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9"/>
  </p:notesMasterIdLst>
  <p:handoutMasterIdLst>
    <p:handoutMasterId r:id="rId10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Lst>
  <p:sldSz cx="12192000" cy="6858000"/>
  <p:notesSz cx="6858000" cy="9144000"/>
  <p:embeddedFontLst>
    <p:embeddedFont>
      <p:font typeface="Calibri" panose="020F0502020204030204" pitchFamily="34" charset="0"/>
      <p:regular r:id="rId101"/>
      <p:bold r:id="rId102"/>
      <p:italic r:id="rId103"/>
      <p:boldItalic r:id="rId104"/>
    </p:embeddedFont>
    <p:embeddedFont>
      <p:font typeface="Verdana" panose="020B0604030504040204" pitchFamily="34" charset="0"/>
      <p:regular r:id="rId105"/>
      <p:bold r:id="rId106"/>
      <p:italic r:id="rId107"/>
      <p:boldItalic r:id="rId108"/>
    </p:embeddedFont>
    <p:embeddedFont>
      <p:font typeface="Oi" panose="020B0604020202020204" charset="0"/>
      <p:regular r:id="rId109"/>
    </p:embeddedFont>
    <p:embeddedFont>
      <p:font typeface="Century Gothic" panose="020B0502020202020204" pitchFamily="34" charset="0"/>
      <p:regular r:id="rId110"/>
      <p:bold r:id="rId111"/>
      <p:italic r:id="rId112"/>
      <p:boldItalic r:id="rId113"/>
    </p:embeddedFont>
    <p:embeddedFont>
      <p:font typeface="Segoe UI Semibold" panose="020B0702040204020203" pitchFamily="34" charset="0"/>
      <p:bold r:id="rId114"/>
      <p:boldItalic r:id="rId115"/>
    </p:embeddedFont>
    <p:embeddedFont>
      <p:font typeface="Traditional Arabic" panose="02020603050405020304" pitchFamily="18" charset="-78"/>
      <p:regular r:id="rId116"/>
      <p:bold r:id="rId1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3B59592-EC22-4522-80AE-4BE9B6937C2D}">
  <a:tblStyle styleId="{83B59592-EC22-4522-80AE-4BE9B6937C2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5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2.fntdata"/><Relationship Id="rId16" Type="http://schemas.openxmlformats.org/officeDocument/2006/relationships/slide" Target="slides/slide15.xml"/><Relationship Id="rId107" Type="http://schemas.openxmlformats.org/officeDocument/2006/relationships/font" Target="fonts/font7.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font" Target="fonts/font5.fntdata"/><Relationship Id="rId113" Type="http://schemas.openxmlformats.org/officeDocument/2006/relationships/font" Target="fonts/font13.fntdata"/><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3.fntdata"/><Relationship Id="rId108" Type="http://schemas.openxmlformats.org/officeDocument/2006/relationships/font" Target="fonts/font8.fntdata"/><Relationship Id="rId11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6.fntdata"/><Relationship Id="rId114" Type="http://schemas.openxmlformats.org/officeDocument/2006/relationships/font" Target="fonts/font14.fntdata"/><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9.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4.fntdata"/><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0.fntdata"/><Relationship Id="rId115"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ar-EG" smtClean="0"/>
              <a:t>معهد يثري العالي للتدريب           التفكير الإيجابي</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F9594-2C4C-4C24-8147-95BF970BAF6E}" type="datetimeFigureOut">
              <a:rPr lang="en-US" smtClean="0"/>
              <a:t>2/7/2025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984DFA-1389-4149-A1E8-A28964EA579A}" type="slidenum">
              <a:rPr lang="en-US" smtClean="0"/>
              <a:t>‹#›</a:t>
            </a:fld>
            <a:endParaRPr lang="en-US"/>
          </a:p>
        </p:txBody>
      </p:sp>
    </p:spTree>
    <p:extLst>
      <p:ext uri="{BB962C8B-B14F-4D97-AF65-F5344CB8AC3E}">
        <p14:creationId xmlns:p14="http://schemas.microsoft.com/office/powerpoint/2010/main" val="321936889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ar-EG" smtClean="0"/>
              <a:t>معهد يثري العالي للتدريب           التفكير الإيجابي</a:t>
            </a:r>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ar-S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9994731"/>
      </p:ext>
    </p:extLst>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84" name="Google Shape;84;p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ar-SA" sz="1200" b="0" i="0" u="none" strike="noStrike" cap="none">
                <a:solidFill>
                  <a:srgbClr val="000000"/>
                </a:solidFill>
                <a:latin typeface="Century Gothic"/>
                <a:ea typeface="Century Gothic"/>
                <a:cs typeface="Century Gothic"/>
                <a:sym typeface="Century Gothic"/>
              </a:rPr>
              <a:t>1</a:t>
            </a:fld>
            <a:endParaRPr sz="1200" b="0" i="0" u="none" strike="noStrike" cap="none">
              <a:solidFill>
                <a:srgbClr val="000000"/>
              </a:solidFill>
              <a:latin typeface="Century Gothic"/>
              <a:ea typeface="Century Gothic"/>
              <a:cs typeface="Century Gothic"/>
              <a:sym typeface="Century Gothic"/>
            </a:endParaRPr>
          </a:p>
        </p:txBody>
      </p:sp>
      <p:sp>
        <p:nvSpPr>
          <p:cNvPr id="2" name="Header Placeholder 1"/>
          <p:cNvSpPr>
            <a:spLocks noGrp="1"/>
          </p:cNvSpPr>
          <p:nvPr>
            <p:ph type="hdr" idx="13"/>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2" name="Google Shape;772;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7" name="Google Shape;837;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891" name="Google Shape;891;p9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ar-SA" sz="1200">
                <a:solidFill>
                  <a:schemeClr val="dk1"/>
                </a:solidFill>
                <a:latin typeface="Calibri"/>
                <a:ea typeface="Calibri"/>
                <a:cs typeface="Calibri"/>
                <a:sym typeface="Calibri"/>
              </a:rPr>
              <a:t>94</a:t>
            </a:fld>
            <a:endParaRPr sz="1200">
              <a:solidFill>
                <a:schemeClr val="dk1"/>
              </a:solidFill>
              <a:latin typeface="Calibri"/>
              <a:ea typeface="Calibri"/>
              <a:cs typeface="Calibri"/>
              <a:sym typeface="Calibri"/>
            </a:endParaRPr>
          </a:p>
        </p:txBody>
      </p:sp>
      <p:sp>
        <p:nvSpPr>
          <p:cNvPr id="2" name="Header Placeholder 1"/>
          <p:cNvSpPr>
            <a:spLocks noGrp="1"/>
          </p:cNvSpPr>
          <p:nvPr>
            <p:ph type="hdr" idx="13"/>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7" name="Google Shape;907;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r>
              <a:rPr lang="ar-EG" smtClean="0"/>
              <a:t>معهد يثري العالي للتدريب           التفكير الإيجابي</a:t>
            </a:r>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4673600" y="1498602"/>
            <a:ext cx="7010400" cy="3298825"/>
          </a:xfrm>
          <a:prstGeom prst="rect">
            <a:avLst/>
          </a:prstGeom>
          <a:noFill/>
          <a:ln>
            <a:noFill/>
          </a:ln>
        </p:spPr>
        <p:txBody>
          <a:bodyPr spcFirstLastPara="1" wrap="square" lIns="121875" tIns="60925" rIns="121875" bIns="60925" anchor="b" anchorCtr="0">
            <a:normAutofit/>
          </a:bodyPr>
          <a:lstStyle>
            <a:lvl1pPr lvl="0" algn="l" rtl="1">
              <a:lnSpc>
                <a:spcPct val="90000"/>
              </a:lnSpc>
              <a:spcBef>
                <a:spcPts val="0"/>
              </a:spcBef>
              <a:spcAft>
                <a:spcPts val="0"/>
              </a:spcAft>
              <a:buClr>
                <a:schemeClr val="dk1"/>
              </a:buClr>
              <a:buSzPts val="5400"/>
              <a:buFont typeface="Times New Roman"/>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2"/>
          <p:cNvSpPr txBox="1">
            <a:spLocks noGrp="1"/>
          </p:cNvSpPr>
          <p:nvPr>
            <p:ph type="subTitle" idx="1"/>
          </p:nvPr>
        </p:nvSpPr>
        <p:spPr>
          <a:xfrm>
            <a:off x="4673600" y="4927600"/>
            <a:ext cx="7010400" cy="1244600"/>
          </a:xfrm>
          <a:prstGeom prst="rect">
            <a:avLst/>
          </a:prstGeom>
          <a:noFill/>
          <a:ln>
            <a:noFill/>
          </a:ln>
        </p:spPr>
        <p:txBody>
          <a:bodyPr spcFirstLastPara="1" wrap="square" lIns="121875" tIns="60925" rIns="121875" bIns="60925" anchor="t" anchorCtr="0">
            <a:normAutofit/>
          </a:bodyPr>
          <a:lstStyle>
            <a:lvl1pPr lvl="0" algn="l" rtl="1">
              <a:lnSpc>
                <a:spcPct val="95000"/>
              </a:lnSpc>
              <a:spcBef>
                <a:spcPts val="0"/>
              </a:spcBef>
              <a:spcAft>
                <a:spcPts val="0"/>
              </a:spcAft>
              <a:buClr>
                <a:schemeClr val="dk1"/>
              </a:buClr>
              <a:buSzPts val="2800"/>
              <a:buNone/>
              <a:defRPr sz="2800" b="0">
                <a:solidFill>
                  <a:schemeClr val="dk1"/>
                </a:solidFill>
              </a:defRPr>
            </a:lvl1pPr>
            <a:lvl2pPr lvl="1" algn="ctr" rtl="1">
              <a:lnSpc>
                <a:spcPct val="95000"/>
              </a:lnSpc>
              <a:spcBef>
                <a:spcPts val="1066"/>
              </a:spcBef>
              <a:spcAft>
                <a:spcPts val="0"/>
              </a:spcAft>
              <a:buClr>
                <a:srgbClr val="8E94AB"/>
              </a:buClr>
              <a:buSzPts val="2000"/>
              <a:buNone/>
              <a:defRPr>
                <a:solidFill>
                  <a:srgbClr val="8E94AB"/>
                </a:solidFill>
              </a:defRPr>
            </a:lvl2pPr>
            <a:lvl3pPr lvl="2" algn="ctr" rtl="1">
              <a:lnSpc>
                <a:spcPct val="95000"/>
              </a:lnSpc>
              <a:spcBef>
                <a:spcPts val="1066"/>
              </a:spcBef>
              <a:spcAft>
                <a:spcPts val="0"/>
              </a:spcAft>
              <a:buClr>
                <a:srgbClr val="8E94AB"/>
              </a:buClr>
              <a:buSzPts val="1800"/>
              <a:buNone/>
              <a:defRPr>
                <a:solidFill>
                  <a:srgbClr val="8E94AB"/>
                </a:solidFill>
              </a:defRPr>
            </a:lvl3pPr>
            <a:lvl4pPr lvl="3" algn="ctr" rtl="1">
              <a:lnSpc>
                <a:spcPct val="95000"/>
              </a:lnSpc>
              <a:spcBef>
                <a:spcPts val="1066"/>
              </a:spcBef>
              <a:spcAft>
                <a:spcPts val="0"/>
              </a:spcAft>
              <a:buClr>
                <a:srgbClr val="8E94AB"/>
              </a:buClr>
              <a:buSzPts val="1800"/>
              <a:buNone/>
              <a:defRPr>
                <a:solidFill>
                  <a:srgbClr val="8E94AB"/>
                </a:solidFill>
              </a:defRPr>
            </a:lvl4pPr>
            <a:lvl5pPr lvl="4" algn="ctr" rtl="1">
              <a:lnSpc>
                <a:spcPct val="95000"/>
              </a:lnSpc>
              <a:spcBef>
                <a:spcPts val="1066"/>
              </a:spcBef>
              <a:spcAft>
                <a:spcPts val="0"/>
              </a:spcAft>
              <a:buClr>
                <a:srgbClr val="8E94AB"/>
              </a:buClr>
              <a:buSzPts val="1800"/>
              <a:buNone/>
              <a:defRPr>
                <a:solidFill>
                  <a:srgbClr val="8E94AB"/>
                </a:solidFill>
              </a:defRPr>
            </a:lvl5pPr>
            <a:lvl6pPr lvl="5" algn="ctr" rtl="1">
              <a:lnSpc>
                <a:spcPct val="95000"/>
              </a:lnSpc>
              <a:spcBef>
                <a:spcPts val="1066"/>
              </a:spcBef>
              <a:spcAft>
                <a:spcPts val="0"/>
              </a:spcAft>
              <a:buClr>
                <a:srgbClr val="8E94AB"/>
              </a:buClr>
              <a:buSzPts val="1620"/>
              <a:buNone/>
              <a:defRPr>
                <a:solidFill>
                  <a:srgbClr val="8E94AB"/>
                </a:solidFill>
              </a:defRPr>
            </a:lvl6pPr>
            <a:lvl7pPr lvl="6" algn="ctr" rtl="1">
              <a:lnSpc>
                <a:spcPct val="95000"/>
              </a:lnSpc>
              <a:spcBef>
                <a:spcPts val="1066"/>
              </a:spcBef>
              <a:spcAft>
                <a:spcPts val="0"/>
              </a:spcAft>
              <a:buClr>
                <a:srgbClr val="8E94AB"/>
              </a:buClr>
              <a:buSzPts val="1620"/>
              <a:buNone/>
              <a:defRPr>
                <a:solidFill>
                  <a:srgbClr val="8E94AB"/>
                </a:solidFill>
              </a:defRPr>
            </a:lvl7pPr>
            <a:lvl8pPr lvl="7" algn="ctr" rtl="1">
              <a:lnSpc>
                <a:spcPct val="95000"/>
              </a:lnSpc>
              <a:spcBef>
                <a:spcPts val="1066"/>
              </a:spcBef>
              <a:spcAft>
                <a:spcPts val="0"/>
              </a:spcAft>
              <a:buClr>
                <a:srgbClr val="8E94AB"/>
              </a:buClr>
              <a:buSzPts val="1620"/>
              <a:buNone/>
              <a:defRPr>
                <a:solidFill>
                  <a:srgbClr val="8E94AB"/>
                </a:solidFill>
              </a:defRPr>
            </a:lvl8pPr>
            <a:lvl9pPr lvl="8" algn="ctr" rtl="1">
              <a:lnSpc>
                <a:spcPct val="95000"/>
              </a:lnSpc>
              <a:spcBef>
                <a:spcPts val="1066"/>
              </a:spcBef>
              <a:spcAft>
                <a:spcPts val="0"/>
              </a:spcAft>
              <a:buClr>
                <a:srgbClr val="8E94AB"/>
              </a:buClr>
              <a:buSzPts val="1620"/>
              <a:buNone/>
              <a:defRPr>
                <a:solidFill>
                  <a:srgbClr val="8E94AB"/>
                </a:solidFill>
              </a:defRPr>
            </a:lvl9pPr>
          </a:lstStyle>
          <a:p>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normAutofit/>
          </a:bodyPr>
          <a:lstStyle>
            <a:lvl1pPr lvl="0" algn="l" rtl="1">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3962400" y="-1143000"/>
            <a:ext cx="4470400" cy="10160000"/>
          </a:xfrm>
          <a:prstGeom prst="rect">
            <a:avLst/>
          </a:prstGeom>
          <a:noFill/>
          <a:ln>
            <a:noFill/>
          </a:ln>
        </p:spPr>
        <p:txBody>
          <a:bodyPr spcFirstLastPara="1" wrap="square" lIns="121875" tIns="60925" rIns="121875" bIns="60925" anchor="t" anchorCtr="0">
            <a:normAutofit/>
          </a:bodyPr>
          <a:lstStyle>
            <a:lvl1pPr marL="457200" lvl="0" indent="-342900" algn="r" rtl="1">
              <a:lnSpc>
                <a:spcPct val="95000"/>
              </a:lnSpc>
              <a:spcBef>
                <a:spcPts val="1866"/>
              </a:spcBef>
              <a:spcAft>
                <a:spcPts val="0"/>
              </a:spcAft>
              <a:buClr>
                <a:schemeClr val="dk1"/>
              </a:buClr>
              <a:buSzPts val="1800"/>
              <a:buChar char="•"/>
              <a:defRPr/>
            </a:lvl1pPr>
            <a:lvl2pPr marL="914400" lvl="1" indent="-342900" algn="r" rtl="1">
              <a:lnSpc>
                <a:spcPct val="95000"/>
              </a:lnSpc>
              <a:spcBef>
                <a:spcPts val="1066"/>
              </a:spcBef>
              <a:spcAft>
                <a:spcPts val="0"/>
              </a:spcAft>
              <a:buClr>
                <a:schemeClr val="dk1"/>
              </a:buClr>
              <a:buSzPts val="1800"/>
              <a:buChar char="–"/>
              <a:defRPr/>
            </a:lvl2pPr>
            <a:lvl3pPr marL="1371600" lvl="2" indent="-342900" algn="r" rtl="1">
              <a:lnSpc>
                <a:spcPct val="95000"/>
              </a:lnSpc>
              <a:spcBef>
                <a:spcPts val="1066"/>
              </a:spcBef>
              <a:spcAft>
                <a:spcPts val="0"/>
              </a:spcAft>
              <a:buClr>
                <a:schemeClr val="dk1"/>
              </a:buClr>
              <a:buSzPts val="1800"/>
              <a:buChar char="–"/>
              <a:defRPr/>
            </a:lvl3pPr>
            <a:lvl4pPr marL="1828800" lvl="3" indent="-342900" algn="r" rtl="1">
              <a:lnSpc>
                <a:spcPct val="95000"/>
              </a:lnSpc>
              <a:spcBef>
                <a:spcPts val="1066"/>
              </a:spcBef>
              <a:spcAft>
                <a:spcPts val="0"/>
              </a:spcAft>
              <a:buClr>
                <a:schemeClr val="dk1"/>
              </a:buClr>
              <a:buSzPts val="1800"/>
              <a:buChar char="–"/>
              <a:defRPr/>
            </a:lvl4pPr>
            <a:lvl5pPr marL="2286000" lvl="4" indent="-342900" algn="r" rtl="1">
              <a:lnSpc>
                <a:spcPct val="95000"/>
              </a:lnSpc>
              <a:spcBef>
                <a:spcPts val="1066"/>
              </a:spcBef>
              <a:spcAft>
                <a:spcPts val="0"/>
              </a:spcAft>
              <a:buClr>
                <a:schemeClr val="dk1"/>
              </a:buClr>
              <a:buSzPts val="1800"/>
              <a:buChar char="–"/>
              <a:defRPr/>
            </a:lvl5pPr>
            <a:lvl6pPr marL="2743200" lvl="5" indent="-331470" algn="r" rtl="1">
              <a:lnSpc>
                <a:spcPct val="95000"/>
              </a:lnSpc>
              <a:spcBef>
                <a:spcPts val="1066"/>
              </a:spcBef>
              <a:spcAft>
                <a:spcPts val="0"/>
              </a:spcAft>
              <a:buClr>
                <a:schemeClr val="dk1"/>
              </a:buClr>
              <a:buSzPts val="1620"/>
              <a:buChar char="–"/>
              <a:defRPr/>
            </a:lvl6pPr>
            <a:lvl7pPr marL="3200400" lvl="6" indent="-331470" algn="r" rtl="1">
              <a:lnSpc>
                <a:spcPct val="95000"/>
              </a:lnSpc>
              <a:spcBef>
                <a:spcPts val="1066"/>
              </a:spcBef>
              <a:spcAft>
                <a:spcPts val="0"/>
              </a:spcAft>
              <a:buClr>
                <a:schemeClr val="dk1"/>
              </a:buClr>
              <a:buSzPts val="1620"/>
              <a:buChar char="–"/>
              <a:defRPr/>
            </a:lvl7pPr>
            <a:lvl8pPr marL="3657600" lvl="7" indent="-331470" algn="r" rtl="1">
              <a:lnSpc>
                <a:spcPct val="95000"/>
              </a:lnSpc>
              <a:spcBef>
                <a:spcPts val="1066"/>
              </a:spcBef>
              <a:spcAft>
                <a:spcPts val="0"/>
              </a:spcAft>
              <a:buClr>
                <a:schemeClr val="dk1"/>
              </a:buClr>
              <a:buSzPts val="1620"/>
              <a:buChar char="–"/>
              <a:defRPr/>
            </a:lvl8pPr>
            <a:lvl9pPr marL="4114800" lvl="8" indent="-331470" algn="r" rtl="1">
              <a:lnSpc>
                <a:spcPct val="95000"/>
              </a:lnSpc>
              <a:spcBef>
                <a:spcPts val="1066"/>
              </a:spcBef>
              <a:spcAft>
                <a:spcPts val="0"/>
              </a:spcAft>
              <a:buClr>
                <a:schemeClr val="dk1"/>
              </a:buClr>
              <a:buSzPts val="1620"/>
              <a:buChar char="–"/>
              <a:defRPr/>
            </a:lvl9pPr>
          </a:lstStyle>
          <a:p>
            <a:endParaRPr/>
          </a:p>
        </p:txBody>
      </p:sp>
      <p:sp>
        <p:nvSpPr>
          <p:cNvPr id="72" name="Google Shape;72;p11"/>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SA"/>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7617620" y="2512220"/>
            <a:ext cx="5897561" cy="1422400"/>
          </a:xfrm>
          <a:prstGeom prst="rect">
            <a:avLst/>
          </a:prstGeom>
          <a:noFill/>
          <a:ln>
            <a:noFill/>
          </a:ln>
        </p:spPr>
        <p:txBody>
          <a:bodyPr spcFirstLastPara="1" wrap="square" lIns="121875" tIns="60925" rIns="121875" bIns="60925" anchor="b" anchorCtr="0">
            <a:normAutofit/>
          </a:bodyPr>
          <a:lstStyle>
            <a:lvl1pPr lvl="0" algn="l" rtl="1">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2436020" y="-1043781"/>
            <a:ext cx="5897561" cy="8534401"/>
          </a:xfrm>
          <a:prstGeom prst="rect">
            <a:avLst/>
          </a:prstGeom>
          <a:noFill/>
          <a:ln>
            <a:noFill/>
          </a:ln>
        </p:spPr>
        <p:txBody>
          <a:bodyPr spcFirstLastPara="1" wrap="square" lIns="121875" tIns="60925" rIns="121875" bIns="60925" anchor="t" anchorCtr="0">
            <a:normAutofit/>
          </a:bodyPr>
          <a:lstStyle>
            <a:lvl1pPr marL="457200" lvl="0" indent="-342900" algn="r" rtl="1">
              <a:lnSpc>
                <a:spcPct val="95000"/>
              </a:lnSpc>
              <a:spcBef>
                <a:spcPts val="1866"/>
              </a:spcBef>
              <a:spcAft>
                <a:spcPts val="0"/>
              </a:spcAft>
              <a:buClr>
                <a:schemeClr val="dk1"/>
              </a:buClr>
              <a:buSzPts val="1800"/>
              <a:buChar char="•"/>
              <a:defRPr/>
            </a:lvl1pPr>
            <a:lvl2pPr marL="914400" lvl="1" indent="-342900" algn="r" rtl="1">
              <a:lnSpc>
                <a:spcPct val="95000"/>
              </a:lnSpc>
              <a:spcBef>
                <a:spcPts val="1066"/>
              </a:spcBef>
              <a:spcAft>
                <a:spcPts val="0"/>
              </a:spcAft>
              <a:buClr>
                <a:schemeClr val="dk1"/>
              </a:buClr>
              <a:buSzPts val="1800"/>
              <a:buChar char="–"/>
              <a:defRPr/>
            </a:lvl2pPr>
            <a:lvl3pPr marL="1371600" lvl="2" indent="-342900" algn="r" rtl="1">
              <a:lnSpc>
                <a:spcPct val="95000"/>
              </a:lnSpc>
              <a:spcBef>
                <a:spcPts val="1066"/>
              </a:spcBef>
              <a:spcAft>
                <a:spcPts val="0"/>
              </a:spcAft>
              <a:buClr>
                <a:schemeClr val="dk1"/>
              </a:buClr>
              <a:buSzPts val="1800"/>
              <a:buChar char="–"/>
              <a:defRPr/>
            </a:lvl3pPr>
            <a:lvl4pPr marL="1828800" lvl="3" indent="-342900" algn="r" rtl="1">
              <a:lnSpc>
                <a:spcPct val="95000"/>
              </a:lnSpc>
              <a:spcBef>
                <a:spcPts val="1066"/>
              </a:spcBef>
              <a:spcAft>
                <a:spcPts val="0"/>
              </a:spcAft>
              <a:buClr>
                <a:schemeClr val="dk1"/>
              </a:buClr>
              <a:buSzPts val="1800"/>
              <a:buChar char="–"/>
              <a:defRPr/>
            </a:lvl4pPr>
            <a:lvl5pPr marL="2286000" lvl="4" indent="-342900" algn="r" rtl="1">
              <a:lnSpc>
                <a:spcPct val="95000"/>
              </a:lnSpc>
              <a:spcBef>
                <a:spcPts val="1066"/>
              </a:spcBef>
              <a:spcAft>
                <a:spcPts val="0"/>
              </a:spcAft>
              <a:buClr>
                <a:schemeClr val="dk1"/>
              </a:buClr>
              <a:buSzPts val="1800"/>
              <a:buChar char="–"/>
              <a:defRPr/>
            </a:lvl5pPr>
            <a:lvl6pPr marL="2743200" lvl="5" indent="-331470" algn="r" rtl="1">
              <a:lnSpc>
                <a:spcPct val="95000"/>
              </a:lnSpc>
              <a:spcBef>
                <a:spcPts val="1066"/>
              </a:spcBef>
              <a:spcAft>
                <a:spcPts val="0"/>
              </a:spcAft>
              <a:buClr>
                <a:schemeClr val="dk1"/>
              </a:buClr>
              <a:buSzPts val="1620"/>
              <a:buChar char="–"/>
              <a:defRPr/>
            </a:lvl6pPr>
            <a:lvl7pPr marL="3200400" lvl="6" indent="-331470" algn="r" rtl="1">
              <a:lnSpc>
                <a:spcPct val="95000"/>
              </a:lnSpc>
              <a:spcBef>
                <a:spcPts val="1066"/>
              </a:spcBef>
              <a:spcAft>
                <a:spcPts val="0"/>
              </a:spcAft>
              <a:buClr>
                <a:schemeClr val="dk1"/>
              </a:buClr>
              <a:buSzPts val="1620"/>
              <a:buChar char="–"/>
              <a:defRPr/>
            </a:lvl7pPr>
            <a:lvl8pPr marL="3657600" lvl="7" indent="-331470" algn="r" rtl="1">
              <a:lnSpc>
                <a:spcPct val="95000"/>
              </a:lnSpc>
              <a:spcBef>
                <a:spcPts val="1066"/>
              </a:spcBef>
              <a:spcAft>
                <a:spcPts val="0"/>
              </a:spcAft>
              <a:buClr>
                <a:schemeClr val="dk1"/>
              </a:buClr>
              <a:buSzPts val="1620"/>
              <a:buChar char="–"/>
              <a:defRPr/>
            </a:lvl8pPr>
            <a:lvl9pPr marL="4114800" lvl="8" indent="-331470" algn="r" rtl="1">
              <a:lnSpc>
                <a:spcPct val="95000"/>
              </a:lnSpc>
              <a:spcBef>
                <a:spcPts val="1066"/>
              </a:spcBef>
              <a:spcAft>
                <a:spcPts val="0"/>
              </a:spcAft>
              <a:buClr>
                <a:schemeClr val="dk1"/>
              </a:buClr>
              <a:buSzPts val="1620"/>
              <a:buChar char="–"/>
              <a:defRPr/>
            </a:lvl9pPr>
          </a:lstStyle>
          <a:p>
            <a:endParaRPr/>
          </a:p>
        </p:txBody>
      </p:sp>
      <p:sp>
        <p:nvSpPr>
          <p:cNvPr id="78" name="Google Shape;78;p12"/>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SA"/>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3"/>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SA"/>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normAutofit/>
          </a:bodyPr>
          <a:lstStyle>
            <a:lvl1pPr lvl="0" algn="l" rtl="1">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17600" y="1701800"/>
            <a:ext cx="10160000" cy="4470400"/>
          </a:xfrm>
          <a:prstGeom prst="rect">
            <a:avLst/>
          </a:prstGeom>
          <a:noFill/>
          <a:ln>
            <a:noFill/>
          </a:ln>
        </p:spPr>
        <p:txBody>
          <a:bodyPr spcFirstLastPara="1" wrap="square" lIns="121875" tIns="60925" rIns="121875" bIns="60925" anchor="t" anchorCtr="0">
            <a:normAutofit/>
          </a:bodyPr>
          <a:lstStyle>
            <a:lvl1pPr marL="457200" lvl="0" indent="-342900" algn="r" rtl="1">
              <a:lnSpc>
                <a:spcPct val="95000"/>
              </a:lnSpc>
              <a:spcBef>
                <a:spcPts val="1866"/>
              </a:spcBef>
              <a:spcAft>
                <a:spcPts val="0"/>
              </a:spcAft>
              <a:buClr>
                <a:schemeClr val="dk1"/>
              </a:buClr>
              <a:buSzPts val="1800"/>
              <a:buChar char="•"/>
              <a:defRPr/>
            </a:lvl1pPr>
            <a:lvl2pPr marL="914400" lvl="1" indent="-342900" algn="r" rtl="1">
              <a:lnSpc>
                <a:spcPct val="95000"/>
              </a:lnSpc>
              <a:spcBef>
                <a:spcPts val="1066"/>
              </a:spcBef>
              <a:spcAft>
                <a:spcPts val="0"/>
              </a:spcAft>
              <a:buClr>
                <a:schemeClr val="dk1"/>
              </a:buClr>
              <a:buSzPts val="1800"/>
              <a:buChar char="–"/>
              <a:defRPr/>
            </a:lvl2pPr>
            <a:lvl3pPr marL="1371600" lvl="2" indent="-342900" algn="r" rtl="1">
              <a:lnSpc>
                <a:spcPct val="95000"/>
              </a:lnSpc>
              <a:spcBef>
                <a:spcPts val="1066"/>
              </a:spcBef>
              <a:spcAft>
                <a:spcPts val="0"/>
              </a:spcAft>
              <a:buClr>
                <a:schemeClr val="dk1"/>
              </a:buClr>
              <a:buSzPts val="1800"/>
              <a:buChar char="–"/>
              <a:defRPr/>
            </a:lvl3pPr>
            <a:lvl4pPr marL="1828800" lvl="3" indent="-342900" algn="r" rtl="1">
              <a:lnSpc>
                <a:spcPct val="95000"/>
              </a:lnSpc>
              <a:spcBef>
                <a:spcPts val="1066"/>
              </a:spcBef>
              <a:spcAft>
                <a:spcPts val="0"/>
              </a:spcAft>
              <a:buClr>
                <a:schemeClr val="dk1"/>
              </a:buClr>
              <a:buSzPts val="1800"/>
              <a:buChar char="–"/>
              <a:defRPr/>
            </a:lvl4pPr>
            <a:lvl5pPr marL="2286000" lvl="4" indent="-342900" algn="r" rtl="1">
              <a:lnSpc>
                <a:spcPct val="95000"/>
              </a:lnSpc>
              <a:spcBef>
                <a:spcPts val="1066"/>
              </a:spcBef>
              <a:spcAft>
                <a:spcPts val="0"/>
              </a:spcAft>
              <a:buClr>
                <a:schemeClr val="dk1"/>
              </a:buClr>
              <a:buSzPts val="1800"/>
              <a:buChar char="–"/>
              <a:defRPr/>
            </a:lvl5pPr>
            <a:lvl6pPr marL="2743200" lvl="5" indent="-331470" algn="r" rtl="1">
              <a:lnSpc>
                <a:spcPct val="95000"/>
              </a:lnSpc>
              <a:spcBef>
                <a:spcPts val="1066"/>
              </a:spcBef>
              <a:spcAft>
                <a:spcPts val="0"/>
              </a:spcAft>
              <a:buClr>
                <a:schemeClr val="dk1"/>
              </a:buClr>
              <a:buSzPts val="1620"/>
              <a:buChar char="–"/>
              <a:defRPr/>
            </a:lvl6pPr>
            <a:lvl7pPr marL="3200400" lvl="6" indent="-331470" algn="r" rtl="1">
              <a:lnSpc>
                <a:spcPct val="95000"/>
              </a:lnSpc>
              <a:spcBef>
                <a:spcPts val="1066"/>
              </a:spcBef>
              <a:spcAft>
                <a:spcPts val="0"/>
              </a:spcAft>
              <a:buClr>
                <a:schemeClr val="dk1"/>
              </a:buClr>
              <a:buSzPts val="1620"/>
              <a:buChar char="–"/>
              <a:defRPr/>
            </a:lvl7pPr>
            <a:lvl8pPr marL="3657600" lvl="7" indent="-331470" algn="r" rtl="1">
              <a:lnSpc>
                <a:spcPct val="95000"/>
              </a:lnSpc>
              <a:spcBef>
                <a:spcPts val="1066"/>
              </a:spcBef>
              <a:spcAft>
                <a:spcPts val="0"/>
              </a:spcAft>
              <a:buClr>
                <a:schemeClr val="dk1"/>
              </a:buClr>
              <a:buSzPts val="1620"/>
              <a:buChar char="–"/>
              <a:defRPr/>
            </a:lvl8pPr>
            <a:lvl9pPr marL="4114800" lvl="8" indent="-331470" algn="r" rtl="1">
              <a:lnSpc>
                <a:spcPct val="95000"/>
              </a:lnSpc>
              <a:spcBef>
                <a:spcPts val="1066"/>
              </a:spcBef>
              <a:spcAft>
                <a:spcPts val="0"/>
              </a:spcAft>
              <a:buClr>
                <a:schemeClr val="dk1"/>
              </a:buClr>
              <a:buSzPts val="1620"/>
              <a:buChar char="–"/>
              <a:defRPr/>
            </a:lvl9pPr>
          </a:lstStyle>
          <a:p>
            <a:endParaRPr/>
          </a:p>
        </p:txBody>
      </p:sp>
      <p:sp>
        <p:nvSpPr>
          <p:cNvPr id="26" name="Google Shape;26;p4"/>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SA"/>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12800" y="4445000"/>
            <a:ext cx="7010400" cy="1930400"/>
          </a:xfrm>
          <a:prstGeom prst="rect">
            <a:avLst/>
          </a:prstGeom>
          <a:noFill/>
          <a:ln>
            <a:noFill/>
          </a:ln>
        </p:spPr>
        <p:txBody>
          <a:bodyPr spcFirstLastPara="1" wrap="square" lIns="121875" tIns="60925" rIns="121875" bIns="60925" anchor="t" anchorCtr="0">
            <a:normAutofit/>
          </a:bodyPr>
          <a:lstStyle>
            <a:lvl1pPr lvl="0" algn="l" rtl="1">
              <a:lnSpc>
                <a:spcPct val="85000"/>
              </a:lnSpc>
              <a:spcBef>
                <a:spcPts val="0"/>
              </a:spcBef>
              <a:spcAft>
                <a:spcPts val="0"/>
              </a:spcAft>
              <a:buClr>
                <a:schemeClr val="dk1"/>
              </a:buClr>
              <a:buSzPts val="5400"/>
              <a:buFont typeface="Times New Roman"/>
              <a:buNone/>
              <a:defRPr sz="5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12800" y="3124201"/>
            <a:ext cx="7010400" cy="1296987"/>
          </a:xfrm>
          <a:prstGeom prst="rect">
            <a:avLst/>
          </a:prstGeom>
          <a:noFill/>
          <a:ln>
            <a:noFill/>
          </a:ln>
        </p:spPr>
        <p:txBody>
          <a:bodyPr spcFirstLastPara="1" wrap="square" lIns="121875" tIns="60925" rIns="121875" bIns="60925" anchor="b" anchorCtr="0">
            <a:normAutofit/>
          </a:bodyPr>
          <a:lstStyle>
            <a:lvl1pPr marL="457200" lvl="0" indent="-228600" algn="r" rtl="1">
              <a:lnSpc>
                <a:spcPct val="95000"/>
              </a:lnSpc>
              <a:spcBef>
                <a:spcPts val="0"/>
              </a:spcBef>
              <a:spcAft>
                <a:spcPts val="0"/>
              </a:spcAft>
              <a:buClr>
                <a:schemeClr val="dk1"/>
              </a:buClr>
              <a:buSzPts val="2800"/>
              <a:buNone/>
              <a:defRPr sz="2800">
                <a:solidFill>
                  <a:schemeClr val="dk1"/>
                </a:solidFill>
              </a:defRPr>
            </a:lvl1pPr>
            <a:lvl2pPr marL="914400" lvl="1" indent="-228600" algn="r" rtl="1">
              <a:lnSpc>
                <a:spcPct val="95000"/>
              </a:lnSpc>
              <a:spcBef>
                <a:spcPts val="1066"/>
              </a:spcBef>
              <a:spcAft>
                <a:spcPts val="0"/>
              </a:spcAft>
              <a:buClr>
                <a:srgbClr val="8E94AB"/>
              </a:buClr>
              <a:buSzPts val="2400"/>
              <a:buNone/>
              <a:defRPr sz="2400">
                <a:solidFill>
                  <a:srgbClr val="8E94AB"/>
                </a:solidFill>
              </a:defRPr>
            </a:lvl2pPr>
            <a:lvl3pPr marL="1371600" lvl="2" indent="-228600" algn="r" rtl="1">
              <a:lnSpc>
                <a:spcPct val="95000"/>
              </a:lnSpc>
              <a:spcBef>
                <a:spcPts val="1066"/>
              </a:spcBef>
              <a:spcAft>
                <a:spcPts val="0"/>
              </a:spcAft>
              <a:buClr>
                <a:srgbClr val="8E94AB"/>
              </a:buClr>
              <a:buSzPts val="2100"/>
              <a:buNone/>
              <a:defRPr sz="2100">
                <a:solidFill>
                  <a:srgbClr val="8E94AB"/>
                </a:solidFill>
              </a:defRPr>
            </a:lvl3pPr>
            <a:lvl4pPr marL="1828800" lvl="3" indent="-228600" algn="r" rtl="1">
              <a:lnSpc>
                <a:spcPct val="95000"/>
              </a:lnSpc>
              <a:spcBef>
                <a:spcPts val="1066"/>
              </a:spcBef>
              <a:spcAft>
                <a:spcPts val="0"/>
              </a:spcAft>
              <a:buClr>
                <a:srgbClr val="8E94AB"/>
              </a:buClr>
              <a:buSzPts val="1900"/>
              <a:buNone/>
              <a:defRPr sz="1900">
                <a:solidFill>
                  <a:srgbClr val="8E94AB"/>
                </a:solidFill>
              </a:defRPr>
            </a:lvl4pPr>
            <a:lvl5pPr marL="2286000" lvl="4" indent="-228600" algn="r" rtl="1">
              <a:lnSpc>
                <a:spcPct val="95000"/>
              </a:lnSpc>
              <a:spcBef>
                <a:spcPts val="1066"/>
              </a:spcBef>
              <a:spcAft>
                <a:spcPts val="0"/>
              </a:spcAft>
              <a:buClr>
                <a:srgbClr val="8E94AB"/>
              </a:buClr>
              <a:buSzPts val="1900"/>
              <a:buNone/>
              <a:defRPr sz="1900">
                <a:solidFill>
                  <a:srgbClr val="8E94AB"/>
                </a:solidFill>
              </a:defRPr>
            </a:lvl5pPr>
            <a:lvl6pPr marL="2743200" lvl="5" indent="-228600" algn="r" rtl="1">
              <a:lnSpc>
                <a:spcPct val="95000"/>
              </a:lnSpc>
              <a:spcBef>
                <a:spcPts val="1066"/>
              </a:spcBef>
              <a:spcAft>
                <a:spcPts val="0"/>
              </a:spcAft>
              <a:buClr>
                <a:srgbClr val="8E94AB"/>
              </a:buClr>
              <a:buSzPts val="1710"/>
              <a:buNone/>
              <a:defRPr sz="1900">
                <a:solidFill>
                  <a:srgbClr val="8E94AB"/>
                </a:solidFill>
              </a:defRPr>
            </a:lvl6pPr>
            <a:lvl7pPr marL="3200400" lvl="6" indent="-228600" algn="r" rtl="1">
              <a:lnSpc>
                <a:spcPct val="95000"/>
              </a:lnSpc>
              <a:spcBef>
                <a:spcPts val="1066"/>
              </a:spcBef>
              <a:spcAft>
                <a:spcPts val="0"/>
              </a:spcAft>
              <a:buClr>
                <a:srgbClr val="8E94AB"/>
              </a:buClr>
              <a:buSzPts val="1710"/>
              <a:buNone/>
              <a:defRPr sz="1900">
                <a:solidFill>
                  <a:srgbClr val="8E94AB"/>
                </a:solidFill>
              </a:defRPr>
            </a:lvl7pPr>
            <a:lvl8pPr marL="3657600" lvl="7" indent="-228600" algn="r" rtl="1">
              <a:lnSpc>
                <a:spcPct val="95000"/>
              </a:lnSpc>
              <a:spcBef>
                <a:spcPts val="1066"/>
              </a:spcBef>
              <a:spcAft>
                <a:spcPts val="0"/>
              </a:spcAft>
              <a:buClr>
                <a:srgbClr val="8E94AB"/>
              </a:buClr>
              <a:buSzPts val="1710"/>
              <a:buNone/>
              <a:defRPr sz="1900">
                <a:solidFill>
                  <a:srgbClr val="8E94AB"/>
                </a:solidFill>
              </a:defRPr>
            </a:lvl8pPr>
            <a:lvl9pPr marL="4114800" lvl="8" indent="-228600" algn="r" rtl="1">
              <a:lnSpc>
                <a:spcPct val="95000"/>
              </a:lnSpc>
              <a:spcBef>
                <a:spcPts val="1066"/>
              </a:spcBef>
              <a:spcAft>
                <a:spcPts val="0"/>
              </a:spcAft>
              <a:buClr>
                <a:srgbClr val="8E94AB"/>
              </a:buClr>
              <a:buSzPts val="1710"/>
              <a:buNone/>
              <a:defRPr sz="1900">
                <a:solidFill>
                  <a:srgbClr val="8E94AB"/>
                </a:solidFill>
              </a:defRPr>
            </a:lvl9pPr>
          </a:lstStyle>
          <a:p>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normAutofit/>
          </a:bodyPr>
          <a:lstStyle>
            <a:lvl1pPr lvl="0" algn="l" rtl="1">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1117600" y="1701800"/>
            <a:ext cx="4978400" cy="4470400"/>
          </a:xfrm>
          <a:prstGeom prst="rect">
            <a:avLst/>
          </a:prstGeom>
          <a:noFill/>
          <a:ln>
            <a:noFill/>
          </a:ln>
        </p:spPr>
        <p:txBody>
          <a:bodyPr spcFirstLastPara="1" wrap="square" lIns="121875" tIns="60925" rIns="121875" bIns="60925" anchor="t" anchorCtr="0">
            <a:normAutofit/>
          </a:bodyPr>
          <a:lstStyle>
            <a:lvl1pPr marL="457200" lvl="0" indent="-381000" algn="r" rtl="1">
              <a:lnSpc>
                <a:spcPct val="95000"/>
              </a:lnSpc>
              <a:spcBef>
                <a:spcPts val="1866"/>
              </a:spcBef>
              <a:spcAft>
                <a:spcPts val="0"/>
              </a:spcAft>
              <a:buClr>
                <a:schemeClr val="dk1"/>
              </a:buClr>
              <a:buSzPts val="2400"/>
              <a:buChar char="•"/>
              <a:defRPr sz="2400"/>
            </a:lvl1pPr>
            <a:lvl2pPr marL="914400" lvl="1" indent="-355600" algn="r" rtl="1">
              <a:lnSpc>
                <a:spcPct val="95000"/>
              </a:lnSpc>
              <a:spcBef>
                <a:spcPts val="1066"/>
              </a:spcBef>
              <a:spcAft>
                <a:spcPts val="0"/>
              </a:spcAft>
              <a:buClr>
                <a:schemeClr val="dk1"/>
              </a:buClr>
              <a:buSzPts val="2000"/>
              <a:buChar char="–"/>
              <a:defRPr sz="2000"/>
            </a:lvl2pPr>
            <a:lvl3pPr marL="1371600" lvl="2" indent="-342900" algn="r" rtl="1">
              <a:lnSpc>
                <a:spcPct val="95000"/>
              </a:lnSpc>
              <a:spcBef>
                <a:spcPts val="1066"/>
              </a:spcBef>
              <a:spcAft>
                <a:spcPts val="0"/>
              </a:spcAft>
              <a:buClr>
                <a:schemeClr val="dk1"/>
              </a:buClr>
              <a:buSzPts val="1800"/>
              <a:buChar char="–"/>
              <a:defRPr sz="1800"/>
            </a:lvl3pPr>
            <a:lvl4pPr marL="1828800" lvl="3" indent="-342900" algn="r" rtl="1">
              <a:lnSpc>
                <a:spcPct val="95000"/>
              </a:lnSpc>
              <a:spcBef>
                <a:spcPts val="1066"/>
              </a:spcBef>
              <a:spcAft>
                <a:spcPts val="0"/>
              </a:spcAft>
              <a:buClr>
                <a:schemeClr val="dk1"/>
              </a:buClr>
              <a:buSzPts val="1800"/>
              <a:buChar char="–"/>
              <a:defRPr sz="1800"/>
            </a:lvl4pPr>
            <a:lvl5pPr marL="2286000" lvl="4" indent="-342900" algn="r" rtl="1">
              <a:lnSpc>
                <a:spcPct val="95000"/>
              </a:lnSpc>
              <a:spcBef>
                <a:spcPts val="1066"/>
              </a:spcBef>
              <a:spcAft>
                <a:spcPts val="0"/>
              </a:spcAft>
              <a:buClr>
                <a:schemeClr val="dk1"/>
              </a:buClr>
              <a:buSzPts val="1800"/>
              <a:buChar char="–"/>
              <a:defRPr sz="1800"/>
            </a:lvl5pPr>
            <a:lvl6pPr marL="2743200" lvl="5" indent="-331470" algn="r" rtl="1">
              <a:lnSpc>
                <a:spcPct val="95000"/>
              </a:lnSpc>
              <a:spcBef>
                <a:spcPts val="1066"/>
              </a:spcBef>
              <a:spcAft>
                <a:spcPts val="0"/>
              </a:spcAft>
              <a:buClr>
                <a:schemeClr val="dk1"/>
              </a:buClr>
              <a:buSzPts val="1620"/>
              <a:buChar char="–"/>
              <a:defRPr sz="1800"/>
            </a:lvl6pPr>
            <a:lvl7pPr marL="3200400" lvl="6" indent="-331470" algn="r" rtl="1">
              <a:lnSpc>
                <a:spcPct val="95000"/>
              </a:lnSpc>
              <a:spcBef>
                <a:spcPts val="1066"/>
              </a:spcBef>
              <a:spcAft>
                <a:spcPts val="0"/>
              </a:spcAft>
              <a:buClr>
                <a:schemeClr val="dk1"/>
              </a:buClr>
              <a:buSzPts val="1620"/>
              <a:buChar char="–"/>
              <a:defRPr sz="1800"/>
            </a:lvl7pPr>
            <a:lvl8pPr marL="3657600" lvl="7" indent="-331470" algn="r" rtl="1">
              <a:lnSpc>
                <a:spcPct val="95000"/>
              </a:lnSpc>
              <a:spcBef>
                <a:spcPts val="1066"/>
              </a:spcBef>
              <a:spcAft>
                <a:spcPts val="0"/>
              </a:spcAft>
              <a:buClr>
                <a:schemeClr val="dk1"/>
              </a:buClr>
              <a:buSzPts val="1620"/>
              <a:buChar char="–"/>
              <a:defRPr sz="1800"/>
            </a:lvl8pPr>
            <a:lvl9pPr marL="4114800" lvl="8" indent="-331470" algn="r" rtl="1">
              <a:lnSpc>
                <a:spcPct val="95000"/>
              </a:lnSpc>
              <a:spcBef>
                <a:spcPts val="1066"/>
              </a:spcBef>
              <a:spcAft>
                <a:spcPts val="0"/>
              </a:spcAft>
              <a:buClr>
                <a:schemeClr val="dk1"/>
              </a:buClr>
              <a:buSzPts val="1620"/>
              <a:buChar char="–"/>
              <a:defRPr sz="1800"/>
            </a:lvl9pPr>
          </a:lstStyle>
          <a:p>
            <a:endParaRPr/>
          </a:p>
        </p:txBody>
      </p:sp>
      <p:sp>
        <p:nvSpPr>
          <p:cNvPr id="35" name="Google Shape;35;p6"/>
          <p:cNvSpPr txBox="1">
            <a:spLocks noGrp="1"/>
          </p:cNvSpPr>
          <p:nvPr>
            <p:ph type="body" idx="2"/>
          </p:nvPr>
        </p:nvSpPr>
        <p:spPr>
          <a:xfrm>
            <a:off x="6299200" y="1701800"/>
            <a:ext cx="4978400" cy="4470400"/>
          </a:xfrm>
          <a:prstGeom prst="rect">
            <a:avLst/>
          </a:prstGeom>
          <a:noFill/>
          <a:ln>
            <a:noFill/>
          </a:ln>
        </p:spPr>
        <p:txBody>
          <a:bodyPr spcFirstLastPara="1" wrap="square" lIns="121875" tIns="60925" rIns="121875" bIns="60925" anchor="t" anchorCtr="0">
            <a:normAutofit/>
          </a:bodyPr>
          <a:lstStyle>
            <a:lvl1pPr marL="457200" lvl="0" indent="-381000" algn="r" rtl="1">
              <a:lnSpc>
                <a:spcPct val="95000"/>
              </a:lnSpc>
              <a:spcBef>
                <a:spcPts val="1866"/>
              </a:spcBef>
              <a:spcAft>
                <a:spcPts val="0"/>
              </a:spcAft>
              <a:buClr>
                <a:schemeClr val="dk1"/>
              </a:buClr>
              <a:buSzPts val="2400"/>
              <a:buChar char="•"/>
              <a:defRPr sz="2400"/>
            </a:lvl1pPr>
            <a:lvl2pPr marL="914400" lvl="1" indent="-355600" algn="r" rtl="1">
              <a:lnSpc>
                <a:spcPct val="95000"/>
              </a:lnSpc>
              <a:spcBef>
                <a:spcPts val="1066"/>
              </a:spcBef>
              <a:spcAft>
                <a:spcPts val="0"/>
              </a:spcAft>
              <a:buClr>
                <a:schemeClr val="dk1"/>
              </a:buClr>
              <a:buSzPts val="2000"/>
              <a:buChar char="–"/>
              <a:defRPr sz="2000"/>
            </a:lvl2pPr>
            <a:lvl3pPr marL="1371600" lvl="2" indent="-342900" algn="r" rtl="1">
              <a:lnSpc>
                <a:spcPct val="95000"/>
              </a:lnSpc>
              <a:spcBef>
                <a:spcPts val="1066"/>
              </a:spcBef>
              <a:spcAft>
                <a:spcPts val="0"/>
              </a:spcAft>
              <a:buClr>
                <a:schemeClr val="dk1"/>
              </a:buClr>
              <a:buSzPts val="1800"/>
              <a:buChar char="–"/>
              <a:defRPr sz="1800"/>
            </a:lvl3pPr>
            <a:lvl4pPr marL="1828800" lvl="3" indent="-342900" algn="r" rtl="1">
              <a:lnSpc>
                <a:spcPct val="95000"/>
              </a:lnSpc>
              <a:spcBef>
                <a:spcPts val="1066"/>
              </a:spcBef>
              <a:spcAft>
                <a:spcPts val="0"/>
              </a:spcAft>
              <a:buClr>
                <a:schemeClr val="dk1"/>
              </a:buClr>
              <a:buSzPts val="1800"/>
              <a:buChar char="–"/>
              <a:defRPr sz="1800"/>
            </a:lvl4pPr>
            <a:lvl5pPr marL="2286000" lvl="4" indent="-342900" algn="r" rtl="1">
              <a:lnSpc>
                <a:spcPct val="95000"/>
              </a:lnSpc>
              <a:spcBef>
                <a:spcPts val="1066"/>
              </a:spcBef>
              <a:spcAft>
                <a:spcPts val="0"/>
              </a:spcAft>
              <a:buClr>
                <a:schemeClr val="dk1"/>
              </a:buClr>
              <a:buSzPts val="1800"/>
              <a:buChar char="–"/>
              <a:defRPr sz="1800"/>
            </a:lvl5pPr>
            <a:lvl6pPr marL="2743200" lvl="5" indent="-331470" algn="r" rtl="1">
              <a:lnSpc>
                <a:spcPct val="95000"/>
              </a:lnSpc>
              <a:spcBef>
                <a:spcPts val="1066"/>
              </a:spcBef>
              <a:spcAft>
                <a:spcPts val="0"/>
              </a:spcAft>
              <a:buClr>
                <a:schemeClr val="dk1"/>
              </a:buClr>
              <a:buSzPts val="1620"/>
              <a:buChar char="–"/>
              <a:defRPr sz="1800"/>
            </a:lvl6pPr>
            <a:lvl7pPr marL="3200400" lvl="6" indent="-331470" algn="r" rtl="1">
              <a:lnSpc>
                <a:spcPct val="95000"/>
              </a:lnSpc>
              <a:spcBef>
                <a:spcPts val="1066"/>
              </a:spcBef>
              <a:spcAft>
                <a:spcPts val="0"/>
              </a:spcAft>
              <a:buClr>
                <a:schemeClr val="dk1"/>
              </a:buClr>
              <a:buSzPts val="1620"/>
              <a:buChar char="–"/>
              <a:defRPr sz="1800"/>
            </a:lvl7pPr>
            <a:lvl8pPr marL="3657600" lvl="7" indent="-331470" algn="r" rtl="1">
              <a:lnSpc>
                <a:spcPct val="95000"/>
              </a:lnSpc>
              <a:spcBef>
                <a:spcPts val="1066"/>
              </a:spcBef>
              <a:spcAft>
                <a:spcPts val="0"/>
              </a:spcAft>
              <a:buClr>
                <a:schemeClr val="dk1"/>
              </a:buClr>
              <a:buSzPts val="1620"/>
              <a:buChar char="–"/>
              <a:defRPr sz="1800"/>
            </a:lvl8pPr>
            <a:lvl9pPr marL="4114800" lvl="8" indent="-331470" algn="r" rtl="1">
              <a:lnSpc>
                <a:spcPct val="95000"/>
              </a:lnSpc>
              <a:spcBef>
                <a:spcPts val="1066"/>
              </a:spcBef>
              <a:spcAft>
                <a:spcPts val="0"/>
              </a:spcAft>
              <a:buClr>
                <a:schemeClr val="dk1"/>
              </a:buClr>
              <a:buSzPts val="1620"/>
              <a:buChar char="–"/>
              <a:defRPr sz="1800"/>
            </a:lvl9pPr>
          </a:lstStyle>
          <a:p>
            <a:endParaRPr/>
          </a:p>
        </p:txBody>
      </p:sp>
      <p:sp>
        <p:nvSpPr>
          <p:cNvPr id="36" name="Google Shape;36;p6"/>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SA"/>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normAutofit/>
          </a:bodyPr>
          <a:lstStyle>
            <a:lvl1pPr lvl="0" algn="l" rtl="1">
              <a:lnSpc>
                <a:spcPct val="85000"/>
              </a:lnSpc>
              <a:spcBef>
                <a:spcPts val="0"/>
              </a:spcBef>
              <a:spcAft>
                <a:spcPts val="0"/>
              </a:spcAft>
              <a:buClr>
                <a:schemeClr val="dk1"/>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121665" y="1608836"/>
            <a:ext cx="4974336" cy="512064"/>
          </a:xfrm>
          <a:prstGeom prst="rect">
            <a:avLst/>
          </a:prstGeom>
          <a:noFill/>
          <a:ln>
            <a:noFill/>
          </a:ln>
        </p:spPr>
        <p:txBody>
          <a:bodyPr spcFirstLastPara="1" wrap="square" lIns="121875" tIns="60925" rIns="121875" bIns="60925" anchor="b" anchorCtr="0">
            <a:noAutofit/>
          </a:bodyPr>
          <a:lstStyle>
            <a:lvl1pPr marL="457200" lvl="0" indent="-228600" algn="r" rtl="1">
              <a:lnSpc>
                <a:spcPct val="95000"/>
              </a:lnSpc>
              <a:spcBef>
                <a:spcPts val="0"/>
              </a:spcBef>
              <a:spcAft>
                <a:spcPts val="0"/>
              </a:spcAft>
              <a:buClr>
                <a:schemeClr val="dk1"/>
              </a:buClr>
              <a:buSzPts val="2400"/>
              <a:buNone/>
              <a:defRPr sz="2400" b="1"/>
            </a:lvl1pPr>
            <a:lvl2pPr marL="914400" lvl="1" indent="-228600" algn="r" rtl="1">
              <a:lnSpc>
                <a:spcPct val="95000"/>
              </a:lnSpc>
              <a:spcBef>
                <a:spcPts val="1066"/>
              </a:spcBef>
              <a:spcAft>
                <a:spcPts val="0"/>
              </a:spcAft>
              <a:buClr>
                <a:schemeClr val="dk1"/>
              </a:buClr>
              <a:buSzPts val="2700"/>
              <a:buNone/>
              <a:defRPr sz="2700" b="1"/>
            </a:lvl2pPr>
            <a:lvl3pPr marL="1371600" lvl="2" indent="-228600" algn="r" rtl="1">
              <a:lnSpc>
                <a:spcPct val="95000"/>
              </a:lnSpc>
              <a:spcBef>
                <a:spcPts val="1066"/>
              </a:spcBef>
              <a:spcAft>
                <a:spcPts val="0"/>
              </a:spcAft>
              <a:buClr>
                <a:schemeClr val="dk1"/>
              </a:buClr>
              <a:buSzPts val="2400"/>
              <a:buNone/>
              <a:defRPr sz="2400" b="1"/>
            </a:lvl3pPr>
            <a:lvl4pPr marL="1828800" lvl="3" indent="-228600" algn="r" rtl="1">
              <a:lnSpc>
                <a:spcPct val="95000"/>
              </a:lnSpc>
              <a:spcBef>
                <a:spcPts val="1066"/>
              </a:spcBef>
              <a:spcAft>
                <a:spcPts val="0"/>
              </a:spcAft>
              <a:buClr>
                <a:schemeClr val="dk1"/>
              </a:buClr>
              <a:buSzPts val="2100"/>
              <a:buNone/>
              <a:defRPr sz="2100" b="1"/>
            </a:lvl4pPr>
            <a:lvl5pPr marL="2286000" lvl="4" indent="-228600" algn="r" rtl="1">
              <a:lnSpc>
                <a:spcPct val="95000"/>
              </a:lnSpc>
              <a:spcBef>
                <a:spcPts val="1066"/>
              </a:spcBef>
              <a:spcAft>
                <a:spcPts val="0"/>
              </a:spcAft>
              <a:buClr>
                <a:schemeClr val="dk1"/>
              </a:buClr>
              <a:buSzPts val="2100"/>
              <a:buNone/>
              <a:defRPr sz="2100" b="1"/>
            </a:lvl5pPr>
            <a:lvl6pPr marL="2743200" lvl="5" indent="-228600" algn="r" rtl="1">
              <a:lnSpc>
                <a:spcPct val="95000"/>
              </a:lnSpc>
              <a:spcBef>
                <a:spcPts val="1066"/>
              </a:spcBef>
              <a:spcAft>
                <a:spcPts val="0"/>
              </a:spcAft>
              <a:buClr>
                <a:schemeClr val="dk1"/>
              </a:buClr>
              <a:buSzPts val="1890"/>
              <a:buNone/>
              <a:defRPr sz="2100" b="1"/>
            </a:lvl6pPr>
            <a:lvl7pPr marL="3200400" lvl="6" indent="-228600" algn="r" rtl="1">
              <a:lnSpc>
                <a:spcPct val="95000"/>
              </a:lnSpc>
              <a:spcBef>
                <a:spcPts val="1066"/>
              </a:spcBef>
              <a:spcAft>
                <a:spcPts val="0"/>
              </a:spcAft>
              <a:buClr>
                <a:schemeClr val="dk1"/>
              </a:buClr>
              <a:buSzPts val="1890"/>
              <a:buNone/>
              <a:defRPr sz="2100" b="1"/>
            </a:lvl7pPr>
            <a:lvl8pPr marL="3657600" lvl="7" indent="-228600" algn="r" rtl="1">
              <a:lnSpc>
                <a:spcPct val="95000"/>
              </a:lnSpc>
              <a:spcBef>
                <a:spcPts val="1066"/>
              </a:spcBef>
              <a:spcAft>
                <a:spcPts val="0"/>
              </a:spcAft>
              <a:buClr>
                <a:schemeClr val="dk1"/>
              </a:buClr>
              <a:buSzPts val="1890"/>
              <a:buNone/>
              <a:defRPr sz="2100" b="1"/>
            </a:lvl8pPr>
            <a:lvl9pPr marL="4114800" lvl="8" indent="-228600" algn="r" rtl="1">
              <a:lnSpc>
                <a:spcPct val="95000"/>
              </a:lnSpc>
              <a:spcBef>
                <a:spcPts val="1066"/>
              </a:spcBef>
              <a:spcAft>
                <a:spcPts val="0"/>
              </a:spcAft>
              <a:buClr>
                <a:schemeClr val="dk1"/>
              </a:buClr>
              <a:buSzPts val="1890"/>
              <a:buNone/>
              <a:defRPr sz="2100" b="1"/>
            </a:lvl9pPr>
          </a:lstStyle>
          <a:p>
            <a:endParaRPr/>
          </a:p>
        </p:txBody>
      </p:sp>
      <p:sp>
        <p:nvSpPr>
          <p:cNvPr id="42" name="Google Shape;42;p7"/>
          <p:cNvSpPr txBox="1">
            <a:spLocks noGrp="1"/>
          </p:cNvSpPr>
          <p:nvPr>
            <p:ph type="body" idx="2"/>
          </p:nvPr>
        </p:nvSpPr>
        <p:spPr>
          <a:xfrm>
            <a:off x="1117600" y="2209800"/>
            <a:ext cx="4978400" cy="3962400"/>
          </a:xfrm>
          <a:prstGeom prst="rect">
            <a:avLst/>
          </a:prstGeom>
          <a:noFill/>
          <a:ln>
            <a:noFill/>
          </a:ln>
        </p:spPr>
        <p:txBody>
          <a:bodyPr spcFirstLastPara="1" wrap="square" lIns="121875" tIns="60925" rIns="121875" bIns="60925" anchor="t" anchorCtr="0">
            <a:normAutofit/>
          </a:bodyPr>
          <a:lstStyle>
            <a:lvl1pPr marL="457200" lvl="0" indent="-355600" algn="r" rtl="1">
              <a:lnSpc>
                <a:spcPct val="95000"/>
              </a:lnSpc>
              <a:spcBef>
                <a:spcPts val="1866"/>
              </a:spcBef>
              <a:spcAft>
                <a:spcPts val="0"/>
              </a:spcAft>
              <a:buClr>
                <a:schemeClr val="dk1"/>
              </a:buClr>
              <a:buSzPts val="2000"/>
              <a:buChar char="•"/>
              <a:defRPr sz="2000"/>
            </a:lvl1pPr>
            <a:lvl2pPr marL="914400" lvl="1" indent="-342900" algn="r" rtl="1">
              <a:lnSpc>
                <a:spcPct val="95000"/>
              </a:lnSpc>
              <a:spcBef>
                <a:spcPts val="1066"/>
              </a:spcBef>
              <a:spcAft>
                <a:spcPts val="0"/>
              </a:spcAft>
              <a:buClr>
                <a:schemeClr val="dk1"/>
              </a:buClr>
              <a:buSzPts val="1800"/>
              <a:buChar char="–"/>
              <a:defRPr sz="1800"/>
            </a:lvl2pPr>
            <a:lvl3pPr marL="1371600" lvl="2" indent="-342900" algn="r" rtl="1">
              <a:lnSpc>
                <a:spcPct val="95000"/>
              </a:lnSpc>
              <a:spcBef>
                <a:spcPts val="1066"/>
              </a:spcBef>
              <a:spcAft>
                <a:spcPts val="0"/>
              </a:spcAft>
              <a:buClr>
                <a:schemeClr val="dk1"/>
              </a:buClr>
              <a:buSzPts val="1800"/>
              <a:buChar char="–"/>
              <a:defRPr sz="1800"/>
            </a:lvl3pPr>
            <a:lvl4pPr marL="1828800" lvl="3" indent="-342900" algn="r" rtl="1">
              <a:lnSpc>
                <a:spcPct val="95000"/>
              </a:lnSpc>
              <a:spcBef>
                <a:spcPts val="1066"/>
              </a:spcBef>
              <a:spcAft>
                <a:spcPts val="0"/>
              </a:spcAft>
              <a:buClr>
                <a:schemeClr val="dk1"/>
              </a:buClr>
              <a:buSzPts val="1800"/>
              <a:buChar char="–"/>
              <a:defRPr sz="1800"/>
            </a:lvl4pPr>
            <a:lvl5pPr marL="2286000" lvl="4" indent="-342900" algn="r" rtl="1">
              <a:lnSpc>
                <a:spcPct val="95000"/>
              </a:lnSpc>
              <a:spcBef>
                <a:spcPts val="1066"/>
              </a:spcBef>
              <a:spcAft>
                <a:spcPts val="0"/>
              </a:spcAft>
              <a:buClr>
                <a:schemeClr val="dk1"/>
              </a:buClr>
              <a:buSzPts val="1800"/>
              <a:buChar char="–"/>
              <a:defRPr sz="1800"/>
            </a:lvl5pPr>
            <a:lvl6pPr marL="2743200" lvl="5" indent="-331470" algn="r" rtl="1">
              <a:lnSpc>
                <a:spcPct val="95000"/>
              </a:lnSpc>
              <a:spcBef>
                <a:spcPts val="1066"/>
              </a:spcBef>
              <a:spcAft>
                <a:spcPts val="0"/>
              </a:spcAft>
              <a:buClr>
                <a:schemeClr val="dk1"/>
              </a:buClr>
              <a:buSzPts val="1620"/>
              <a:buChar char="–"/>
              <a:defRPr sz="1800"/>
            </a:lvl6pPr>
            <a:lvl7pPr marL="3200400" lvl="6" indent="-331470" algn="r" rtl="1">
              <a:lnSpc>
                <a:spcPct val="95000"/>
              </a:lnSpc>
              <a:spcBef>
                <a:spcPts val="1066"/>
              </a:spcBef>
              <a:spcAft>
                <a:spcPts val="0"/>
              </a:spcAft>
              <a:buClr>
                <a:schemeClr val="dk1"/>
              </a:buClr>
              <a:buSzPts val="1620"/>
              <a:buChar char="–"/>
              <a:defRPr sz="1800"/>
            </a:lvl7pPr>
            <a:lvl8pPr marL="3657600" lvl="7" indent="-331470" algn="r" rtl="1">
              <a:lnSpc>
                <a:spcPct val="95000"/>
              </a:lnSpc>
              <a:spcBef>
                <a:spcPts val="1066"/>
              </a:spcBef>
              <a:spcAft>
                <a:spcPts val="0"/>
              </a:spcAft>
              <a:buClr>
                <a:schemeClr val="dk1"/>
              </a:buClr>
              <a:buSzPts val="1620"/>
              <a:buChar char="–"/>
              <a:defRPr sz="1800"/>
            </a:lvl8pPr>
            <a:lvl9pPr marL="4114800" lvl="8" indent="-331470" algn="r" rtl="1">
              <a:lnSpc>
                <a:spcPct val="95000"/>
              </a:lnSpc>
              <a:spcBef>
                <a:spcPts val="1066"/>
              </a:spcBef>
              <a:spcAft>
                <a:spcPts val="0"/>
              </a:spcAft>
              <a:buClr>
                <a:schemeClr val="dk1"/>
              </a:buClr>
              <a:buSzPts val="1620"/>
              <a:buChar char="–"/>
              <a:defRPr sz="1800"/>
            </a:lvl9pPr>
          </a:lstStyle>
          <a:p>
            <a:endParaRPr/>
          </a:p>
        </p:txBody>
      </p:sp>
      <p:sp>
        <p:nvSpPr>
          <p:cNvPr id="43" name="Google Shape;43;p7"/>
          <p:cNvSpPr txBox="1">
            <a:spLocks noGrp="1"/>
          </p:cNvSpPr>
          <p:nvPr>
            <p:ph type="body" idx="3"/>
          </p:nvPr>
        </p:nvSpPr>
        <p:spPr>
          <a:xfrm>
            <a:off x="6303264" y="1608836"/>
            <a:ext cx="4974336" cy="512064"/>
          </a:xfrm>
          <a:prstGeom prst="rect">
            <a:avLst/>
          </a:prstGeom>
          <a:noFill/>
          <a:ln>
            <a:noFill/>
          </a:ln>
        </p:spPr>
        <p:txBody>
          <a:bodyPr spcFirstLastPara="1" wrap="square" lIns="121875" tIns="60925" rIns="121875" bIns="60925" anchor="b" anchorCtr="0">
            <a:noAutofit/>
          </a:bodyPr>
          <a:lstStyle>
            <a:lvl1pPr marL="457200" lvl="0" indent="-228600" algn="r" rtl="1">
              <a:lnSpc>
                <a:spcPct val="95000"/>
              </a:lnSpc>
              <a:spcBef>
                <a:spcPts val="0"/>
              </a:spcBef>
              <a:spcAft>
                <a:spcPts val="0"/>
              </a:spcAft>
              <a:buClr>
                <a:schemeClr val="dk1"/>
              </a:buClr>
              <a:buSzPts val="2400"/>
              <a:buNone/>
              <a:defRPr sz="2400" b="1"/>
            </a:lvl1pPr>
            <a:lvl2pPr marL="914400" lvl="1" indent="-228600" algn="r" rtl="1">
              <a:lnSpc>
                <a:spcPct val="95000"/>
              </a:lnSpc>
              <a:spcBef>
                <a:spcPts val="1066"/>
              </a:spcBef>
              <a:spcAft>
                <a:spcPts val="0"/>
              </a:spcAft>
              <a:buClr>
                <a:schemeClr val="dk1"/>
              </a:buClr>
              <a:buSzPts val="2700"/>
              <a:buNone/>
              <a:defRPr sz="2700" b="1"/>
            </a:lvl2pPr>
            <a:lvl3pPr marL="1371600" lvl="2" indent="-228600" algn="r" rtl="1">
              <a:lnSpc>
                <a:spcPct val="95000"/>
              </a:lnSpc>
              <a:spcBef>
                <a:spcPts val="1066"/>
              </a:spcBef>
              <a:spcAft>
                <a:spcPts val="0"/>
              </a:spcAft>
              <a:buClr>
                <a:schemeClr val="dk1"/>
              </a:buClr>
              <a:buSzPts val="2400"/>
              <a:buNone/>
              <a:defRPr sz="2400" b="1"/>
            </a:lvl3pPr>
            <a:lvl4pPr marL="1828800" lvl="3" indent="-228600" algn="r" rtl="1">
              <a:lnSpc>
                <a:spcPct val="95000"/>
              </a:lnSpc>
              <a:spcBef>
                <a:spcPts val="1066"/>
              </a:spcBef>
              <a:spcAft>
                <a:spcPts val="0"/>
              </a:spcAft>
              <a:buClr>
                <a:schemeClr val="dk1"/>
              </a:buClr>
              <a:buSzPts val="2100"/>
              <a:buNone/>
              <a:defRPr sz="2100" b="1"/>
            </a:lvl4pPr>
            <a:lvl5pPr marL="2286000" lvl="4" indent="-228600" algn="r" rtl="1">
              <a:lnSpc>
                <a:spcPct val="95000"/>
              </a:lnSpc>
              <a:spcBef>
                <a:spcPts val="1066"/>
              </a:spcBef>
              <a:spcAft>
                <a:spcPts val="0"/>
              </a:spcAft>
              <a:buClr>
                <a:schemeClr val="dk1"/>
              </a:buClr>
              <a:buSzPts val="2100"/>
              <a:buNone/>
              <a:defRPr sz="2100" b="1"/>
            </a:lvl5pPr>
            <a:lvl6pPr marL="2743200" lvl="5" indent="-228600" algn="r" rtl="1">
              <a:lnSpc>
                <a:spcPct val="95000"/>
              </a:lnSpc>
              <a:spcBef>
                <a:spcPts val="1066"/>
              </a:spcBef>
              <a:spcAft>
                <a:spcPts val="0"/>
              </a:spcAft>
              <a:buClr>
                <a:schemeClr val="dk1"/>
              </a:buClr>
              <a:buSzPts val="1890"/>
              <a:buNone/>
              <a:defRPr sz="2100" b="1"/>
            </a:lvl6pPr>
            <a:lvl7pPr marL="3200400" lvl="6" indent="-228600" algn="r" rtl="1">
              <a:lnSpc>
                <a:spcPct val="95000"/>
              </a:lnSpc>
              <a:spcBef>
                <a:spcPts val="1066"/>
              </a:spcBef>
              <a:spcAft>
                <a:spcPts val="0"/>
              </a:spcAft>
              <a:buClr>
                <a:schemeClr val="dk1"/>
              </a:buClr>
              <a:buSzPts val="1890"/>
              <a:buNone/>
              <a:defRPr sz="2100" b="1"/>
            </a:lvl7pPr>
            <a:lvl8pPr marL="3657600" lvl="7" indent="-228600" algn="r" rtl="1">
              <a:lnSpc>
                <a:spcPct val="95000"/>
              </a:lnSpc>
              <a:spcBef>
                <a:spcPts val="1066"/>
              </a:spcBef>
              <a:spcAft>
                <a:spcPts val="0"/>
              </a:spcAft>
              <a:buClr>
                <a:schemeClr val="dk1"/>
              </a:buClr>
              <a:buSzPts val="1890"/>
              <a:buNone/>
              <a:defRPr sz="2100" b="1"/>
            </a:lvl8pPr>
            <a:lvl9pPr marL="4114800" lvl="8" indent="-228600" algn="r" rtl="1">
              <a:lnSpc>
                <a:spcPct val="95000"/>
              </a:lnSpc>
              <a:spcBef>
                <a:spcPts val="1066"/>
              </a:spcBef>
              <a:spcAft>
                <a:spcPts val="0"/>
              </a:spcAft>
              <a:buClr>
                <a:schemeClr val="dk1"/>
              </a:buClr>
              <a:buSzPts val="1890"/>
              <a:buNone/>
              <a:defRPr sz="2100" b="1"/>
            </a:lvl9pPr>
          </a:lstStyle>
          <a:p>
            <a:endParaRPr/>
          </a:p>
        </p:txBody>
      </p:sp>
      <p:sp>
        <p:nvSpPr>
          <p:cNvPr id="44" name="Google Shape;44;p7"/>
          <p:cNvSpPr txBox="1">
            <a:spLocks noGrp="1"/>
          </p:cNvSpPr>
          <p:nvPr>
            <p:ph type="body" idx="4"/>
          </p:nvPr>
        </p:nvSpPr>
        <p:spPr>
          <a:xfrm>
            <a:off x="6299200" y="2209800"/>
            <a:ext cx="4978400" cy="3962400"/>
          </a:xfrm>
          <a:prstGeom prst="rect">
            <a:avLst/>
          </a:prstGeom>
          <a:noFill/>
          <a:ln>
            <a:noFill/>
          </a:ln>
        </p:spPr>
        <p:txBody>
          <a:bodyPr spcFirstLastPara="1" wrap="square" lIns="121875" tIns="60925" rIns="121875" bIns="60925" anchor="t" anchorCtr="0">
            <a:normAutofit/>
          </a:bodyPr>
          <a:lstStyle>
            <a:lvl1pPr marL="457200" lvl="0" indent="-355600" algn="r" rtl="1">
              <a:lnSpc>
                <a:spcPct val="95000"/>
              </a:lnSpc>
              <a:spcBef>
                <a:spcPts val="1866"/>
              </a:spcBef>
              <a:spcAft>
                <a:spcPts val="0"/>
              </a:spcAft>
              <a:buClr>
                <a:schemeClr val="dk1"/>
              </a:buClr>
              <a:buSzPts val="2000"/>
              <a:buChar char="•"/>
              <a:defRPr sz="2000"/>
            </a:lvl1pPr>
            <a:lvl2pPr marL="914400" lvl="1" indent="-342900" algn="r" rtl="1">
              <a:lnSpc>
                <a:spcPct val="95000"/>
              </a:lnSpc>
              <a:spcBef>
                <a:spcPts val="1066"/>
              </a:spcBef>
              <a:spcAft>
                <a:spcPts val="0"/>
              </a:spcAft>
              <a:buClr>
                <a:schemeClr val="dk1"/>
              </a:buClr>
              <a:buSzPts val="1800"/>
              <a:buChar char="–"/>
              <a:defRPr sz="1800"/>
            </a:lvl2pPr>
            <a:lvl3pPr marL="1371600" lvl="2" indent="-342900" algn="r" rtl="1">
              <a:lnSpc>
                <a:spcPct val="95000"/>
              </a:lnSpc>
              <a:spcBef>
                <a:spcPts val="1066"/>
              </a:spcBef>
              <a:spcAft>
                <a:spcPts val="0"/>
              </a:spcAft>
              <a:buClr>
                <a:schemeClr val="dk1"/>
              </a:buClr>
              <a:buSzPts val="1800"/>
              <a:buChar char="–"/>
              <a:defRPr sz="1800"/>
            </a:lvl3pPr>
            <a:lvl4pPr marL="1828800" lvl="3" indent="-342900" algn="r" rtl="1">
              <a:lnSpc>
                <a:spcPct val="95000"/>
              </a:lnSpc>
              <a:spcBef>
                <a:spcPts val="1066"/>
              </a:spcBef>
              <a:spcAft>
                <a:spcPts val="0"/>
              </a:spcAft>
              <a:buClr>
                <a:schemeClr val="dk1"/>
              </a:buClr>
              <a:buSzPts val="1800"/>
              <a:buChar char="–"/>
              <a:defRPr sz="1800"/>
            </a:lvl4pPr>
            <a:lvl5pPr marL="2286000" lvl="4" indent="-342900" algn="r" rtl="1">
              <a:lnSpc>
                <a:spcPct val="95000"/>
              </a:lnSpc>
              <a:spcBef>
                <a:spcPts val="1066"/>
              </a:spcBef>
              <a:spcAft>
                <a:spcPts val="0"/>
              </a:spcAft>
              <a:buClr>
                <a:schemeClr val="dk1"/>
              </a:buClr>
              <a:buSzPts val="1800"/>
              <a:buChar char="–"/>
              <a:defRPr sz="1800"/>
            </a:lvl5pPr>
            <a:lvl6pPr marL="2743200" lvl="5" indent="-331470" algn="r" rtl="1">
              <a:lnSpc>
                <a:spcPct val="95000"/>
              </a:lnSpc>
              <a:spcBef>
                <a:spcPts val="1066"/>
              </a:spcBef>
              <a:spcAft>
                <a:spcPts val="0"/>
              </a:spcAft>
              <a:buClr>
                <a:schemeClr val="dk1"/>
              </a:buClr>
              <a:buSzPts val="1620"/>
              <a:buChar char="–"/>
              <a:defRPr sz="1800"/>
            </a:lvl6pPr>
            <a:lvl7pPr marL="3200400" lvl="6" indent="-331470" algn="r" rtl="1">
              <a:lnSpc>
                <a:spcPct val="95000"/>
              </a:lnSpc>
              <a:spcBef>
                <a:spcPts val="1066"/>
              </a:spcBef>
              <a:spcAft>
                <a:spcPts val="0"/>
              </a:spcAft>
              <a:buClr>
                <a:schemeClr val="dk1"/>
              </a:buClr>
              <a:buSzPts val="1620"/>
              <a:buChar char="–"/>
              <a:defRPr sz="1800"/>
            </a:lvl7pPr>
            <a:lvl8pPr marL="3657600" lvl="7" indent="-331470" algn="r" rtl="1">
              <a:lnSpc>
                <a:spcPct val="95000"/>
              </a:lnSpc>
              <a:spcBef>
                <a:spcPts val="1066"/>
              </a:spcBef>
              <a:spcAft>
                <a:spcPts val="0"/>
              </a:spcAft>
              <a:buClr>
                <a:schemeClr val="dk1"/>
              </a:buClr>
              <a:buSzPts val="1620"/>
              <a:buChar char="–"/>
              <a:defRPr sz="1800"/>
            </a:lvl8pPr>
            <a:lvl9pPr marL="4114800" lvl="8" indent="-331470" algn="r" rtl="1">
              <a:lnSpc>
                <a:spcPct val="95000"/>
              </a:lnSpc>
              <a:spcBef>
                <a:spcPts val="1066"/>
              </a:spcBef>
              <a:spcAft>
                <a:spcPts val="0"/>
              </a:spcAft>
              <a:buClr>
                <a:schemeClr val="dk1"/>
              </a:buClr>
              <a:buSzPts val="1620"/>
              <a:buChar char="–"/>
              <a:defRPr sz="1800"/>
            </a:lvl9pPr>
          </a:lstStyle>
          <a:p>
            <a:endParaRPr/>
          </a:p>
        </p:txBody>
      </p:sp>
      <p:sp>
        <p:nvSpPr>
          <p:cNvPr id="45" name="Google Shape;45;p7"/>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SA"/>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117600" y="76200"/>
            <a:ext cx="10160000" cy="1397000"/>
          </a:xfrm>
          <a:prstGeom prst="rect">
            <a:avLst/>
          </a:prstGeom>
          <a:noFill/>
          <a:ln>
            <a:noFill/>
          </a:ln>
        </p:spPr>
        <p:txBody>
          <a:bodyPr spcFirstLastPara="1" wrap="square" lIns="121875" tIns="60925" rIns="121875" bIns="60925" anchor="b" anchorCtr="0">
            <a:normAutofit/>
          </a:bodyPr>
          <a:lstStyle>
            <a:lvl1pPr lvl="0" algn="l" rtl="1">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SA"/>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p:nvPr/>
        </p:nvSpPr>
        <p:spPr>
          <a:xfrm>
            <a:off x="3962400" y="0"/>
            <a:ext cx="7924800"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55" name="Google Shape;55;p9"/>
          <p:cNvSpPr txBox="1">
            <a:spLocks noGrp="1"/>
          </p:cNvSpPr>
          <p:nvPr>
            <p:ph type="title"/>
          </p:nvPr>
        </p:nvSpPr>
        <p:spPr>
          <a:xfrm>
            <a:off x="304801" y="1701800"/>
            <a:ext cx="3352800" cy="2844800"/>
          </a:xfrm>
          <a:prstGeom prst="rect">
            <a:avLst/>
          </a:prstGeom>
          <a:noFill/>
          <a:ln>
            <a:noFill/>
          </a:ln>
        </p:spPr>
        <p:txBody>
          <a:bodyPr spcFirstLastPara="1" wrap="square" lIns="121875" tIns="60925" rIns="121875" bIns="60925" anchor="b" anchorCtr="0">
            <a:normAutofit/>
          </a:bodyPr>
          <a:lstStyle>
            <a:lvl1pPr lvl="0" algn="l" rtl="1">
              <a:lnSpc>
                <a:spcPct val="85000"/>
              </a:lnSpc>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470401" y="482600"/>
            <a:ext cx="6807200" cy="5892800"/>
          </a:xfrm>
          <a:prstGeom prst="rect">
            <a:avLst/>
          </a:prstGeom>
          <a:noFill/>
          <a:ln>
            <a:noFill/>
          </a:ln>
        </p:spPr>
        <p:txBody>
          <a:bodyPr spcFirstLastPara="1" wrap="square" lIns="121875" tIns="60925" rIns="121875" bIns="60925" anchor="t" anchorCtr="0">
            <a:normAutofit/>
          </a:bodyPr>
          <a:lstStyle>
            <a:lvl1pPr marL="457200" lvl="0" indent="-381000" algn="r" rtl="1">
              <a:lnSpc>
                <a:spcPct val="95000"/>
              </a:lnSpc>
              <a:spcBef>
                <a:spcPts val="1866"/>
              </a:spcBef>
              <a:spcAft>
                <a:spcPts val="0"/>
              </a:spcAft>
              <a:buClr>
                <a:schemeClr val="dk1"/>
              </a:buClr>
              <a:buSzPts val="2400"/>
              <a:buChar char="•"/>
              <a:defRPr sz="2400"/>
            </a:lvl1pPr>
            <a:lvl2pPr marL="914400" lvl="1" indent="-355600" algn="r" rtl="1">
              <a:lnSpc>
                <a:spcPct val="95000"/>
              </a:lnSpc>
              <a:spcBef>
                <a:spcPts val="1066"/>
              </a:spcBef>
              <a:spcAft>
                <a:spcPts val="0"/>
              </a:spcAft>
              <a:buClr>
                <a:schemeClr val="dk1"/>
              </a:buClr>
              <a:buSzPts val="2000"/>
              <a:buChar char="–"/>
              <a:defRPr sz="2000"/>
            </a:lvl2pPr>
            <a:lvl3pPr marL="1371600" lvl="2" indent="-342900" algn="r" rtl="1">
              <a:lnSpc>
                <a:spcPct val="95000"/>
              </a:lnSpc>
              <a:spcBef>
                <a:spcPts val="1066"/>
              </a:spcBef>
              <a:spcAft>
                <a:spcPts val="0"/>
              </a:spcAft>
              <a:buClr>
                <a:schemeClr val="dk1"/>
              </a:buClr>
              <a:buSzPts val="1800"/>
              <a:buChar char="–"/>
              <a:defRPr sz="1800"/>
            </a:lvl3pPr>
            <a:lvl4pPr marL="1828800" lvl="3" indent="-342900" algn="r" rtl="1">
              <a:lnSpc>
                <a:spcPct val="95000"/>
              </a:lnSpc>
              <a:spcBef>
                <a:spcPts val="1066"/>
              </a:spcBef>
              <a:spcAft>
                <a:spcPts val="0"/>
              </a:spcAft>
              <a:buClr>
                <a:schemeClr val="dk1"/>
              </a:buClr>
              <a:buSzPts val="1800"/>
              <a:buChar char="–"/>
              <a:defRPr sz="1800"/>
            </a:lvl4pPr>
            <a:lvl5pPr marL="2286000" lvl="4" indent="-342900" algn="r" rtl="1">
              <a:lnSpc>
                <a:spcPct val="95000"/>
              </a:lnSpc>
              <a:spcBef>
                <a:spcPts val="1066"/>
              </a:spcBef>
              <a:spcAft>
                <a:spcPts val="0"/>
              </a:spcAft>
              <a:buClr>
                <a:schemeClr val="dk1"/>
              </a:buClr>
              <a:buSzPts val="1800"/>
              <a:buChar char="–"/>
              <a:defRPr sz="1800"/>
            </a:lvl5pPr>
            <a:lvl6pPr marL="2743200" lvl="5" indent="-331470" algn="r" rtl="1">
              <a:lnSpc>
                <a:spcPct val="95000"/>
              </a:lnSpc>
              <a:spcBef>
                <a:spcPts val="1066"/>
              </a:spcBef>
              <a:spcAft>
                <a:spcPts val="0"/>
              </a:spcAft>
              <a:buClr>
                <a:schemeClr val="dk1"/>
              </a:buClr>
              <a:buSzPts val="1620"/>
              <a:buChar char="–"/>
              <a:defRPr sz="1800"/>
            </a:lvl6pPr>
            <a:lvl7pPr marL="3200400" lvl="6" indent="-331470" algn="r" rtl="1">
              <a:lnSpc>
                <a:spcPct val="95000"/>
              </a:lnSpc>
              <a:spcBef>
                <a:spcPts val="1066"/>
              </a:spcBef>
              <a:spcAft>
                <a:spcPts val="0"/>
              </a:spcAft>
              <a:buClr>
                <a:schemeClr val="dk1"/>
              </a:buClr>
              <a:buSzPts val="1620"/>
              <a:buChar char="–"/>
              <a:defRPr sz="1800"/>
            </a:lvl7pPr>
            <a:lvl8pPr marL="3657600" lvl="7" indent="-331470" algn="r" rtl="1">
              <a:lnSpc>
                <a:spcPct val="95000"/>
              </a:lnSpc>
              <a:spcBef>
                <a:spcPts val="1066"/>
              </a:spcBef>
              <a:spcAft>
                <a:spcPts val="0"/>
              </a:spcAft>
              <a:buClr>
                <a:schemeClr val="dk1"/>
              </a:buClr>
              <a:buSzPts val="1620"/>
              <a:buChar char="–"/>
              <a:defRPr sz="1800"/>
            </a:lvl8pPr>
            <a:lvl9pPr marL="4114800" lvl="8" indent="-331470" algn="r" rtl="1">
              <a:lnSpc>
                <a:spcPct val="95000"/>
              </a:lnSpc>
              <a:spcBef>
                <a:spcPts val="1066"/>
              </a:spcBef>
              <a:spcAft>
                <a:spcPts val="0"/>
              </a:spcAft>
              <a:buClr>
                <a:schemeClr val="dk1"/>
              </a:buClr>
              <a:buSzPts val="1620"/>
              <a:buChar char="–"/>
              <a:defRPr sz="1800"/>
            </a:lvl9pPr>
          </a:lstStyle>
          <a:p>
            <a:endParaRPr/>
          </a:p>
        </p:txBody>
      </p:sp>
      <p:sp>
        <p:nvSpPr>
          <p:cNvPr id="57" name="Google Shape;57;p9"/>
          <p:cNvSpPr txBox="1">
            <a:spLocks noGrp="1"/>
          </p:cNvSpPr>
          <p:nvPr>
            <p:ph type="body" idx="2"/>
          </p:nvPr>
        </p:nvSpPr>
        <p:spPr>
          <a:xfrm>
            <a:off x="304801" y="4648200"/>
            <a:ext cx="3352800" cy="1727200"/>
          </a:xfrm>
          <a:prstGeom prst="rect">
            <a:avLst/>
          </a:prstGeom>
          <a:noFill/>
          <a:ln>
            <a:noFill/>
          </a:ln>
        </p:spPr>
        <p:txBody>
          <a:bodyPr spcFirstLastPara="1" wrap="square" lIns="121875" tIns="60925" rIns="121875" bIns="60925" anchor="t" anchorCtr="0">
            <a:normAutofit/>
          </a:bodyPr>
          <a:lstStyle>
            <a:lvl1pPr marL="457200" lvl="0" indent="-228600" algn="r" rtl="1">
              <a:lnSpc>
                <a:spcPct val="95000"/>
              </a:lnSpc>
              <a:spcBef>
                <a:spcPts val="1200"/>
              </a:spcBef>
              <a:spcAft>
                <a:spcPts val="0"/>
              </a:spcAft>
              <a:buClr>
                <a:schemeClr val="dk1"/>
              </a:buClr>
              <a:buSzPts val="1600"/>
              <a:buNone/>
              <a:defRPr sz="1600"/>
            </a:lvl1pPr>
            <a:lvl2pPr marL="914400" lvl="1" indent="-228600" algn="r" rtl="1">
              <a:lnSpc>
                <a:spcPct val="95000"/>
              </a:lnSpc>
              <a:spcBef>
                <a:spcPts val="1066"/>
              </a:spcBef>
              <a:spcAft>
                <a:spcPts val="0"/>
              </a:spcAft>
              <a:buClr>
                <a:schemeClr val="dk1"/>
              </a:buClr>
              <a:buSzPts val="1600"/>
              <a:buNone/>
              <a:defRPr sz="1600"/>
            </a:lvl2pPr>
            <a:lvl3pPr marL="1371600" lvl="2" indent="-228600" algn="r" rtl="1">
              <a:lnSpc>
                <a:spcPct val="95000"/>
              </a:lnSpc>
              <a:spcBef>
                <a:spcPts val="1066"/>
              </a:spcBef>
              <a:spcAft>
                <a:spcPts val="0"/>
              </a:spcAft>
              <a:buClr>
                <a:schemeClr val="dk1"/>
              </a:buClr>
              <a:buSzPts val="1300"/>
              <a:buNone/>
              <a:defRPr sz="1300"/>
            </a:lvl3pPr>
            <a:lvl4pPr marL="1828800" lvl="3" indent="-228600" algn="r" rtl="1">
              <a:lnSpc>
                <a:spcPct val="95000"/>
              </a:lnSpc>
              <a:spcBef>
                <a:spcPts val="1066"/>
              </a:spcBef>
              <a:spcAft>
                <a:spcPts val="0"/>
              </a:spcAft>
              <a:buClr>
                <a:schemeClr val="dk1"/>
              </a:buClr>
              <a:buSzPts val="1200"/>
              <a:buNone/>
              <a:defRPr sz="1200"/>
            </a:lvl4pPr>
            <a:lvl5pPr marL="2286000" lvl="4" indent="-228600" algn="r" rtl="1">
              <a:lnSpc>
                <a:spcPct val="95000"/>
              </a:lnSpc>
              <a:spcBef>
                <a:spcPts val="1066"/>
              </a:spcBef>
              <a:spcAft>
                <a:spcPts val="0"/>
              </a:spcAft>
              <a:buClr>
                <a:schemeClr val="dk1"/>
              </a:buClr>
              <a:buSzPts val="1200"/>
              <a:buNone/>
              <a:defRPr sz="1200"/>
            </a:lvl5pPr>
            <a:lvl6pPr marL="2743200" lvl="5" indent="-228600" algn="r" rtl="1">
              <a:lnSpc>
                <a:spcPct val="95000"/>
              </a:lnSpc>
              <a:spcBef>
                <a:spcPts val="1066"/>
              </a:spcBef>
              <a:spcAft>
                <a:spcPts val="0"/>
              </a:spcAft>
              <a:buClr>
                <a:schemeClr val="dk1"/>
              </a:buClr>
              <a:buSzPts val="1080"/>
              <a:buNone/>
              <a:defRPr sz="1200"/>
            </a:lvl6pPr>
            <a:lvl7pPr marL="3200400" lvl="6" indent="-228600" algn="r" rtl="1">
              <a:lnSpc>
                <a:spcPct val="95000"/>
              </a:lnSpc>
              <a:spcBef>
                <a:spcPts val="1066"/>
              </a:spcBef>
              <a:spcAft>
                <a:spcPts val="0"/>
              </a:spcAft>
              <a:buClr>
                <a:schemeClr val="dk1"/>
              </a:buClr>
              <a:buSzPts val="1080"/>
              <a:buNone/>
              <a:defRPr sz="1200"/>
            </a:lvl7pPr>
            <a:lvl8pPr marL="3657600" lvl="7" indent="-228600" algn="r" rtl="1">
              <a:lnSpc>
                <a:spcPct val="95000"/>
              </a:lnSpc>
              <a:spcBef>
                <a:spcPts val="1066"/>
              </a:spcBef>
              <a:spcAft>
                <a:spcPts val="0"/>
              </a:spcAft>
              <a:buClr>
                <a:schemeClr val="dk1"/>
              </a:buClr>
              <a:buSzPts val="1080"/>
              <a:buNone/>
              <a:defRPr sz="1200"/>
            </a:lvl8pPr>
            <a:lvl9pPr marL="4114800" lvl="8" indent="-228600" algn="r" rtl="1">
              <a:lnSpc>
                <a:spcPct val="95000"/>
              </a:lnSpc>
              <a:spcBef>
                <a:spcPts val="1066"/>
              </a:spcBef>
              <a:spcAft>
                <a:spcPts val="0"/>
              </a:spcAft>
              <a:buClr>
                <a:schemeClr val="dk1"/>
              </a:buClr>
              <a:buSzPts val="1080"/>
              <a:buNone/>
              <a:defRPr sz="1200"/>
            </a:lvl9pPr>
          </a:lstStyle>
          <a:p>
            <a:endParaRPr/>
          </a:p>
        </p:txBody>
      </p:sp>
      <p:sp>
        <p:nvSpPr>
          <p:cNvPr id="58" name="Google Shape;58;p9"/>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SA"/>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p:nvPr/>
        </p:nvSpPr>
        <p:spPr>
          <a:xfrm>
            <a:off x="2082801" y="0"/>
            <a:ext cx="8026400"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63" name="Google Shape;63;p10"/>
          <p:cNvSpPr txBox="1">
            <a:spLocks noGrp="1"/>
          </p:cNvSpPr>
          <p:nvPr>
            <p:ph type="title"/>
          </p:nvPr>
        </p:nvSpPr>
        <p:spPr>
          <a:xfrm>
            <a:off x="2438401" y="4800600"/>
            <a:ext cx="7315200" cy="762000"/>
          </a:xfrm>
          <a:prstGeom prst="rect">
            <a:avLst/>
          </a:prstGeom>
          <a:noFill/>
          <a:ln>
            <a:noFill/>
          </a:ln>
        </p:spPr>
        <p:txBody>
          <a:bodyPr spcFirstLastPara="1" wrap="square" lIns="121875" tIns="60925" rIns="121875" bIns="60925" anchor="b" anchorCtr="0">
            <a:normAutofit/>
          </a:bodyPr>
          <a:lstStyle>
            <a:lvl1pPr lvl="0" algn="l" rtl="1">
              <a:lnSpc>
                <a:spcPct val="85000"/>
              </a:lnSpc>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a:spLocks noGrp="1"/>
          </p:cNvSpPr>
          <p:nvPr>
            <p:ph type="pic" idx="2"/>
          </p:nvPr>
        </p:nvSpPr>
        <p:spPr>
          <a:xfrm>
            <a:off x="2438401" y="279402"/>
            <a:ext cx="7315200" cy="4448175"/>
          </a:xfrm>
          <a:prstGeom prst="rect">
            <a:avLst/>
          </a:prstGeom>
          <a:noFill/>
          <a:ln>
            <a:noFill/>
          </a:ln>
        </p:spPr>
      </p:sp>
      <p:sp>
        <p:nvSpPr>
          <p:cNvPr id="65" name="Google Shape;65;p10"/>
          <p:cNvSpPr txBox="1">
            <a:spLocks noGrp="1"/>
          </p:cNvSpPr>
          <p:nvPr>
            <p:ph type="body" idx="1"/>
          </p:nvPr>
        </p:nvSpPr>
        <p:spPr>
          <a:xfrm>
            <a:off x="2438401" y="5562600"/>
            <a:ext cx="7315200" cy="812800"/>
          </a:xfrm>
          <a:prstGeom prst="rect">
            <a:avLst/>
          </a:prstGeom>
          <a:noFill/>
          <a:ln>
            <a:noFill/>
          </a:ln>
        </p:spPr>
        <p:txBody>
          <a:bodyPr spcFirstLastPara="1" wrap="square" lIns="121875" tIns="60925" rIns="121875" bIns="60925" anchor="t" anchorCtr="0">
            <a:normAutofit/>
          </a:bodyPr>
          <a:lstStyle>
            <a:lvl1pPr marL="457200" lvl="0" indent="-228600" algn="r" rtl="1">
              <a:lnSpc>
                <a:spcPct val="95000"/>
              </a:lnSpc>
              <a:spcBef>
                <a:spcPts val="0"/>
              </a:spcBef>
              <a:spcAft>
                <a:spcPts val="0"/>
              </a:spcAft>
              <a:buClr>
                <a:schemeClr val="dk1"/>
              </a:buClr>
              <a:buSzPts val="1600"/>
              <a:buNone/>
              <a:defRPr sz="1600"/>
            </a:lvl1pPr>
            <a:lvl2pPr marL="914400" lvl="1" indent="-228600" algn="r" rtl="1">
              <a:lnSpc>
                <a:spcPct val="95000"/>
              </a:lnSpc>
              <a:spcBef>
                <a:spcPts val="1066"/>
              </a:spcBef>
              <a:spcAft>
                <a:spcPts val="0"/>
              </a:spcAft>
              <a:buClr>
                <a:schemeClr val="dk1"/>
              </a:buClr>
              <a:buSzPts val="1600"/>
              <a:buNone/>
              <a:defRPr sz="1600"/>
            </a:lvl2pPr>
            <a:lvl3pPr marL="1371600" lvl="2" indent="-228600" algn="r" rtl="1">
              <a:lnSpc>
                <a:spcPct val="95000"/>
              </a:lnSpc>
              <a:spcBef>
                <a:spcPts val="1066"/>
              </a:spcBef>
              <a:spcAft>
                <a:spcPts val="0"/>
              </a:spcAft>
              <a:buClr>
                <a:schemeClr val="dk1"/>
              </a:buClr>
              <a:buSzPts val="1300"/>
              <a:buNone/>
              <a:defRPr sz="1300"/>
            </a:lvl3pPr>
            <a:lvl4pPr marL="1828800" lvl="3" indent="-228600" algn="r" rtl="1">
              <a:lnSpc>
                <a:spcPct val="95000"/>
              </a:lnSpc>
              <a:spcBef>
                <a:spcPts val="1066"/>
              </a:spcBef>
              <a:spcAft>
                <a:spcPts val="0"/>
              </a:spcAft>
              <a:buClr>
                <a:schemeClr val="dk1"/>
              </a:buClr>
              <a:buSzPts val="1200"/>
              <a:buNone/>
              <a:defRPr sz="1200"/>
            </a:lvl4pPr>
            <a:lvl5pPr marL="2286000" lvl="4" indent="-228600" algn="r" rtl="1">
              <a:lnSpc>
                <a:spcPct val="95000"/>
              </a:lnSpc>
              <a:spcBef>
                <a:spcPts val="1066"/>
              </a:spcBef>
              <a:spcAft>
                <a:spcPts val="0"/>
              </a:spcAft>
              <a:buClr>
                <a:schemeClr val="dk1"/>
              </a:buClr>
              <a:buSzPts val="1200"/>
              <a:buNone/>
              <a:defRPr sz="1200"/>
            </a:lvl5pPr>
            <a:lvl6pPr marL="2743200" lvl="5" indent="-228600" algn="r" rtl="1">
              <a:lnSpc>
                <a:spcPct val="95000"/>
              </a:lnSpc>
              <a:spcBef>
                <a:spcPts val="1066"/>
              </a:spcBef>
              <a:spcAft>
                <a:spcPts val="0"/>
              </a:spcAft>
              <a:buClr>
                <a:schemeClr val="dk1"/>
              </a:buClr>
              <a:buSzPts val="1080"/>
              <a:buNone/>
              <a:defRPr sz="1200"/>
            </a:lvl6pPr>
            <a:lvl7pPr marL="3200400" lvl="6" indent="-228600" algn="r" rtl="1">
              <a:lnSpc>
                <a:spcPct val="95000"/>
              </a:lnSpc>
              <a:spcBef>
                <a:spcPts val="1066"/>
              </a:spcBef>
              <a:spcAft>
                <a:spcPts val="0"/>
              </a:spcAft>
              <a:buClr>
                <a:schemeClr val="dk1"/>
              </a:buClr>
              <a:buSzPts val="1080"/>
              <a:buNone/>
              <a:defRPr sz="1200"/>
            </a:lvl7pPr>
            <a:lvl8pPr marL="3657600" lvl="7" indent="-228600" algn="r" rtl="1">
              <a:lnSpc>
                <a:spcPct val="95000"/>
              </a:lnSpc>
              <a:spcBef>
                <a:spcPts val="1066"/>
              </a:spcBef>
              <a:spcAft>
                <a:spcPts val="0"/>
              </a:spcAft>
              <a:buClr>
                <a:schemeClr val="dk1"/>
              </a:buClr>
              <a:buSzPts val="1080"/>
              <a:buNone/>
              <a:defRPr sz="1200"/>
            </a:lvl8pPr>
            <a:lvl9pPr marL="4114800" lvl="8" indent="-228600" algn="r" rtl="1">
              <a:lnSpc>
                <a:spcPct val="95000"/>
              </a:lnSpc>
              <a:spcBef>
                <a:spcPts val="1066"/>
              </a:spcBef>
              <a:spcAft>
                <a:spcPts val="0"/>
              </a:spcAft>
              <a:buClr>
                <a:schemeClr val="dk1"/>
              </a:buClr>
              <a:buSzPts val="1080"/>
              <a:buNone/>
              <a:defRPr sz="1200"/>
            </a:lvl9pPr>
          </a:lstStyle>
          <a:p>
            <a:endParaRPr/>
          </a:p>
        </p:txBody>
      </p:sp>
      <p:sp>
        <p:nvSpPr>
          <p:cNvPr id="66" name="Google Shape;66;p10"/>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SA"/>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199" y="228600"/>
            <a:ext cx="11430001" cy="5943600"/>
          </a:xfrm>
          <a:prstGeom prst="rect">
            <a:avLst/>
          </a:prstGeom>
        </p:spPr>
      </p:pic>
      <p:sp>
        <p:nvSpPr>
          <p:cNvPr id="10" name="Google Shape;10;p1"/>
          <p:cNvSpPr/>
          <p:nvPr/>
        </p:nvSpPr>
        <p:spPr>
          <a:xfrm>
            <a:off x="0" y="152400"/>
            <a:ext cx="12192000" cy="7391400"/>
          </a:xfrm>
          <a:prstGeom prst="rect">
            <a:avLst/>
          </a:prstGeom>
          <a:gradFill>
            <a:gsLst>
              <a:gs pos="0">
                <a:srgbClr val="FFFFFF">
                  <a:lumMod val="0"/>
                  <a:lumOff val="10000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1219200" y="1524000"/>
            <a:ext cx="10160000" cy="1397000"/>
          </a:xfrm>
          <a:prstGeom prst="rect">
            <a:avLst/>
          </a:prstGeom>
          <a:noFill/>
          <a:ln>
            <a:noFill/>
          </a:ln>
        </p:spPr>
        <p:txBody>
          <a:bodyPr spcFirstLastPara="1" wrap="square" lIns="121875" tIns="60925" rIns="121875" bIns="60925" anchor="b" anchorCtr="0">
            <a:normAutofit/>
          </a:bodyPr>
          <a:lstStyle>
            <a:lvl1pPr marR="0" lvl="0" algn="l" rtl="1">
              <a:lnSpc>
                <a:spcPct val="85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1"/>
          <p:cNvSpPr txBox="1">
            <a:spLocks noGrp="1"/>
          </p:cNvSpPr>
          <p:nvPr>
            <p:ph type="body" idx="1"/>
          </p:nvPr>
        </p:nvSpPr>
        <p:spPr>
          <a:xfrm>
            <a:off x="1092199" y="2133600"/>
            <a:ext cx="10160000" cy="4470400"/>
          </a:xfrm>
          <a:prstGeom prst="rect">
            <a:avLst/>
          </a:prstGeom>
          <a:noFill/>
          <a:ln>
            <a:noFill/>
          </a:ln>
        </p:spPr>
        <p:txBody>
          <a:bodyPr spcFirstLastPara="1" wrap="square" lIns="121875" tIns="60925" rIns="121875" bIns="60925" anchor="t" anchorCtr="0">
            <a:normAutofit/>
          </a:bodyPr>
          <a:lstStyle>
            <a:lvl1pPr marL="457200" marR="0" lvl="0" indent="-381000" algn="r" rtl="1">
              <a:lnSpc>
                <a:spcPct val="95000"/>
              </a:lnSpc>
              <a:spcBef>
                <a:spcPts val="1866"/>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r" rtl="1">
              <a:lnSpc>
                <a:spcPct val="95000"/>
              </a:lnSpc>
              <a:spcBef>
                <a:spcPts val="1066"/>
              </a:spcBef>
              <a:spcAft>
                <a:spcPts val="0"/>
              </a:spcAft>
              <a:buClr>
                <a:schemeClr val="dk1"/>
              </a:buClr>
              <a:buSzPts val="2000"/>
              <a:buFont typeface="Century Gothic"/>
              <a:buChar char="–"/>
              <a:defRPr sz="2000" b="0" i="0" u="none" strike="noStrike" cap="none">
                <a:solidFill>
                  <a:schemeClr val="dk1"/>
                </a:solidFill>
                <a:latin typeface="Arial"/>
                <a:ea typeface="Arial"/>
                <a:cs typeface="Arial"/>
                <a:sym typeface="Arial"/>
              </a:defRPr>
            </a:lvl2pPr>
            <a:lvl3pPr marL="1371600" marR="0" lvl="2" indent="-342900" algn="r" rtl="1">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Arial"/>
                <a:ea typeface="Arial"/>
                <a:cs typeface="Arial"/>
                <a:sym typeface="Arial"/>
              </a:defRPr>
            </a:lvl3pPr>
            <a:lvl4pPr marL="1828800" marR="0" lvl="3" indent="-342900" algn="r" rtl="1">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Arial"/>
                <a:ea typeface="Arial"/>
                <a:cs typeface="Arial"/>
                <a:sym typeface="Arial"/>
              </a:defRPr>
            </a:lvl4pPr>
            <a:lvl5pPr marL="2286000" marR="0" lvl="4" indent="-342900" algn="r" rtl="1">
              <a:lnSpc>
                <a:spcPct val="95000"/>
              </a:lnSpc>
              <a:spcBef>
                <a:spcPts val="1066"/>
              </a:spcBef>
              <a:spcAft>
                <a:spcPts val="0"/>
              </a:spcAft>
              <a:buClr>
                <a:schemeClr val="dk1"/>
              </a:buClr>
              <a:buSzPts val="1800"/>
              <a:buFont typeface="Century Gothic"/>
              <a:buChar char="–"/>
              <a:defRPr sz="1800" b="0" i="0" u="none" strike="noStrike" cap="none">
                <a:solidFill>
                  <a:schemeClr val="dk1"/>
                </a:solidFill>
                <a:latin typeface="Arial"/>
                <a:ea typeface="Arial"/>
                <a:cs typeface="Arial"/>
                <a:sym typeface="Arial"/>
              </a:defRPr>
            </a:lvl5pPr>
            <a:lvl6pPr marL="2743200" marR="0" lvl="5" indent="-331470" algn="r" rtl="1">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Arial"/>
                <a:ea typeface="Arial"/>
                <a:cs typeface="Arial"/>
                <a:sym typeface="Arial"/>
              </a:defRPr>
            </a:lvl6pPr>
            <a:lvl7pPr marL="3200400" marR="0" lvl="6" indent="-331470" algn="r" rtl="1">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Arial"/>
                <a:ea typeface="Arial"/>
                <a:cs typeface="Arial"/>
                <a:sym typeface="Arial"/>
              </a:defRPr>
            </a:lvl7pPr>
            <a:lvl8pPr marL="3657600" marR="0" lvl="7" indent="-331470" algn="r" rtl="1">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Arial"/>
                <a:ea typeface="Arial"/>
                <a:cs typeface="Arial"/>
                <a:sym typeface="Arial"/>
              </a:defRPr>
            </a:lvl8pPr>
            <a:lvl9pPr marL="4114800" marR="0" lvl="8" indent="-331470" algn="r" rtl="1">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dt" idx="10"/>
          </p:nvPr>
        </p:nvSpPr>
        <p:spPr>
          <a:xfrm>
            <a:off x="1117600" y="6400802"/>
            <a:ext cx="2743200" cy="320675"/>
          </a:xfrm>
          <a:prstGeom prst="rect">
            <a:avLst/>
          </a:prstGeom>
          <a:noFill/>
          <a:ln>
            <a:noFill/>
          </a:ln>
        </p:spPr>
        <p:txBody>
          <a:bodyPr spcFirstLastPara="1" wrap="square" lIns="121875" tIns="60925" rIns="121875" bIns="60925" anchor="b" anchorCtr="0">
            <a:noAutofit/>
          </a:bodyPr>
          <a:lstStyle>
            <a:lvl1pPr marR="0" lvl="0" algn="l" rtl="1">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908861" y="6400802"/>
            <a:ext cx="6217920" cy="320675"/>
          </a:xfrm>
          <a:prstGeom prst="rect">
            <a:avLst/>
          </a:prstGeom>
          <a:noFill/>
          <a:ln>
            <a:noFill/>
          </a:ln>
        </p:spPr>
        <p:txBody>
          <a:bodyPr spcFirstLastPara="1" wrap="square" lIns="121875" tIns="60925" rIns="121875" bIns="60925" anchor="b" anchorCtr="0">
            <a:noAutofit/>
          </a:bodyPr>
          <a:lstStyle>
            <a:lvl1pPr marR="0" lvl="0" algn="ctr" rtl="1">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lvl1pPr marL="0" marR="0" lvl="0" indent="0" algn="r" rtl="1">
              <a:spcBef>
                <a:spcPts val="0"/>
              </a:spcBef>
              <a:buNone/>
              <a:defRPr sz="1200" b="0" i="0" u="none" strike="noStrike" cap="none">
                <a:solidFill>
                  <a:srgbClr val="7F7F7F"/>
                </a:solidFill>
                <a:latin typeface="Arial"/>
                <a:ea typeface="Arial"/>
                <a:cs typeface="Arial"/>
                <a:sym typeface="Arial"/>
              </a:defRPr>
            </a:lvl1pPr>
            <a:lvl2pPr marL="0" marR="0" lvl="1" indent="0" algn="r" rtl="1">
              <a:spcBef>
                <a:spcPts val="0"/>
              </a:spcBef>
              <a:buNone/>
              <a:defRPr sz="1200" b="0" i="0" u="none" strike="noStrike" cap="none">
                <a:solidFill>
                  <a:srgbClr val="7F7F7F"/>
                </a:solidFill>
                <a:latin typeface="Arial"/>
                <a:ea typeface="Arial"/>
                <a:cs typeface="Arial"/>
                <a:sym typeface="Arial"/>
              </a:defRPr>
            </a:lvl2pPr>
            <a:lvl3pPr marL="0" marR="0" lvl="2" indent="0" algn="r" rtl="1">
              <a:spcBef>
                <a:spcPts val="0"/>
              </a:spcBef>
              <a:buNone/>
              <a:defRPr sz="1200" b="0" i="0" u="none" strike="noStrike" cap="none">
                <a:solidFill>
                  <a:srgbClr val="7F7F7F"/>
                </a:solidFill>
                <a:latin typeface="Arial"/>
                <a:ea typeface="Arial"/>
                <a:cs typeface="Arial"/>
                <a:sym typeface="Arial"/>
              </a:defRPr>
            </a:lvl3pPr>
            <a:lvl4pPr marL="0" marR="0" lvl="3" indent="0" algn="r" rtl="1">
              <a:spcBef>
                <a:spcPts val="0"/>
              </a:spcBef>
              <a:buNone/>
              <a:defRPr sz="1200" b="0" i="0" u="none" strike="noStrike" cap="none">
                <a:solidFill>
                  <a:srgbClr val="7F7F7F"/>
                </a:solidFill>
                <a:latin typeface="Arial"/>
                <a:ea typeface="Arial"/>
                <a:cs typeface="Arial"/>
                <a:sym typeface="Arial"/>
              </a:defRPr>
            </a:lvl4pPr>
            <a:lvl5pPr marL="0" marR="0" lvl="4" indent="0" algn="r" rtl="1">
              <a:spcBef>
                <a:spcPts val="0"/>
              </a:spcBef>
              <a:buNone/>
              <a:defRPr sz="1200" b="0" i="0" u="none" strike="noStrike" cap="none">
                <a:solidFill>
                  <a:srgbClr val="7F7F7F"/>
                </a:solidFill>
                <a:latin typeface="Arial"/>
                <a:ea typeface="Arial"/>
                <a:cs typeface="Arial"/>
                <a:sym typeface="Arial"/>
              </a:defRPr>
            </a:lvl5pPr>
            <a:lvl6pPr marL="0" marR="0" lvl="5" indent="0" algn="r" rtl="1">
              <a:spcBef>
                <a:spcPts val="0"/>
              </a:spcBef>
              <a:buNone/>
              <a:defRPr sz="1200" b="0" i="0" u="none" strike="noStrike" cap="none">
                <a:solidFill>
                  <a:srgbClr val="7F7F7F"/>
                </a:solidFill>
                <a:latin typeface="Arial"/>
                <a:ea typeface="Arial"/>
                <a:cs typeface="Arial"/>
                <a:sym typeface="Arial"/>
              </a:defRPr>
            </a:lvl6pPr>
            <a:lvl7pPr marL="0" marR="0" lvl="6" indent="0" algn="r" rtl="1">
              <a:spcBef>
                <a:spcPts val="0"/>
              </a:spcBef>
              <a:buNone/>
              <a:defRPr sz="1200" b="0" i="0" u="none" strike="noStrike" cap="none">
                <a:solidFill>
                  <a:srgbClr val="7F7F7F"/>
                </a:solidFill>
                <a:latin typeface="Arial"/>
                <a:ea typeface="Arial"/>
                <a:cs typeface="Arial"/>
                <a:sym typeface="Arial"/>
              </a:defRPr>
            </a:lvl7pPr>
            <a:lvl8pPr marL="0" marR="0" lvl="7" indent="0" algn="r" rtl="1">
              <a:spcBef>
                <a:spcPts val="0"/>
              </a:spcBef>
              <a:buNone/>
              <a:defRPr sz="1200" b="0" i="0" u="none" strike="noStrike" cap="none">
                <a:solidFill>
                  <a:srgbClr val="7F7F7F"/>
                </a:solidFill>
                <a:latin typeface="Arial"/>
                <a:ea typeface="Arial"/>
                <a:cs typeface="Arial"/>
                <a:sym typeface="Arial"/>
              </a:defRPr>
            </a:lvl8pPr>
            <a:lvl9pPr marL="0" marR="0" lvl="8" indent="0" algn="r" rtl="1">
              <a:spcBef>
                <a:spcPts val="0"/>
              </a:spcBef>
              <a:buNone/>
              <a:defRPr sz="1200" b="0" i="0" u="none" strike="noStrike" cap="none">
                <a:solidFill>
                  <a:srgbClr val="7F7F7F"/>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ar-SA"/>
              <a:t>‹#›</a:t>
            </a:fld>
            <a:endParaRPr/>
          </a:p>
        </p:txBody>
      </p:sp>
      <p:sp>
        <p:nvSpPr>
          <p:cNvPr id="3" name="TextBox 2"/>
          <p:cNvSpPr txBox="1"/>
          <p:nvPr userDrawn="1"/>
        </p:nvSpPr>
        <p:spPr>
          <a:xfrm>
            <a:off x="457200" y="175591"/>
            <a:ext cx="11430000" cy="461665"/>
          </a:xfrm>
          <a:prstGeom prst="rect">
            <a:avLst/>
          </a:prstGeom>
          <a:noFill/>
        </p:spPr>
        <p:txBody>
          <a:bodyPr wrap="square" rtlCol="0">
            <a:spAutoFit/>
          </a:bodyPr>
          <a:lstStyle/>
          <a:p>
            <a:pPr algn="ctr"/>
            <a:r>
              <a:rPr lang="ar-EG" sz="2400" dirty="0" smtClean="0">
                <a:solidFill>
                  <a:schemeClr val="accent4">
                    <a:lumMod val="40000"/>
                    <a:lumOff val="60000"/>
                  </a:schemeClr>
                </a:solidFill>
                <a:latin typeface="Segoe UI Semibold" panose="020B0702040204020203" pitchFamily="34" charset="0"/>
                <a:cs typeface="Segoe UI Semibold" panose="020B0702040204020203" pitchFamily="34" charset="0"/>
              </a:rPr>
              <a:t>معهد يثري العالي للتدريب                                                         التفكير الإيجابي     	</a:t>
            </a:r>
            <a:endParaRPr lang="en-US" sz="2400" dirty="0">
              <a:solidFill>
                <a:schemeClr val="accent4">
                  <a:lumMod val="40000"/>
                  <a:lumOff val="60000"/>
                </a:schemeClr>
              </a:solidFill>
              <a:latin typeface="Segoe UI Semibold" panose="020B0702040204020203" pitchFamily="34" charset="0"/>
              <a:cs typeface="Segoe UI Semibold" panose="020B0702040204020203"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4.jpg"/></Relationships>
</file>

<file path=ppt/slides/_rels/slide6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82.jpg"/></Relationships>
</file>

<file path=ppt/slides/_rels/slide72.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89.jpg"/></Relationships>
</file>

<file path=ppt/slides/_rels/slide78.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3.jpg"/><Relationship Id="rId7" Type="http://schemas.openxmlformats.org/officeDocument/2006/relationships/image" Target="../media/image87.jp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jpg"/><Relationship Id="rId4" Type="http://schemas.openxmlformats.org/officeDocument/2006/relationships/image" Target="../media/image104.jpg"/></Relationships>
</file>

<file path=ppt/slides/_rels/slide95.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p:nvPr/>
        </p:nvSpPr>
        <p:spPr>
          <a:xfrm>
            <a:off x="11568608" y="6525345"/>
            <a:ext cx="648072" cy="320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ar-SA" sz="1600" b="1" i="0" u="none" strike="noStrike" cap="none">
                <a:solidFill>
                  <a:srgbClr val="000000"/>
                </a:solidFill>
                <a:latin typeface="Arial"/>
                <a:ea typeface="Arial"/>
                <a:cs typeface="Arial"/>
                <a:sym typeface="Arial"/>
              </a:rPr>
              <a:t>1</a:t>
            </a:r>
            <a:endParaRPr/>
          </a:p>
        </p:txBody>
      </p:sp>
      <p:pic>
        <p:nvPicPr>
          <p:cNvPr id="87" name="Google Shape;87;p13" descr="Image result for ‫خطوات التفكير الإيجابي‬‎"/>
          <p:cNvPicPr preferRelativeResize="0"/>
          <p:nvPr/>
        </p:nvPicPr>
        <p:blipFill rotWithShape="1">
          <a:blip r:embed="rId3">
            <a:alphaModFix/>
          </a:blip>
          <a:srcRect/>
          <a:stretch/>
        </p:blipFill>
        <p:spPr>
          <a:xfrm>
            <a:off x="4438533" y="1387151"/>
            <a:ext cx="4631056" cy="2228976"/>
          </a:xfrm>
          <a:prstGeom prst="rect">
            <a:avLst/>
          </a:prstGeom>
          <a:noFill/>
          <a:ln>
            <a:noFill/>
          </a:ln>
        </p:spPr>
      </p:pic>
      <p:pic>
        <p:nvPicPr>
          <p:cNvPr id="88" name="Google Shape;88;p13"/>
          <p:cNvPicPr preferRelativeResize="0"/>
          <p:nvPr/>
        </p:nvPicPr>
        <p:blipFill rotWithShape="1">
          <a:blip r:embed="rId4">
            <a:alphaModFix/>
          </a:blip>
          <a:srcRect/>
          <a:stretch/>
        </p:blipFill>
        <p:spPr>
          <a:xfrm>
            <a:off x="337071" y="430696"/>
            <a:ext cx="4101461" cy="3185431"/>
          </a:xfrm>
          <a:prstGeom prst="rect">
            <a:avLst/>
          </a:prstGeom>
          <a:noFill/>
          <a:ln>
            <a:noFill/>
          </a:ln>
        </p:spPr>
      </p:pic>
      <p:sp>
        <p:nvSpPr>
          <p:cNvPr id="89" name="Google Shape;89;p13"/>
          <p:cNvSpPr/>
          <p:nvPr/>
        </p:nvSpPr>
        <p:spPr>
          <a:xfrm>
            <a:off x="525447" y="1130798"/>
            <a:ext cx="1862354" cy="830997"/>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4800" b="1" i="0" u="none" strike="noStrike" cap="none" dirty="0">
                <a:solidFill>
                  <a:schemeClr val="accent1">
                    <a:lumMod val="60000"/>
                    <a:lumOff val="40000"/>
                  </a:schemeClr>
                </a:solidFill>
                <a:latin typeface="Oi"/>
                <a:ea typeface="Oi"/>
                <a:cs typeface="+mj-cs"/>
                <a:sym typeface="Oi"/>
              </a:rPr>
              <a:t>الإيجابي</a:t>
            </a:r>
            <a:endParaRPr sz="4800" b="1" dirty="0">
              <a:solidFill>
                <a:schemeClr val="accent1">
                  <a:lumMod val="60000"/>
                  <a:lumOff val="40000"/>
                </a:schemeClr>
              </a:solidFill>
              <a:cs typeface="+mj-cs"/>
              <a:sym typeface="Arial"/>
            </a:endParaRPr>
          </a:p>
        </p:txBody>
      </p:sp>
      <p:sp>
        <p:nvSpPr>
          <p:cNvPr id="91" name="Google Shape;91;p13"/>
          <p:cNvSpPr/>
          <p:nvPr/>
        </p:nvSpPr>
        <p:spPr>
          <a:xfrm>
            <a:off x="8115265" y="3923015"/>
            <a:ext cx="1862354" cy="110799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6600" b="1" i="0" dirty="0">
                <a:solidFill>
                  <a:schemeClr val="lt2"/>
                </a:solidFill>
                <a:latin typeface="Oi"/>
                <a:ea typeface="Oi"/>
                <a:cs typeface="+mj-cs"/>
                <a:sym typeface="Oi"/>
              </a:rPr>
              <a:t>يقدم</a:t>
            </a:r>
            <a:endParaRPr sz="6600" b="1" dirty="0">
              <a:solidFill>
                <a:schemeClr val="lt2"/>
              </a:solidFill>
              <a:cs typeface="+mj-cs"/>
              <a:sym typeface="Arial"/>
            </a:endParaRPr>
          </a:p>
        </p:txBody>
      </p:sp>
      <p:sp>
        <p:nvSpPr>
          <p:cNvPr id="92" name="Google Shape;92;p13"/>
          <p:cNvSpPr/>
          <p:nvPr/>
        </p:nvSpPr>
        <p:spPr>
          <a:xfrm>
            <a:off x="1580524" y="4226232"/>
            <a:ext cx="6450649" cy="830997"/>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4800" b="1" i="0" dirty="0">
                <a:solidFill>
                  <a:schemeClr val="lt2"/>
                </a:solidFill>
                <a:latin typeface="Oi"/>
                <a:ea typeface="Oi"/>
                <a:cs typeface="+mj-cs"/>
                <a:sym typeface="Oi"/>
              </a:rPr>
              <a:t>دورة مهارات التفكير الإيجابي </a:t>
            </a:r>
            <a:endParaRPr sz="4800" b="1" dirty="0">
              <a:solidFill>
                <a:schemeClr val="lt2"/>
              </a:solidFill>
              <a:cs typeface="+mj-cs"/>
              <a:sym typeface="Arial"/>
            </a:endParaRPr>
          </a:p>
        </p:txBody>
      </p:sp>
      <p:sp>
        <p:nvSpPr>
          <p:cNvPr id="93" name="Google Shape;93;p13"/>
          <p:cNvSpPr/>
          <p:nvPr/>
        </p:nvSpPr>
        <p:spPr>
          <a:xfrm>
            <a:off x="1905000" y="5077106"/>
            <a:ext cx="6514128" cy="1448237"/>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3200" b="1" i="0" dirty="0">
                <a:solidFill>
                  <a:srgbClr val="FFC000"/>
                </a:solidFill>
                <a:latin typeface="Oi"/>
                <a:ea typeface="Oi"/>
                <a:cs typeface="+mj-cs"/>
                <a:sym typeface="Oi"/>
              </a:rPr>
              <a:t> بقيادة المدربة ومستشارة التدريب</a:t>
            </a:r>
            <a:endParaRPr sz="1050" dirty="0">
              <a:cs typeface="+mj-cs"/>
            </a:endParaRPr>
          </a:p>
          <a:p>
            <a:pPr marL="0" marR="0" lvl="0" indent="0" algn="ctr" rtl="1">
              <a:spcBef>
                <a:spcPts val="0"/>
              </a:spcBef>
              <a:spcAft>
                <a:spcPts val="0"/>
              </a:spcAft>
              <a:buNone/>
            </a:pPr>
            <a:r>
              <a:rPr lang="ar-SA" sz="3600" b="1" i="0" dirty="0">
                <a:solidFill>
                  <a:srgbClr val="FFC000"/>
                </a:solidFill>
                <a:latin typeface="Oi"/>
                <a:ea typeface="Oi"/>
                <a:cs typeface="+mj-cs"/>
                <a:sym typeface="Oi"/>
              </a:rPr>
              <a:t> الأستاذة : مريم بنت يوسف البوق </a:t>
            </a:r>
            <a:endParaRPr sz="3600" b="1" dirty="0">
              <a:solidFill>
                <a:srgbClr val="FFC000"/>
              </a:solidFill>
              <a:cs typeface="+mj-cs"/>
              <a:sym typeface="Aria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6260" y="1130798"/>
            <a:ext cx="2404492" cy="2741683"/>
          </a:xfrm>
          <a:prstGeom prst="rect">
            <a:avLst/>
          </a:prstGeom>
        </p:spPr>
      </p:pic>
      <p:sp>
        <p:nvSpPr>
          <p:cNvPr id="3" name="Rounded Rectangle 2"/>
          <p:cNvSpPr/>
          <p:nvPr/>
        </p:nvSpPr>
        <p:spPr>
          <a:xfrm>
            <a:off x="8742106" y="4876799"/>
            <a:ext cx="3352800" cy="16485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b="1" dirty="0" smtClean="0">
                <a:solidFill>
                  <a:srgbClr val="00B0F0"/>
                </a:solidFill>
                <a:cs typeface="+mj-cs"/>
              </a:rPr>
              <a:t>عدد الأيام : 3 أيام </a:t>
            </a:r>
          </a:p>
          <a:p>
            <a:pPr algn="ctr"/>
            <a:r>
              <a:rPr lang="ar-EG" sz="2000" b="1" dirty="0">
                <a:solidFill>
                  <a:srgbClr val="00B0F0"/>
                </a:solidFill>
                <a:cs typeface="+mj-cs"/>
              </a:rPr>
              <a:t>عدد الساعات : 15 ساعة</a:t>
            </a:r>
            <a:endParaRPr lang="en-US" sz="2000" b="1" dirty="0">
              <a:solidFill>
                <a:srgbClr val="00B0F0"/>
              </a:solidFill>
              <a:cs typeface="+mj-cs"/>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5" name="Google Shape;185;p22" descr="Related image"/>
          <p:cNvPicPr preferRelativeResize="0"/>
          <p:nvPr/>
        </p:nvPicPr>
        <p:blipFill rotWithShape="1">
          <a:blip r:embed="rId3">
            <a:alphaModFix/>
          </a:blip>
          <a:srcRect l="19012" t="4479" r="23210" b="9550"/>
          <a:stretch/>
        </p:blipFill>
        <p:spPr>
          <a:xfrm>
            <a:off x="742284" y="4096139"/>
            <a:ext cx="1860957" cy="2304663"/>
          </a:xfrm>
          <a:prstGeom prst="rect">
            <a:avLst/>
          </a:prstGeom>
          <a:noFill/>
          <a:ln>
            <a:noFill/>
          </a:ln>
        </p:spPr>
      </p:pic>
      <p:sp>
        <p:nvSpPr>
          <p:cNvPr id="186" name="Google Shape;186;p2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10</a:t>
            </a:fld>
            <a:endParaRPr>
              <a:solidFill>
                <a:srgbClr val="7F7F7F"/>
              </a:solidFill>
              <a:latin typeface="Arial"/>
              <a:ea typeface="Arial"/>
              <a:cs typeface="Arial"/>
              <a:sym typeface="Arial"/>
            </a:endParaRPr>
          </a:p>
        </p:txBody>
      </p:sp>
      <p:sp>
        <p:nvSpPr>
          <p:cNvPr id="187" name="Google Shape;187;p22"/>
          <p:cNvSpPr/>
          <p:nvPr/>
        </p:nvSpPr>
        <p:spPr>
          <a:xfrm>
            <a:off x="2491273" y="1371600"/>
            <a:ext cx="9079741" cy="5098575"/>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FF0000"/>
                </a:solidFill>
                <a:latin typeface="Calibri"/>
                <a:ea typeface="Calibri"/>
                <a:cs typeface="Calibri"/>
                <a:sym typeface="Calibri"/>
              </a:rPr>
              <a:t>أمثلة على قوة وآلية التفكير:</a:t>
            </a:r>
            <a:endParaRPr sz="2000">
              <a:solidFill>
                <a:srgbClr val="FF0000"/>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على سبيل المثال، عند مشاهدتك لشيء معين على شاشة الحاسوب أو التلفاز، وأغلقت عينك لتتخيله، فإن القشرة البصرية الأولية تضيء كما تضيء حين تنظر إلى هذا الشيء نفسه على الشاشة</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تخيل نفسك وأنت توقع بيدك التي تكتب بها، على الأرجح سيكون الوقت الذي يستغرقه تخيلك، هو نفس الوقت الذي يستغرقه توقيعك، حاول القيام بالأمر نفسه بيدك التي لا تكتب بها، تجد أن الكتابة والتخيل يستغرقان وقتاً أطول فعلياً، فنظراً لأنّ التخيل والفعل أمران متكاملان ويسلكان الممرات العصبيّة نفسها، فإن ممارسة أحدهما يؤثر على الآخر</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استعانت دراسة متميزة بمجموعتين من الأشخاص، وجعلتهما تمارسان العزف على البيانو لمدة ساعتين يومياً، إحدى المجموعتين كانت تتخيل العزف ولا تملس البيانو، بل يجسليون أمامه ويتخيّلون أنهم يعزفون، النتيجة المدهشة أنّ التغيرات العضوية ذاتها طرأت على القشرة الحركية للمجموعتين على حد سواء، وبعد ثلاثة أيام كانت المجموعتين متطابقتين تماماً في مستوى دقة العزف، وبعد خمس أيام بدأت المجموعة التي تمارس العزف فعلياً تتفوّق بمعدل أسرع، لكن حين أتيحت لمجموعة العزف التخيلي فرصة الممارسة الفعلية، فإنّها سرعان ما استطاعت مواكبة مستوى مهارة المجموعة الأخرى</a:t>
            </a:r>
            <a:r>
              <a:rPr lang="ar-SA" sz="2000" b="1">
                <a:solidFill>
                  <a:srgbClr val="000000"/>
                </a:solidFill>
                <a:latin typeface="Arial"/>
                <a:ea typeface="Arial"/>
                <a:cs typeface="Arial"/>
                <a:sym typeface="Arial"/>
              </a:rPr>
              <a:t>.</a:t>
            </a:r>
            <a:endParaRPr sz="2000" b="1">
              <a:solidFill>
                <a:srgbClr val="000000"/>
              </a:solidFill>
              <a:latin typeface="Arial"/>
              <a:ea typeface="Arial"/>
              <a:cs typeface="Arial"/>
              <a:sym typeface="Arial"/>
            </a:endParaRPr>
          </a:p>
          <a:p>
            <a:pPr marL="342900" marR="0" lvl="0" indent="-215900" algn="just" rtl="1">
              <a:lnSpc>
                <a:spcPct val="107000"/>
              </a:lnSpc>
              <a:spcBef>
                <a:spcPts val="800"/>
              </a:spcBef>
              <a:spcAft>
                <a:spcPts val="0"/>
              </a:spcAft>
              <a:buClr>
                <a:schemeClr val="dk1"/>
              </a:buClr>
              <a:buSzPts val="2000"/>
              <a:buFont typeface="Noto Sans Symbols"/>
              <a:buNone/>
            </a:pP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23" descr="Image result for ‫التفكير الإيجابي والعقل الباطن‬‎"/>
          <p:cNvPicPr preferRelativeResize="0"/>
          <p:nvPr/>
        </p:nvPicPr>
        <p:blipFill rotWithShape="1">
          <a:blip r:embed="rId3">
            <a:alphaModFix/>
          </a:blip>
          <a:srcRect l="10823" r="2465" b="5026"/>
          <a:stretch/>
        </p:blipFill>
        <p:spPr>
          <a:xfrm>
            <a:off x="625150" y="3049488"/>
            <a:ext cx="2901822" cy="2782146"/>
          </a:xfrm>
          <a:prstGeom prst="rect">
            <a:avLst/>
          </a:prstGeom>
          <a:noFill/>
          <a:ln>
            <a:noFill/>
          </a:ln>
        </p:spPr>
      </p:pic>
      <p:sp>
        <p:nvSpPr>
          <p:cNvPr id="194" name="Google Shape;194;p2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11</a:t>
            </a:fld>
            <a:endParaRPr>
              <a:solidFill>
                <a:srgbClr val="7F7F7F"/>
              </a:solidFill>
              <a:latin typeface="Arial"/>
              <a:ea typeface="Arial"/>
              <a:cs typeface="Arial"/>
              <a:sym typeface="Arial"/>
            </a:endParaRPr>
          </a:p>
        </p:txBody>
      </p:sp>
      <p:sp>
        <p:nvSpPr>
          <p:cNvPr id="195" name="Google Shape;195;p23"/>
          <p:cNvSpPr/>
          <p:nvPr/>
        </p:nvSpPr>
        <p:spPr>
          <a:xfrm>
            <a:off x="2957804" y="1938893"/>
            <a:ext cx="8238930" cy="3513141"/>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ربما تكون أكثر التجارب إثارة للدهشة هي التي استخدمت الخيال في محاولة لتقوية العضلات، فقد مارست كلتا المجموعتين التمارين ذاتها لبناء عضلات الجسد أربعة أسابيع، ولكن إحدى المجموعتين مارست التمارين بعقلها فقط، كانت النتيجة أن الأشخاص الذين مارسوا التمارين الرياضية بدنياً، زادت قوّتهم بنسبة ثلاثين في المئة، أمّا المجموعة التي تخيّلت أنّها تمارس التمارين فقط، زادت قوّة عضلاتها بنسبة اثنين وعشرين بالمئة</a:t>
            </a:r>
            <a:r>
              <a:rPr lang="ar-SA" sz="2000" b="1">
                <a:solidFill>
                  <a:srgbClr val="000000"/>
                </a:solidFill>
                <a:latin typeface="Arial"/>
                <a:ea typeface="Arial"/>
                <a:cs typeface="Arial"/>
                <a:sym typeface="Arial"/>
              </a:rPr>
              <a:t>.</a:t>
            </a:r>
            <a:endParaRPr sz="2000" b="1">
              <a:solidFill>
                <a:srgbClr val="000000"/>
              </a:solidFill>
              <a:latin typeface="Arial"/>
              <a:ea typeface="Arial"/>
              <a:cs typeface="Arial"/>
              <a:sym typeface="Arial"/>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يرجع ذلك إلى أنّ الخلايا العصبية المسؤولة عن تعليمات الحركة كانت لا تزال تُستخدم وتزداد قوّة، ممّا ترتب عليه زيادة القوّة عندما انقبضت العضلات فعلياً، ولذلك إذا كانت أفكارك لا تمتلك قوىً غامضة أو سحرية، فإن الممارسة العقلية طريقة فعّالة للإعداد للمهارات البدنية، وكل فكرة تغيّر من بنية مخّك ووظائفه عن طريق التأثير في الخلايا العصبية على المستوى المجهري.</a:t>
            </a:r>
            <a:endParaRPr sz="2000" b="1">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endParaRPr sz="16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2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12</a:t>
            </a:fld>
            <a:endParaRPr>
              <a:solidFill>
                <a:srgbClr val="7F7F7F"/>
              </a:solidFill>
              <a:latin typeface="Arial"/>
              <a:ea typeface="Arial"/>
              <a:cs typeface="Arial"/>
              <a:sym typeface="Arial"/>
            </a:endParaRPr>
          </a:p>
        </p:txBody>
      </p:sp>
      <p:sp>
        <p:nvSpPr>
          <p:cNvPr id="202" name="Google Shape;202;p24"/>
          <p:cNvSpPr/>
          <p:nvPr/>
        </p:nvSpPr>
        <p:spPr>
          <a:xfrm>
            <a:off x="3626499" y="1520462"/>
            <a:ext cx="7795818" cy="4805418"/>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القوانين التي تحكم العقل الباطن:-</a:t>
            </a:r>
            <a:endParaRPr sz="2000">
              <a:solidFill>
                <a:srgbClr val="374C81"/>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قانون التفكير المتساوي: ويعني هذا القانون أن الأشياء التي يفكر فيها الشخص، سيقوم العقل برؤية كل ما يشبهها بالضبط، فلو كان الشخص يفكر بالسعادة، سيجد أموراً أخرى تذكره بالسعادة</a:t>
            </a:r>
            <a:endParaRPr sz="2000" b="1">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قانون التجاذب: ويعني أن التفكير في شيء معين سينجذب إليك، فالعقل لديه قوة عظيمة في جذب الأشياء التي يستمر الشخص بالتفكير بها، حيث يعمل العقل الباطن على مبدأ الطاقة البشرية المتمكنة في صنع المواقف المختلفة لصالح الأفكار التي تدور في ذهن الشخص</a:t>
            </a:r>
            <a:r>
              <a:rPr lang="ar-SA" sz="2000" b="1">
                <a:solidFill>
                  <a:srgbClr val="000000"/>
                </a:solidFill>
                <a:latin typeface="Arial"/>
                <a:ea typeface="Arial"/>
                <a:cs typeface="Arial"/>
                <a:sym typeface="Arial"/>
              </a:rPr>
              <a:t>.</a:t>
            </a:r>
            <a:endParaRPr sz="2000" b="1">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قانون المراسلات: أي أن العالم الداخلي للشخص هو المؤثر على العالم الخارجي، ففي حال اعتمد الإنسان على طريقة التفكير الإيجابية، يجد أن العالم الخارجي يثبت له بما يفكر به، والأمر نفسه بالنسبة للأفكار السلبية</a:t>
            </a:r>
            <a:r>
              <a:rPr lang="ar-SA" sz="2000" b="1">
                <a:solidFill>
                  <a:srgbClr val="000000"/>
                </a:solidFill>
                <a:latin typeface="Arial"/>
                <a:ea typeface="Arial"/>
                <a:cs typeface="Arial"/>
                <a:sym typeface="Arial"/>
              </a:rPr>
              <a:t>.</a:t>
            </a:r>
            <a:endParaRPr sz="2000" b="1">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قانون الانعكاس: ويعني أن العالم الخارجي عندما يعود للشخص، فإنه سيؤثر على العالم الداخلي، كمثل الكلمة الطيبة التي توجه لشخص ما وتؤثر في نفسه، وبالتالي تكون ردة فعله بالأسلوب نفسه، بالمقابل سيرد هذا الشخص بكلمة طيبة أيضاً</a:t>
            </a:r>
            <a:r>
              <a:rPr lang="ar-SA" sz="2000" b="1">
                <a:solidFill>
                  <a:srgbClr val="000000"/>
                </a:solidFill>
                <a:latin typeface="Arial"/>
                <a:ea typeface="Arial"/>
                <a:cs typeface="Arial"/>
                <a:sym typeface="Arial"/>
              </a:rPr>
              <a:t>.</a:t>
            </a:r>
            <a:endParaRPr sz="2000" b="1">
              <a:solidFill>
                <a:srgbClr val="000000"/>
              </a:solidFill>
              <a:latin typeface="Calibri"/>
              <a:ea typeface="Calibri"/>
              <a:cs typeface="Calibri"/>
              <a:sym typeface="Calibri"/>
            </a:endParaRPr>
          </a:p>
        </p:txBody>
      </p:sp>
      <p:pic>
        <p:nvPicPr>
          <p:cNvPr id="203" name="Google Shape;203;p24" descr="Related image"/>
          <p:cNvPicPr preferRelativeResize="0"/>
          <p:nvPr/>
        </p:nvPicPr>
        <p:blipFill rotWithShape="1">
          <a:blip r:embed="rId3">
            <a:alphaModFix/>
          </a:blip>
          <a:srcRect l="7229" r="6240"/>
          <a:stretch/>
        </p:blipFill>
        <p:spPr>
          <a:xfrm>
            <a:off x="583070" y="2196794"/>
            <a:ext cx="2388730" cy="3714012"/>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5"/>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13</a:t>
            </a:fld>
            <a:endParaRPr>
              <a:solidFill>
                <a:srgbClr val="7F7F7F"/>
              </a:solidFill>
              <a:latin typeface="Arial"/>
              <a:ea typeface="Arial"/>
              <a:cs typeface="Arial"/>
              <a:sym typeface="Arial"/>
            </a:endParaRPr>
          </a:p>
        </p:txBody>
      </p:sp>
      <p:sp>
        <p:nvSpPr>
          <p:cNvPr id="210" name="Google Shape;210;p25"/>
          <p:cNvSpPr/>
          <p:nvPr/>
        </p:nvSpPr>
        <p:spPr>
          <a:xfrm>
            <a:off x="4242317" y="1936438"/>
            <a:ext cx="7360568" cy="4464364"/>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قانون التوقع: أي في حال توقع أي شيء سواء كان إيجابياً أو سلبياً، فمن الممكن أن يحدث ما يتوقعه الشخص تماماً</a:t>
            </a:r>
            <a:r>
              <a:rPr lang="ar-SA" sz="2000" b="1">
                <a:solidFill>
                  <a:srgbClr val="000000"/>
                </a:solidFill>
                <a:latin typeface="Arial"/>
                <a:ea typeface="Arial"/>
                <a:cs typeface="Arial"/>
                <a:sym typeface="Arial"/>
              </a:rPr>
              <a:t>.</a:t>
            </a:r>
            <a:endParaRPr sz="2000" b="1">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قانون العادات: أي كل ما يتم تكراره من عادات وبشكل يومي يمكن أن يصبح عادة دائمة، حيث يسهل اكتساب عادة ما، ولكن يصعب التخلص منها، لكن طالما تعلم العقل هذه العادة فبإمكانه التخلص منها من خلال التمرن على ذلك</a:t>
            </a:r>
            <a:r>
              <a:rPr lang="ar-SA" sz="2000" b="1">
                <a:solidFill>
                  <a:srgbClr val="000000"/>
                </a:solidFill>
                <a:latin typeface="Arial"/>
                <a:ea typeface="Arial"/>
                <a:cs typeface="Arial"/>
                <a:sym typeface="Arial"/>
              </a:rPr>
              <a:t>.</a:t>
            </a:r>
            <a:br>
              <a:rPr lang="ar-SA" sz="2000" b="1">
                <a:solidFill>
                  <a:srgbClr val="000000"/>
                </a:solidFill>
                <a:latin typeface="Arial"/>
                <a:ea typeface="Arial"/>
                <a:cs typeface="Arial"/>
                <a:sym typeface="Arial"/>
              </a:rPr>
            </a:br>
            <a:endParaRPr sz="2000" b="1">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قانون الاستبدال: المقصود بهذا القانون هو أن العقل يمكنه أن يعمل لصالح شخص ما أو ضده، فمثلاً لو قلت لصديقك عن شخص ما إنه سيء، فيمكن بهذه الطريقة إرسال ذبذبات لذلك الشخص ليجعله يتصرف كما يريد أن يراه الشخص المتكلم عنه، ولكن في الحقيقة أن الشخص المتكلم عنه هو من جعله يتصرف هكذا، نتيجة التفكير به بطريقة سلبية</a:t>
            </a:r>
            <a:r>
              <a:rPr lang="ar-SA" sz="2000" b="1">
                <a:solidFill>
                  <a:srgbClr val="000000"/>
                </a:solidFill>
                <a:latin typeface="Arial"/>
                <a:ea typeface="Arial"/>
                <a:cs typeface="Arial"/>
                <a:sym typeface="Arial"/>
              </a:rPr>
              <a:t>.</a:t>
            </a:r>
            <a:endParaRPr sz="2000" b="1">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400">
                <a:solidFill>
                  <a:srgbClr val="374C81"/>
                </a:solidFill>
                <a:latin typeface="Arial"/>
                <a:ea typeface="Arial"/>
                <a:cs typeface="Arial"/>
                <a:sym typeface="Arial"/>
              </a:rPr>
              <a:t/>
            </a:r>
            <a:br>
              <a:rPr lang="ar-SA" sz="2400">
                <a:solidFill>
                  <a:srgbClr val="374C81"/>
                </a:solidFill>
                <a:latin typeface="Arial"/>
                <a:ea typeface="Arial"/>
                <a:cs typeface="Arial"/>
                <a:sym typeface="Arial"/>
              </a:rPr>
            </a:br>
            <a:endParaRPr sz="1600">
              <a:solidFill>
                <a:srgbClr val="374C81"/>
              </a:solidFill>
              <a:latin typeface="Calibri"/>
              <a:ea typeface="Calibri"/>
              <a:cs typeface="Calibri"/>
              <a:sym typeface="Calibri"/>
            </a:endParaRPr>
          </a:p>
        </p:txBody>
      </p:sp>
      <p:pic>
        <p:nvPicPr>
          <p:cNvPr id="211" name="Google Shape;211;p25" descr="Image result for ‫العقل الباطن‬‎"/>
          <p:cNvPicPr preferRelativeResize="0"/>
          <p:nvPr/>
        </p:nvPicPr>
        <p:blipFill rotWithShape="1">
          <a:blip r:embed="rId3">
            <a:alphaModFix/>
          </a:blip>
          <a:srcRect l="23317" r="26207"/>
          <a:stretch/>
        </p:blipFill>
        <p:spPr>
          <a:xfrm flipH="1">
            <a:off x="589115" y="1277674"/>
            <a:ext cx="3508309" cy="3462277"/>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7" name="Google Shape;217;p26" descr="Image result for ‫العقل الباطن‬‎"/>
          <p:cNvPicPr preferRelativeResize="0"/>
          <p:nvPr/>
        </p:nvPicPr>
        <p:blipFill rotWithShape="1">
          <a:blip r:embed="rId3">
            <a:alphaModFix/>
          </a:blip>
          <a:srcRect/>
          <a:stretch/>
        </p:blipFill>
        <p:spPr>
          <a:xfrm flipH="1">
            <a:off x="268356" y="2362200"/>
            <a:ext cx="2855843" cy="3825720"/>
          </a:xfrm>
          <a:prstGeom prst="ellipse">
            <a:avLst/>
          </a:prstGeom>
          <a:noFill/>
          <a:ln>
            <a:noFill/>
          </a:ln>
        </p:spPr>
      </p:pic>
      <p:sp>
        <p:nvSpPr>
          <p:cNvPr id="218" name="Google Shape;218;p26"/>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14</a:t>
            </a:fld>
            <a:endParaRPr>
              <a:solidFill>
                <a:srgbClr val="7F7F7F"/>
              </a:solidFill>
              <a:latin typeface="Arial"/>
              <a:ea typeface="Arial"/>
              <a:cs typeface="Arial"/>
              <a:sym typeface="Arial"/>
            </a:endParaRPr>
          </a:p>
        </p:txBody>
      </p:sp>
      <p:sp>
        <p:nvSpPr>
          <p:cNvPr id="219" name="Google Shape;219;p26"/>
          <p:cNvSpPr/>
          <p:nvPr/>
        </p:nvSpPr>
        <p:spPr>
          <a:xfrm>
            <a:off x="4470833" y="2119266"/>
            <a:ext cx="7151563" cy="2875467"/>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لقوة عقلك الباطن:</a:t>
            </a:r>
            <a:r>
              <a:rPr lang="ar-SA" sz="2000" b="1">
                <a:solidFill>
                  <a:srgbClr val="374C81"/>
                </a:solidFill>
                <a:latin typeface="Calibri"/>
                <a:ea typeface="Calibri"/>
                <a:cs typeface="Calibri"/>
                <a:sym typeface="Calibri"/>
              </a:rPr>
              <a:t> </a:t>
            </a:r>
            <a:r>
              <a:rPr lang="ar-SA" sz="2000" b="1">
                <a:solidFill>
                  <a:srgbClr val="000000"/>
                </a:solidFill>
                <a:latin typeface="Calibri"/>
                <a:ea typeface="Calibri"/>
                <a:cs typeface="Calibri"/>
                <a:sym typeface="Calibri"/>
              </a:rPr>
              <a:t>جرّب هذا التمرين، لو أغلقت عينيك مثلاً، وتخيلت أنك تستلقي مستمتعاً في شاطئ جميل، مجرد تخيل وجودك على الشاطئ الآن وأنت مغمض العينين، تستطيع أن تشم رائحة نسيم البحر، وتسمع صوت ارتطام الأمواج على الشاطئ، وتشعر بدفء الشمس، ربما يمكنك حتى أن تستمع إلى صيحات طيور النورس من بعيد، كل هذه الأشياء حدثت في داخل عقلك، الآن، لا يعرف عقلك فيما إنْ كان هذا مجرد خيال منك، أو أنه موجود في الحقيقة، أنت فقط مَن تستطيع أن تحدد ذلك في الواقع، أنها حقيقة أو ليست كذلك</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400" b="1">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2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15</a:t>
            </a:fld>
            <a:endParaRPr>
              <a:solidFill>
                <a:srgbClr val="7F7F7F"/>
              </a:solidFill>
              <a:latin typeface="Arial"/>
              <a:ea typeface="Arial"/>
              <a:cs typeface="Arial"/>
              <a:sym typeface="Arial"/>
            </a:endParaRPr>
          </a:p>
        </p:txBody>
      </p:sp>
      <p:sp>
        <p:nvSpPr>
          <p:cNvPr id="226" name="Google Shape;226;p27"/>
          <p:cNvSpPr/>
          <p:nvPr/>
        </p:nvSpPr>
        <p:spPr>
          <a:xfrm>
            <a:off x="3359019" y="1699552"/>
            <a:ext cx="8349257" cy="3458896"/>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400" b="1">
                <a:solidFill>
                  <a:srgbClr val="0070C0"/>
                </a:solidFill>
                <a:latin typeface="Calibri"/>
                <a:ea typeface="Calibri"/>
                <a:cs typeface="Calibri"/>
                <a:sym typeface="Calibri"/>
              </a:rPr>
              <a:t>الأفكار السلبية في العقل الباطن:</a:t>
            </a:r>
            <a:endParaRPr sz="160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400" b="1">
                <a:solidFill>
                  <a:srgbClr val="000000"/>
                </a:solidFill>
                <a:latin typeface="Calibri"/>
                <a:ea typeface="Calibri"/>
                <a:cs typeface="Calibri"/>
                <a:sym typeface="Calibri"/>
              </a:rPr>
              <a:t>أثبتت الدراسات أنّ الإنسان يفكّر يومياً بـ 60000 فكرة تقريباً، بعضها أفكار إيجابية والبعض الآخر أفكار سلبيّة تؤرّقه إذا ما دارت في خُلدِه وقتاً طويلاً أو حلّلها أكثر من اللازم، لذلك فقد ركّز علماء النفسس والتنمية البشرية على ضرورة التخلص من الأفكار السلبية والتفكير بما هو إيجابي عوضاً عنها ليتمكّن كلّ شخص من السير وفق الخطّة الحياتية التي يرسمها لذاته، وفي مقالنا هذا </a:t>
            </a:r>
            <a:endParaRPr sz="16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400" b="1">
                <a:solidFill>
                  <a:srgbClr val="000000"/>
                </a:solidFill>
                <a:latin typeface="Calibri"/>
                <a:ea typeface="Calibri"/>
                <a:cs typeface="Calibri"/>
                <a:sym typeface="Calibri"/>
              </a:rPr>
              <a:t>سنتحدّث عن تعريف التفكير السلبي وكيفية التخلّص من المعتقدات السلبية لتقود حياتك بالشكل الذي تريد</a:t>
            </a:r>
            <a:r>
              <a:rPr lang="ar-SA" sz="2400" b="1">
                <a:solidFill>
                  <a:srgbClr val="000000"/>
                </a:solidFill>
                <a:latin typeface="Arial"/>
                <a:ea typeface="Arial"/>
                <a:cs typeface="Arial"/>
                <a:sym typeface="Arial"/>
              </a:rPr>
              <a:t>.</a:t>
            </a:r>
            <a:endParaRPr sz="1600">
              <a:solidFill>
                <a:srgbClr val="000000"/>
              </a:solidFill>
              <a:latin typeface="Calibri"/>
              <a:ea typeface="Calibri"/>
              <a:cs typeface="Calibri"/>
              <a:sym typeface="Calibri"/>
            </a:endParaRPr>
          </a:p>
        </p:txBody>
      </p:sp>
      <p:pic>
        <p:nvPicPr>
          <p:cNvPr id="227" name="Google Shape;227;p27" descr="Related image"/>
          <p:cNvPicPr preferRelativeResize="0"/>
          <p:nvPr/>
        </p:nvPicPr>
        <p:blipFill rotWithShape="1">
          <a:blip r:embed="rId3">
            <a:alphaModFix/>
          </a:blip>
          <a:srcRect l="39990"/>
          <a:stretch/>
        </p:blipFill>
        <p:spPr>
          <a:xfrm flipH="1">
            <a:off x="587829" y="2121160"/>
            <a:ext cx="2460171" cy="3365240"/>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2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16</a:t>
            </a:fld>
            <a:endParaRPr>
              <a:solidFill>
                <a:srgbClr val="7F7F7F"/>
              </a:solidFill>
              <a:latin typeface="Arial"/>
              <a:ea typeface="Arial"/>
              <a:cs typeface="Arial"/>
              <a:sym typeface="Arial"/>
            </a:endParaRPr>
          </a:p>
        </p:txBody>
      </p:sp>
      <p:sp>
        <p:nvSpPr>
          <p:cNvPr id="234" name="Google Shape;234;p28"/>
          <p:cNvSpPr/>
          <p:nvPr/>
        </p:nvSpPr>
        <p:spPr>
          <a:xfrm>
            <a:off x="5595596" y="835034"/>
            <a:ext cx="2808312" cy="1080120"/>
          </a:xfrm>
          <a:prstGeom prst="horizontalScroll">
            <a:avLst>
              <a:gd name="adj" fmla="val 12500"/>
            </a:avLst>
          </a:prstGeom>
          <a:solidFill>
            <a:srgbClr val="C00000"/>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ثانيا قوة التفكير الإيجابية :-</a:t>
            </a:r>
            <a:endParaRPr sz="2000">
              <a:solidFill>
                <a:srgbClr val="FFFF00"/>
              </a:solidFill>
              <a:latin typeface="Arial"/>
              <a:ea typeface="Arial"/>
              <a:cs typeface="Arial"/>
              <a:sym typeface="Arial"/>
            </a:endParaRPr>
          </a:p>
        </p:txBody>
      </p:sp>
      <p:sp>
        <p:nvSpPr>
          <p:cNvPr id="235" name="Google Shape;235;p28"/>
          <p:cNvSpPr/>
          <p:nvPr/>
        </p:nvSpPr>
        <p:spPr>
          <a:xfrm>
            <a:off x="4050936" y="2090960"/>
            <a:ext cx="7777591" cy="3817455"/>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يسعى الإنسان بفطرته إلى إيجاد الحياة المريحة والمليئة بالسعادة والتفاؤل والنجاح، فبحَث في كل المجالات وسعى إلى تطويرها من أجل الوصول إلى هدفه، واستطاع بفضل عقله المستنير أن يستوعب مدى القوة التي يتمتّع بها عقله وتفكيره في تسيير الأمور، ولجأ البعض إلى دراسة هذه القوة ومحاولة تقسيم العقل إلى جزأين؛ العقل الظاهري والعقل الباطن ومدى تأثير كلٌّ منهما على الآخر، ونظراً لتطور التكنولوجيا استطاع الإنسان أن يراقب ما يحدث في هذا العقل بمتابعة الذبذبات والإشعاعات التي تصدر منه</a:t>
            </a:r>
            <a:r>
              <a:rPr lang="ar-SA" sz="2000" b="1">
                <a:solidFill>
                  <a:srgbClr val="000000"/>
                </a:solidFill>
                <a:latin typeface="Arial"/>
                <a:ea typeface="Arial"/>
                <a:cs typeface="Arial"/>
                <a:sym typeface="Arial"/>
              </a:rPr>
              <a:t>.</a:t>
            </a:r>
            <a:endParaRPr sz="2000" b="1">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اكتشف الإنسان أن حياته تسير وفق الأفكار التي يفكِّر بها، فالعقل الظاهر يرسل المعلومات والإشارت إلى العقل الباطن الذي يقوم بدوره بترجمة هذه الأفكار والإشارات وتخزينها ليقوم بإرسالها لاحقاً إلى العقل الظاهر بشكلٍ جديدٍ، فتوصّل إلى أنَّ التفكير بطريقةٍ إيجابيةٍ ومحببةٍ يعطي النتائج الإيجابية في حياة الشخص، وعلى العكس من ذلك فإن الأفكار السلبية تؤدي إلى التأثير بطريقةٍ سلبيةٍ في حياة الشخص</a:t>
            </a:r>
            <a:r>
              <a:rPr lang="ar-SA" sz="2000" b="1">
                <a:solidFill>
                  <a:srgbClr val="000000"/>
                </a:solidFill>
                <a:latin typeface="Arial"/>
                <a:ea typeface="Arial"/>
                <a:cs typeface="Arial"/>
                <a:sym typeface="Arial"/>
              </a:rPr>
              <a:t>.</a:t>
            </a:r>
            <a:endParaRPr sz="2000" b="1">
              <a:solidFill>
                <a:srgbClr val="000000"/>
              </a:solidFill>
              <a:latin typeface="Calibri"/>
              <a:ea typeface="Calibri"/>
              <a:cs typeface="Calibri"/>
              <a:sym typeface="Calibri"/>
            </a:endParaRPr>
          </a:p>
        </p:txBody>
      </p:sp>
      <p:pic>
        <p:nvPicPr>
          <p:cNvPr id="236" name="Google Shape;236;p28" descr="Related image"/>
          <p:cNvPicPr preferRelativeResize="0"/>
          <p:nvPr/>
        </p:nvPicPr>
        <p:blipFill rotWithShape="1">
          <a:blip r:embed="rId3">
            <a:alphaModFix/>
          </a:blip>
          <a:srcRect/>
          <a:stretch/>
        </p:blipFill>
        <p:spPr>
          <a:xfrm flipH="1">
            <a:off x="650652" y="2000605"/>
            <a:ext cx="3083148" cy="3257196"/>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2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17</a:t>
            </a:fld>
            <a:endParaRPr>
              <a:solidFill>
                <a:srgbClr val="7F7F7F"/>
              </a:solidFill>
              <a:latin typeface="Arial"/>
              <a:ea typeface="Arial"/>
              <a:cs typeface="Arial"/>
              <a:sym typeface="Arial"/>
            </a:endParaRPr>
          </a:p>
        </p:txBody>
      </p:sp>
      <p:sp>
        <p:nvSpPr>
          <p:cNvPr id="243" name="Google Shape;243;p29"/>
          <p:cNvSpPr/>
          <p:nvPr/>
        </p:nvSpPr>
        <p:spPr>
          <a:xfrm>
            <a:off x="4195939" y="1991853"/>
            <a:ext cx="7113982" cy="3574120"/>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قوة التفكير الإيجابي:- </a:t>
            </a:r>
            <a:endParaRPr sz="200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يمتلك التفكير الإيجابي قوةً كبيرةً في نجاح الشخص، فالنظرة إلى الأمور بإيجابية يعتبر بدايةً جديدةً لكل شيءٍ، وأول من دعا إلى ذلك سيدنا محمد صلى الله عليه وسلّم عندما قال: (( تفاءلوا بالخير تجدوه)) فهذا يُعتبر دعوةً منه صلى الله عليه وسلّم للتفكير بطريقةٍ إيجابيةٍ وترك التشاؤم والتطيّر والتفكير بطريقةٍ سلبيّةٍ</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التفكير الإيجابي يقوم بتحفيز الشخص على إيجاد الفرص والحلول من خلال الصعوبات والتحديات، فلا توجد نتيجة من الجلوس والنظر إلى الأمور التي تحصل بطريقةٍ سلبية والاستمرار في التنهد ولعن الحياة واتهامها بأن ما يحصل عليه الآخرون من فرصٍ أكبر، وإنما مع التفكير الإيجابي يتم استخلاص الحلول وجعل كل تجربةٍ هي قصة نجاحٍ جديدةٍ</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p:txBody>
      </p:sp>
      <p:pic>
        <p:nvPicPr>
          <p:cNvPr id="244" name="Google Shape;244;p29" descr="Related image"/>
          <p:cNvPicPr preferRelativeResize="0"/>
          <p:nvPr/>
        </p:nvPicPr>
        <p:blipFill rotWithShape="1">
          <a:blip r:embed="rId3">
            <a:alphaModFix/>
          </a:blip>
          <a:srcRect/>
          <a:stretch/>
        </p:blipFill>
        <p:spPr>
          <a:xfrm flipH="1">
            <a:off x="739282" y="1903393"/>
            <a:ext cx="2765918" cy="3583007"/>
          </a:xfrm>
          <a:prstGeom prst="rect">
            <a:avLst/>
          </a:prstGeom>
          <a:noFill/>
          <a:ln>
            <a:no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50" name="Google Shape;250;p30" descr="Image result for ‫التفكير‬‎"/>
          <p:cNvPicPr preferRelativeResize="0"/>
          <p:nvPr/>
        </p:nvPicPr>
        <p:blipFill rotWithShape="1">
          <a:blip r:embed="rId3">
            <a:alphaModFix/>
          </a:blip>
          <a:srcRect t="9035" r="5146"/>
          <a:stretch/>
        </p:blipFill>
        <p:spPr>
          <a:xfrm>
            <a:off x="230154" y="3256384"/>
            <a:ext cx="3141861" cy="2282312"/>
          </a:xfrm>
          <a:prstGeom prst="rect">
            <a:avLst/>
          </a:prstGeom>
          <a:noFill/>
          <a:ln>
            <a:noFill/>
          </a:ln>
        </p:spPr>
      </p:pic>
      <p:sp>
        <p:nvSpPr>
          <p:cNvPr id="251" name="Google Shape;251;p3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18</a:t>
            </a:fld>
            <a:endParaRPr>
              <a:solidFill>
                <a:srgbClr val="7F7F7F"/>
              </a:solidFill>
              <a:latin typeface="Arial"/>
              <a:ea typeface="Arial"/>
              <a:cs typeface="Arial"/>
              <a:sym typeface="Arial"/>
            </a:endParaRPr>
          </a:p>
        </p:txBody>
      </p:sp>
      <p:sp>
        <p:nvSpPr>
          <p:cNvPr id="252" name="Google Shape;252;p30"/>
          <p:cNvSpPr/>
          <p:nvPr/>
        </p:nvSpPr>
        <p:spPr>
          <a:xfrm>
            <a:off x="4910607" y="1134732"/>
            <a:ext cx="2592288" cy="877883"/>
          </a:xfrm>
          <a:prstGeom prst="doubleWave">
            <a:avLst>
              <a:gd name="adj1" fmla="val 6250"/>
              <a:gd name="adj2" fmla="val 0"/>
            </a:avLst>
          </a:prstGeom>
          <a:solidFill>
            <a:schemeClr val="dk2"/>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ثالثا تعريف التفكير الإيجابي :</a:t>
            </a:r>
            <a:endParaRPr sz="2000">
              <a:solidFill>
                <a:srgbClr val="FFFF00"/>
              </a:solidFill>
              <a:latin typeface="Arial"/>
              <a:ea typeface="Arial"/>
              <a:cs typeface="Arial"/>
              <a:sym typeface="Arial"/>
            </a:endParaRPr>
          </a:p>
        </p:txBody>
      </p:sp>
      <p:sp>
        <p:nvSpPr>
          <p:cNvPr id="253" name="Google Shape;253;p30"/>
          <p:cNvSpPr/>
          <p:nvPr/>
        </p:nvSpPr>
        <p:spPr>
          <a:xfrm>
            <a:off x="2771192" y="2012615"/>
            <a:ext cx="8836091" cy="4083169"/>
          </a:xfrm>
          <a:prstGeom prst="rect">
            <a:avLst/>
          </a:prstGeom>
          <a:noFill/>
          <a:ln>
            <a:noFill/>
          </a:ln>
        </p:spPr>
        <p:txBody>
          <a:bodyPr spcFirstLastPara="1" wrap="square" lIns="91425" tIns="45700" rIns="91425" bIns="45700" anchor="t" anchorCtr="0">
            <a:noAutofit/>
          </a:bodyPr>
          <a:lstStyle/>
          <a:p>
            <a:pPr marL="22860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التفكير الإيجابي مصطلح مركب من كلمتين :</a:t>
            </a:r>
            <a:endParaRPr sz="2000">
              <a:solidFill>
                <a:srgbClr val="000000"/>
              </a:solidFill>
              <a:latin typeface="Calibri"/>
              <a:ea typeface="Calibri"/>
              <a:cs typeface="Calibri"/>
              <a:sym typeface="Calibri"/>
            </a:endParaRPr>
          </a:p>
          <a:p>
            <a:pPr marL="228600" marR="0" lvl="0" indent="0" algn="just" rtl="1">
              <a:lnSpc>
                <a:spcPct val="107000"/>
              </a:lnSpc>
              <a:spcBef>
                <a:spcPts val="800"/>
              </a:spcBef>
              <a:spcAft>
                <a:spcPts val="0"/>
              </a:spcAft>
              <a:buNone/>
            </a:pPr>
            <a:r>
              <a:rPr lang="ar-SA" sz="2000" b="1">
                <a:solidFill>
                  <a:srgbClr val="0070C0"/>
                </a:solidFill>
                <a:latin typeface="Calibri"/>
                <a:ea typeface="Calibri"/>
                <a:cs typeface="Calibri"/>
                <a:sym typeface="Calibri"/>
              </a:rPr>
              <a:t>التفكير : </a:t>
            </a:r>
            <a:endParaRPr sz="2000">
              <a:solidFill>
                <a:srgbClr val="374C81"/>
              </a:solidFill>
              <a:latin typeface="Calibri"/>
              <a:ea typeface="Calibri"/>
              <a:cs typeface="Calibri"/>
              <a:sym typeface="Calibri"/>
            </a:endParaRPr>
          </a:p>
          <a:p>
            <a:pPr marL="2286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من حيث اللغة :" فَكَرَ في الأمر ، يفكر ، فكراً : أعمل عقله فيه ، ورتب بعض ما يعلم ليصل به إلى المجهول ، وفكّر مبالغة في فَكَرَ ، </a:t>
            </a:r>
            <a:endParaRPr/>
          </a:p>
          <a:p>
            <a:pPr marL="2286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والتفكير : إعمال العقل في مشكلة للتوصل إلى حلها"</a:t>
            </a:r>
            <a:r>
              <a:rPr lang="ar-SA" sz="2000" b="1" baseline="30000">
                <a:solidFill>
                  <a:srgbClr val="000000"/>
                </a:solidFill>
                <a:latin typeface="Calibri"/>
                <a:ea typeface="Calibri"/>
                <a:cs typeface="Calibri"/>
                <a:sym typeface="Calibri"/>
              </a:rPr>
              <a:t>()</a:t>
            </a:r>
            <a:r>
              <a:rPr lang="ar-SA" sz="2000" b="1">
                <a:solidFill>
                  <a:srgbClr val="000000"/>
                </a:solidFill>
                <a:latin typeface="Calibri"/>
                <a:ea typeface="Calibri"/>
                <a:cs typeface="Calibri"/>
                <a:sym typeface="Calibri"/>
              </a:rPr>
              <a:t> ، وهذا قصرٌ للتفكير على نوعٍ من أنواعه، وهو حل المشكلات.</a:t>
            </a:r>
            <a:endParaRPr sz="2000">
              <a:solidFill>
                <a:srgbClr val="000000"/>
              </a:solidFill>
              <a:latin typeface="Calibri"/>
              <a:ea typeface="Calibri"/>
              <a:cs typeface="Calibri"/>
              <a:sym typeface="Calibri"/>
            </a:endParaRPr>
          </a:p>
          <a:p>
            <a:pPr marL="2286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وفي الاصطلاح يقول إدوارد ديبونو أحد أشهر الخبراء في علم التفكير :" لا يوجد هناك تعريف واحد مرضٍ للتفكير ، لأن معظم التعريفات مُرضية عند أحد مستويات التفكير ، أو عند مستوى آخر </a:t>
            </a:r>
            <a:r>
              <a:rPr lang="ar-SA" sz="2000" b="1" baseline="30000">
                <a:solidFill>
                  <a:srgbClr val="000000"/>
                </a:solidFill>
                <a:latin typeface="Calibri"/>
                <a:ea typeface="Calibri"/>
                <a:cs typeface="Calibri"/>
                <a:sym typeface="Calibri"/>
              </a:rPr>
              <a:t>(</a:t>
            </a:r>
            <a:r>
              <a:rPr lang="ar-SA" sz="2000" b="1">
                <a:solidFill>
                  <a:srgbClr val="000000"/>
                </a:solidFill>
                <a:latin typeface="Calibri"/>
                <a:ea typeface="Calibri"/>
                <a:cs typeface="Calibri"/>
                <a:sym typeface="Calibri"/>
              </a:rPr>
              <a:t>، وتعريف التفكير الذي اعتمده في كتابه : هو التقصي المدروس للخبرة من أجل غرض ما"  </a:t>
            </a:r>
            <a:r>
              <a:rPr lang="ar-SA" sz="2000" b="1" baseline="30000">
                <a:solidFill>
                  <a:srgbClr val="000000"/>
                </a:solidFill>
                <a:latin typeface="Calibri"/>
                <a:ea typeface="Calibri"/>
                <a:cs typeface="Calibri"/>
                <a:sym typeface="Calibri"/>
              </a:rPr>
              <a:t>(</a:t>
            </a:r>
            <a:r>
              <a:rPr lang="ar-SA" sz="2000" b="1">
                <a:solidFill>
                  <a:srgbClr val="000000"/>
                </a:solidFill>
                <a:latin typeface="Calibri"/>
                <a:ea typeface="Calibri"/>
                <a:cs typeface="Calibri"/>
                <a:sym typeface="Calibri"/>
              </a:rPr>
              <a:t>، ويعرف التفكير بوصفه مهارة بأنه :" المهارة الفعالة التي تدفع بالذكاء الفطري إلى العمل"</a:t>
            </a:r>
            <a:endParaRPr sz="2000">
              <a:solidFill>
                <a:srgbClr val="000000"/>
              </a:solidFill>
              <a:latin typeface="Calibri"/>
              <a:ea typeface="Calibri"/>
              <a:cs typeface="Calibri"/>
              <a:sym typeface="Calibri"/>
            </a:endParaRPr>
          </a:p>
          <a:p>
            <a:pPr marL="0" marR="0" lvl="0" indent="0" algn="just" rtl="1">
              <a:spcBef>
                <a:spcPts val="800"/>
              </a:spcBef>
              <a:spcAft>
                <a:spcPts val="0"/>
              </a:spcAft>
              <a:buNone/>
            </a:pPr>
            <a:r>
              <a:rPr lang="ar-SA" sz="1200" b="1">
                <a:solidFill>
                  <a:srgbClr val="374C81"/>
                </a:solidFill>
                <a:latin typeface="Times New Roman"/>
                <a:ea typeface="Times New Roman"/>
                <a:cs typeface="Times New Roman"/>
                <a:sym typeface="Times New Roman"/>
              </a:rPr>
              <a:t> </a:t>
            </a:r>
            <a:endParaRPr sz="1200">
              <a:solidFill>
                <a:srgbClr val="374C81"/>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9" name="Google Shape;259;p31" descr="Image result for ‫التفكير الايجابي‬‎"/>
          <p:cNvPicPr preferRelativeResize="0"/>
          <p:nvPr/>
        </p:nvPicPr>
        <p:blipFill rotWithShape="1">
          <a:blip r:embed="rId3">
            <a:alphaModFix/>
          </a:blip>
          <a:srcRect/>
          <a:stretch/>
        </p:blipFill>
        <p:spPr>
          <a:xfrm>
            <a:off x="184953" y="2006082"/>
            <a:ext cx="4004492" cy="3462614"/>
          </a:xfrm>
          <a:prstGeom prst="ellipse">
            <a:avLst/>
          </a:prstGeom>
          <a:noFill/>
          <a:ln>
            <a:noFill/>
          </a:ln>
        </p:spPr>
      </p:pic>
      <p:sp>
        <p:nvSpPr>
          <p:cNvPr id="260" name="Google Shape;260;p3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19</a:t>
            </a:fld>
            <a:endParaRPr>
              <a:solidFill>
                <a:srgbClr val="7F7F7F"/>
              </a:solidFill>
              <a:latin typeface="Arial"/>
              <a:ea typeface="Arial"/>
              <a:cs typeface="Arial"/>
              <a:sym typeface="Arial"/>
            </a:endParaRPr>
          </a:p>
        </p:txBody>
      </p:sp>
      <p:sp>
        <p:nvSpPr>
          <p:cNvPr id="261" name="Google Shape;261;p31"/>
          <p:cNvSpPr/>
          <p:nvPr/>
        </p:nvSpPr>
        <p:spPr>
          <a:xfrm>
            <a:off x="3928189" y="1746533"/>
            <a:ext cx="7903028" cy="4307846"/>
          </a:xfrm>
          <a:prstGeom prst="rect">
            <a:avLst/>
          </a:prstGeom>
          <a:noFill/>
          <a:ln>
            <a:noFill/>
          </a:ln>
        </p:spPr>
        <p:txBody>
          <a:bodyPr spcFirstLastPara="1" wrap="square" lIns="91425" tIns="45700" rIns="91425" bIns="45700" anchor="t" anchorCtr="0">
            <a:noAutofit/>
          </a:bodyPr>
          <a:lstStyle/>
          <a:p>
            <a:pPr marL="22860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الإيجابي :</a:t>
            </a:r>
            <a:endParaRPr sz="2000">
              <a:solidFill>
                <a:srgbClr val="374C81"/>
              </a:solidFill>
              <a:latin typeface="Calibri"/>
              <a:ea typeface="Calibri"/>
              <a:cs typeface="Calibri"/>
              <a:sym typeface="Calibri"/>
            </a:endParaRPr>
          </a:p>
          <a:p>
            <a:pPr marL="2286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نسبة إلى الإيجابية وهي : المحافظة على التوازن السليم في إدراك مختلف المشكلات ، </a:t>
            </a:r>
            <a:endParaRPr/>
          </a:p>
          <a:p>
            <a:pPr marL="2286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وهي : أسلوب متكامل في الحياة ، ويعني التركيز على الإيجابيات في أي موقف بدلاً من التركيز على السلبيات ، إنه يعني أن تحسن ظنك بذاتك ، وأن تظن خيراً في الآخرين ، وأن تتبنى الأسلوب الأمثل</a:t>
            </a:r>
            <a:endParaRPr sz="2000" b="1">
              <a:solidFill>
                <a:srgbClr val="000000"/>
              </a:solidFill>
              <a:latin typeface="Calibri"/>
              <a:ea typeface="Calibri"/>
              <a:cs typeface="Calibri"/>
              <a:sym typeface="Calibri"/>
            </a:endParaRPr>
          </a:p>
          <a:p>
            <a:pPr marL="2286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في الحياة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وأما باعتبار التركيب فتقول فيرا بيفر :" التفكير الإيجابي هو: الانتفاع بقابلية العقل   اللاواعي للاقتناع بشكل إيجابي</a:t>
            </a:r>
            <a:r>
              <a:rPr lang="ar-SA" sz="2000">
                <a:solidFill>
                  <a:srgbClr val="000000"/>
                </a:solidFill>
                <a:latin typeface="Calibri"/>
                <a:ea typeface="Calibri"/>
                <a:cs typeface="Calibri"/>
                <a:sym typeface="Calibri"/>
              </a:rPr>
              <a:t>.</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وتقول وفاء محمد مصطفى : "هو أن تستخدم قدرة عقلك الباطن ( عقلك اللاواعي ) للتأثير على حياتك العامة بطريقة تساعدك على بلوغ آمالك ، وتحقيق أحلامك "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baseline="30000">
                <a:solidFill>
                  <a:srgbClr val="000000"/>
                </a:solidFill>
                <a:latin typeface="Calibri"/>
                <a:ea typeface="Calibri"/>
                <a:cs typeface="Calibri"/>
                <a:sym typeface="Calibri"/>
              </a:rPr>
              <a:t>(</a:t>
            </a:r>
            <a:r>
              <a:rPr lang="ar-SA" sz="2000" b="1">
                <a:solidFill>
                  <a:srgbClr val="000000"/>
                </a:solidFill>
                <a:latin typeface="Calibri"/>
                <a:ea typeface="Calibri"/>
                <a:cs typeface="Calibri"/>
                <a:sym typeface="Calibri"/>
              </a:rPr>
              <a:t>ويقول سكوت دبليو :" هو قدرتنا الفطرية للوصول إلى نتائج أفضل عبر أفكار إيجابية) .</a:t>
            </a:r>
            <a:endParaRPr sz="2000">
              <a:solidFill>
                <a:srgbClr val="000000"/>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rotWithShape="1">
          <a:blip r:embed="rId3">
            <a:alphaModFix/>
          </a:blip>
          <a:srcRect l="6656" t="8858" r="8041" b="10057"/>
          <a:stretch/>
        </p:blipFill>
        <p:spPr>
          <a:xfrm>
            <a:off x="2781374" y="1285812"/>
            <a:ext cx="8779254" cy="4429188"/>
          </a:xfrm>
          <a:prstGeom prst="rect">
            <a:avLst/>
          </a:prstGeom>
          <a:noFill/>
          <a:ln>
            <a:noFill/>
          </a:ln>
        </p:spPr>
      </p:pic>
      <p:pic>
        <p:nvPicPr>
          <p:cNvPr id="99" name="Google Shape;99;p14"/>
          <p:cNvPicPr preferRelativeResize="0"/>
          <p:nvPr/>
        </p:nvPicPr>
        <p:blipFill rotWithShape="1">
          <a:blip r:embed="rId4">
            <a:alphaModFix/>
          </a:blip>
          <a:srcRect l="71567" t="59042" r="1286" b="22228"/>
          <a:stretch/>
        </p:blipFill>
        <p:spPr>
          <a:xfrm>
            <a:off x="9560379" y="1285811"/>
            <a:ext cx="2144485" cy="1592035"/>
          </a:xfrm>
          <a:prstGeom prst="rect">
            <a:avLst/>
          </a:prstGeom>
          <a:noFill/>
          <a:ln>
            <a:noFill/>
          </a:ln>
        </p:spPr>
      </p:pic>
      <p:sp>
        <p:nvSpPr>
          <p:cNvPr id="100" name="Google Shape;100;p14"/>
          <p:cNvSpPr/>
          <p:nvPr/>
        </p:nvSpPr>
        <p:spPr>
          <a:xfrm>
            <a:off x="3451412" y="2668734"/>
            <a:ext cx="4718284" cy="230832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2400" b="1">
                <a:solidFill>
                  <a:schemeClr val="dk1"/>
                </a:solidFill>
                <a:latin typeface="Arial"/>
                <a:ea typeface="Arial"/>
                <a:cs typeface="Arial"/>
                <a:sym typeface="Arial"/>
              </a:rPr>
              <a:t>التمكين من التفكير الإيجابي وتنمية المهارات لتوليد الأفكار الإيجابية والتحفيز لزيادة الإنتاجية وتحقيق النجاح والسعادة في الحياة العلمية والعملية.</a:t>
            </a:r>
            <a:endParaRPr/>
          </a:p>
          <a:p>
            <a:pPr marL="0" marR="0" lvl="0" indent="0" algn="r" rtl="1">
              <a:spcBef>
                <a:spcPts val="0"/>
              </a:spcBef>
              <a:spcAft>
                <a:spcPts val="0"/>
              </a:spcAft>
              <a:buNone/>
            </a:pPr>
            <a:endParaRPr sz="2400" b="1">
              <a:solidFill>
                <a:schemeClr val="dk1"/>
              </a:solidFill>
              <a:latin typeface="Arial"/>
              <a:ea typeface="Arial"/>
              <a:cs typeface="Arial"/>
              <a:sym typeface="Arial"/>
            </a:endParaRPr>
          </a:p>
          <a:p>
            <a:pPr marL="0" marR="0" lvl="0" indent="0" algn="r" rtl="1">
              <a:spcBef>
                <a:spcPts val="0"/>
              </a:spcBef>
              <a:spcAft>
                <a:spcPts val="0"/>
              </a:spcAft>
              <a:buNone/>
            </a:pPr>
            <a:endParaRPr sz="2400" b="1">
              <a:solidFill>
                <a:schemeClr val="dk1"/>
              </a:solidFill>
              <a:latin typeface="Arial"/>
              <a:ea typeface="Arial"/>
              <a:cs typeface="Arial"/>
              <a:sym typeface="Arial"/>
            </a:endParaRPr>
          </a:p>
        </p:txBody>
      </p:sp>
      <p:grpSp>
        <p:nvGrpSpPr>
          <p:cNvPr id="101" name="Google Shape;101;p14"/>
          <p:cNvGrpSpPr/>
          <p:nvPr/>
        </p:nvGrpSpPr>
        <p:grpSpPr>
          <a:xfrm>
            <a:off x="101829" y="1066800"/>
            <a:ext cx="3014564" cy="1889020"/>
            <a:chOff x="477316" y="3100980"/>
            <a:chExt cx="3014564" cy="2926274"/>
          </a:xfrm>
        </p:grpSpPr>
        <p:pic>
          <p:nvPicPr>
            <p:cNvPr id="102" name="Google Shape;102;p14"/>
            <p:cNvPicPr preferRelativeResize="0"/>
            <p:nvPr/>
          </p:nvPicPr>
          <p:blipFill rotWithShape="1">
            <a:blip r:embed="rId5">
              <a:alphaModFix/>
            </a:blip>
            <a:srcRect/>
            <a:stretch/>
          </p:blipFill>
          <p:spPr>
            <a:xfrm rot="1845881">
              <a:off x="869097" y="3502080"/>
              <a:ext cx="2152650" cy="212407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03" name="Google Shape;103;p14"/>
            <p:cNvPicPr preferRelativeResize="0"/>
            <p:nvPr/>
          </p:nvPicPr>
          <p:blipFill rotWithShape="1">
            <a:blip r:embed="rId6">
              <a:alphaModFix/>
            </a:blip>
            <a:srcRect/>
            <a:stretch/>
          </p:blipFill>
          <p:spPr>
            <a:xfrm>
              <a:off x="632154" y="3225418"/>
              <a:ext cx="2859726" cy="2723862"/>
            </a:xfrm>
            <a:prstGeom prst="rect">
              <a:avLst/>
            </a:prstGeom>
            <a:noFill/>
            <a:ln>
              <a:noFill/>
            </a:ln>
          </p:spPr>
        </p:pic>
      </p:grpSp>
      <p:sp>
        <p:nvSpPr>
          <p:cNvPr id="104" name="Google Shape;104;p14"/>
          <p:cNvSpPr/>
          <p:nvPr/>
        </p:nvSpPr>
        <p:spPr>
          <a:xfrm rot="-713435" flipH="1">
            <a:off x="4855616" y="655556"/>
            <a:ext cx="4630767" cy="1608492"/>
          </a:xfrm>
          <a:prstGeom prst="notchedRight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5400">
                <a:solidFill>
                  <a:srgbClr val="FFFFFF"/>
                </a:solidFill>
                <a:latin typeface="Arial"/>
                <a:ea typeface="Arial"/>
                <a:cs typeface="Arial"/>
                <a:sym typeface="Arial"/>
              </a:rPr>
              <a:t>الهدف العام</a:t>
            </a:r>
            <a:endParaRPr sz="5400">
              <a:solidFill>
                <a:srgbClr val="FFFFFF"/>
              </a:solidFill>
              <a:latin typeface="Arial"/>
              <a:ea typeface="Arial"/>
              <a:cs typeface="Arial"/>
              <a:sym typeface="Aria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67" y="3160367"/>
            <a:ext cx="24018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pPr marL="0" lvl="0" indent="0" algn="r" rtl="1">
              <a:spcBef>
                <a:spcPts val="0"/>
              </a:spcBef>
              <a:spcAft>
                <a:spcPts val="0"/>
              </a:spcAft>
              <a:buNone/>
            </a:pPr>
            <a:fld id="{00000000-1234-1234-1234-123412341234}" type="slidenum">
              <a:rPr lang="ar-SA" smtClean="0"/>
              <a:t>2</a:t>
            </a:fld>
            <a:endParaRPr lang="ar-SA"/>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p:tgtEl>
                                          <p:spTgt spid="1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7" name="Google Shape;267;p32" descr="Related image"/>
          <p:cNvPicPr preferRelativeResize="0"/>
          <p:nvPr/>
        </p:nvPicPr>
        <p:blipFill rotWithShape="1">
          <a:blip r:embed="rId3">
            <a:alphaModFix/>
          </a:blip>
          <a:srcRect/>
          <a:stretch/>
        </p:blipFill>
        <p:spPr>
          <a:xfrm>
            <a:off x="534873" y="2030071"/>
            <a:ext cx="3617249" cy="3486394"/>
          </a:xfrm>
          <a:prstGeom prst="rect">
            <a:avLst/>
          </a:prstGeom>
          <a:noFill/>
          <a:ln>
            <a:noFill/>
          </a:ln>
          <a:effectLst>
            <a:reflection stA="30000" endPos="30000" dist="5000" dir="5400000" sy="-100000" algn="bl" rotWithShape="0"/>
          </a:effectLst>
        </p:spPr>
      </p:pic>
      <p:sp>
        <p:nvSpPr>
          <p:cNvPr id="268" name="Google Shape;268;p3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20</a:t>
            </a:fld>
            <a:endParaRPr>
              <a:solidFill>
                <a:srgbClr val="7F7F7F"/>
              </a:solidFill>
              <a:latin typeface="Arial"/>
              <a:ea typeface="Arial"/>
              <a:cs typeface="Arial"/>
              <a:sym typeface="Arial"/>
            </a:endParaRPr>
          </a:p>
        </p:txBody>
      </p:sp>
      <p:sp>
        <p:nvSpPr>
          <p:cNvPr id="269" name="Google Shape;269;p32"/>
          <p:cNvSpPr/>
          <p:nvPr/>
        </p:nvSpPr>
        <p:spPr>
          <a:xfrm>
            <a:off x="5431702" y="1165058"/>
            <a:ext cx="2664296" cy="936104"/>
          </a:xfrm>
          <a:prstGeom prst="doubleWave">
            <a:avLst>
              <a:gd name="adj1" fmla="val 6250"/>
              <a:gd name="adj2" fmla="val 0"/>
            </a:avLst>
          </a:prstGeom>
          <a:solidFill>
            <a:srgbClr val="002060"/>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C4DCE7"/>
                </a:solidFill>
                <a:latin typeface="Arial"/>
                <a:ea typeface="Arial"/>
                <a:cs typeface="Arial"/>
                <a:sym typeface="Arial"/>
              </a:rPr>
              <a:t>رابعا أهمية التفكير الإيجابي:-</a:t>
            </a:r>
            <a:endParaRPr sz="2000">
              <a:solidFill>
                <a:srgbClr val="C4DCE7"/>
              </a:solidFill>
              <a:latin typeface="Arial"/>
              <a:ea typeface="Arial"/>
              <a:cs typeface="Arial"/>
              <a:sym typeface="Arial"/>
            </a:endParaRPr>
          </a:p>
        </p:txBody>
      </p:sp>
      <p:sp>
        <p:nvSpPr>
          <p:cNvPr id="270" name="Google Shape;270;p32"/>
          <p:cNvSpPr/>
          <p:nvPr/>
        </p:nvSpPr>
        <p:spPr>
          <a:xfrm>
            <a:off x="3733370" y="2261500"/>
            <a:ext cx="8044483" cy="4299639"/>
          </a:xfrm>
          <a:prstGeom prst="rect">
            <a:avLst/>
          </a:prstGeom>
          <a:noFill/>
          <a:ln>
            <a:noFill/>
          </a:ln>
        </p:spPr>
        <p:txBody>
          <a:bodyPr spcFirstLastPara="1" wrap="square" lIns="91425" tIns="45700" rIns="91425" bIns="45700" anchor="t" anchorCtr="0">
            <a:noAutofit/>
          </a:bodyPr>
          <a:lstStyle/>
          <a:p>
            <a:pPr marL="22860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يسعى الإنسان مهما كان عمره ، ومهما كان الزمان أو المكان الذي يعيش فيه إلى أن تكون حياته وحياة من حوله مليئة بالسعادة ، والرفاهية ، والنجاح المتواصل في شتى مجالات الحياة ، ولذلك يحاول جاهداً أن يجلب لنفسه ولغيره الخير والمصالح المادية والمعنوية ، وأن يدفع عن نفسه الضر والمفاسد ، وإن مما يمكن الإنسان من الوصول إلى مراده أن يقوم بادئ ذي بدء بتحسين مستوياته الفكرية وذلك بتبني منهج فكري سليم عن نفسه وعن مجتمعه وعن الحياة بصفة عامة ، وأن يدرب نفسه على التخلي عن الأفكار السلبية التي تحد من قدراته ، والتي تضيع جهوده في سبيل تحقيق ما يصبو إليه من أهداف في حياته.</a:t>
            </a:r>
            <a:endParaRPr sz="2000" b="1">
              <a:solidFill>
                <a:srgbClr val="000000"/>
              </a:solidFill>
              <a:latin typeface="Calibri"/>
              <a:ea typeface="Calibri"/>
              <a:cs typeface="Calibri"/>
              <a:sym typeface="Calibri"/>
            </a:endParaRPr>
          </a:p>
          <a:p>
            <a:pPr marL="2286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ومن هنا ندرك أهمية التفكير  الإيجابي فالإنسان يستطيع أن يقرر طريقة تفكيره فإذا اخترت أن تفكر بإيجابية تستطيع أن تزيل الكثير من المشاعر الغير مرغوب بها والتي ربما تعيقك من تحقيق الأفضل لنفسك ".</a:t>
            </a:r>
            <a:endParaRPr sz="2000" b="1">
              <a:solidFill>
                <a:srgbClr val="000000"/>
              </a:solidFill>
              <a:latin typeface="Calibri"/>
              <a:ea typeface="Calibri"/>
              <a:cs typeface="Calibri"/>
              <a:sym typeface="Calibri"/>
            </a:endParaRPr>
          </a:p>
          <a:p>
            <a:pPr marL="2286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"ويرتبط الاتجاه العقلي الإيجابي ارتباطاً وثيقاً بالنجاح في كل مجال من مجالات الحياة".</a:t>
            </a:r>
            <a:endParaRPr sz="2000" b="1">
              <a:solidFill>
                <a:srgbClr val="000000"/>
              </a:solidFill>
              <a:latin typeface="Calibri"/>
              <a:ea typeface="Calibri"/>
              <a:cs typeface="Calibri"/>
              <a:sym typeface="Calibri"/>
            </a:endParaRPr>
          </a:p>
          <a:p>
            <a:pPr marL="0" marR="0" lvl="0" indent="0" algn="just" rtl="1">
              <a:spcBef>
                <a:spcPts val="800"/>
              </a:spcBef>
              <a:spcAft>
                <a:spcPts val="0"/>
              </a:spcAft>
              <a:buNone/>
            </a:pPr>
            <a:r>
              <a:rPr lang="ar-SA" sz="1800" b="1">
                <a:solidFill>
                  <a:srgbClr val="374C81"/>
                </a:solidFill>
                <a:latin typeface="Times New Roman"/>
                <a:ea typeface="Times New Roman"/>
                <a:cs typeface="Times New Roman"/>
                <a:sym typeface="Times New Roman"/>
              </a:rPr>
              <a:t> </a:t>
            </a:r>
            <a:endParaRPr sz="1200">
              <a:solidFill>
                <a:srgbClr val="374C81"/>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6" name="Google Shape;276;p33" descr="Image result for ‫اهميةالتفكير الايجابي‬‎"/>
          <p:cNvPicPr preferRelativeResize="0"/>
          <p:nvPr/>
        </p:nvPicPr>
        <p:blipFill rotWithShape="1">
          <a:blip r:embed="rId3">
            <a:alphaModFix/>
          </a:blip>
          <a:srcRect/>
          <a:stretch/>
        </p:blipFill>
        <p:spPr>
          <a:xfrm>
            <a:off x="224204" y="2395565"/>
            <a:ext cx="2803102" cy="3362326"/>
          </a:xfrm>
          <a:prstGeom prst="rect">
            <a:avLst/>
          </a:prstGeom>
          <a:noFill/>
          <a:ln>
            <a:noFill/>
          </a:ln>
        </p:spPr>
      </p:pic>
      <p:sp>
        <p:nvSpPr>
          <p:cNvPr id="277" name="Google Shape;277;p3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21</a:t>
            </a:fld>
            <a:endParaRPr>
              <a:solidFill>
                <a:srgbClr val="7F7F7F"/>
              </a:solidFill>
              <a:latin typeface="Arial"/>
              <a:ea typeface="Arial"/>
              <a:cs typeface="Arial"/>
              <a:sym typeface="Arial"/>
            </a:endParaRPr>
          </a:p>
        </p:txBody>
      </p:sp>
      <p:sp>
        <p:nvSpPr>
          <p:cNvPr id="278" name="Google Shape;278;p33"/>
          <p:cNvSpPr/>
          <p:nvPr/>
        </p:nvSpPr>
        <p:spPr>
          <a:xfrm>
            <a:off x="3027306" y="1624432"/>
            <a:ext cx="8374702" cy="6461384"/>
          </a:xfrm>
          <a:prstGeom prst="rect">
            <a:avLst/>
          </a:prstGeom>
          <a:noFill/>
          <a:ln>
            <a:noFill/>
          </a:ln>
        </p:spPr>
        <p:txBody>
          <a:bodyPr spcFirstLastPara="1" wrap="square" lIns="91425" tIns="45700" rIns="91425" bIns="45700" anchor="t" anchorCtr="0">
            <a:noAutofit/>
          </a:bodyPr>
          <a:lstStyle/>
          <a:p>
            <a:pPr marL="228600" marR="0" lvl="0" indent="228600" algn="just" rtl="1">
              <a:lnSpc>
                <a:spcPct val="107000"/>
              </a:lnSpc>
              <a:spcBef>
                <a:spcPts val="0"/>
              </a:spcBef>
              <a:spcAft>
                <a:spcPts val="0"/>
              </a:spcAft>
              <a:buNone/>
            </a:pPr>
            <a:r>
              <a:rPr lang="ar-SA" sz="2000" b="1">
                <a:solidFill>
                  <a:srgbClr val="000000"/>
                </a:solidFill>
                <a:latin typeface="Calibri"/>
                <a:ea typeface="Calibri"/>
                <a:cs typeface="Calibri"/>
                <a:sym typeface="Calibri"/>
              </a:rPr>
              <a:t>إن معرفتنا لتفاعل العقل الواعي والعقل الباطن سوف تجعل الإنسان قادراً على تحويل حياته كلها ، فعندما يفكر العقل بطريقة صحيحة ، وعندما يفهم الحقيقة ، وتكون الأفكار المودعة في بنك العقل الباطن أفكاراً بناءةً وبينها انسجام وخالية من الاضطراب فإن القوى الفاعلة العجيبة سوف تستجيب وتجلب أوضاعاً وظروفاً ملائمة والأفضل في كل شيء ، ولكي يغير .</a:t>
            </a:r>
            <a:endParaRPr sz="2000">
              <a:solidFill>
                <a:srgbClr val="000000"/>
              </a:solidFill>
              <a:latin typeface="Calibri"/>
              <a:ea typeface="Calibri"/>
              <a:cs typeface="Calibri"/>
              <a:sym typeface="Calibri"/>
            </a:endParaRPr>
          </a:p>
          <a:p>
            <a:pPr marL="2286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الإنسان الظروف الخارجية فإنه يتعين عليه أن يغير السبب ، والسبب هو الطريقة التي يستخدم بها الإنسان عقله وهو الوسيلة التي يفكر بها الإنسان ويتصورها في عقله" </a:t>
            </a:r>
            <a:endParaRPr sz="2000">
              <a:solidFill>
                <a:srgbClr val="000000"/>
              </a:solidFill>
              <a:latin typeface="Calibri"/>
              <a:ea typeface="Calibri"/>
              <a:cs typeface="Calibri"/>
              <a:sym typeface="Calibri"/>
            </a:endParaRPr>
          </a:p>
          <a:p>
            <a:pPr marL="2286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يسعى الإنسان مهما كان عمره ، ومهما كان الزمان أو المكان الذي يعيش فيه إلى أن تكون حياته وحياة من حوله مليئة بالسعادة ، والرفاهية ، والنجاح المتواصل في شتى مجالات الحياة ، ولذلك يحاول جاهداً أن يجلب لنفسه ولغيره الخير والمصالح المادية والمعنوية ، وأن يدفع عن نفسه الضر والمفاسد ، وإن مما يمكن الإنسان من الوصول إلى مراده أن يقوم بادئ ذي بدء بتحسين مستوياته الفكرية وذلك بتبني منهج فكري سليم عن نفسه وعن مجتمعه وعن الحياة بصفة عامة ، وأن يدرب نفسه على التخلي عن الأفكار السلبية التي تحد من قدراته ، والتي تضيع جهوده في سبيل تحقيق ما يصبو إليه من أهداف في حياته.</a:t>
            </a:r>
            <a:r>
              <a:rPr lang="ar-SA" sz="1800" b="1">
                <a:solidFill>
                  <a:srgbClr val="374C81"/>
                </a:solidFill>
                <a:latin typeface="Times New Roman"/>
                <a:ea typeface="Times New Roman"/>
                <a:cs typeface="Times New Roman"/>
                <a:sym typeface="Times New Roman"/>
              </a:rPr>
              <a:t> </a:t>
            </a:r>
            <a:endParaRPr/>
          </a:p>
          <a:p>
            <a:pPr marL="228600" marR="0" lvl="0" indent="0" algn="just" rtl="1">
              <a:lnSpc>
                <a:spcPct val="107000"/>
              </a:lnSpc>
              <a:spcBef>
                <a:spcPts val="800"/>
              </a:spcBef>
              <a:spcAft>
                <a:spcPts val="0"/>
              </a:spcAft>
              <a:buNone/>
            </a:pPr>
            <a:endParaRPr sz="1800" b="1">
              <a:solidFill>
                <a:srgbClr val="374C81"/>
              </a:solidFill>
              <a:latin typeface="Times New Roman"/>
              <a:ea typeface="Times New Roman"/>
              <a:cs typeface="Times New Roman"/>
              <a:sym typeface="Times New Roman"/>
            </a:endParaRPr>
          </a:p>
          <a:p>
            <a:pPr marL="228600" marR="0" lvl="0" indent="0" algn="just" rtl="1">
              <a:lnSpc>
                <a:spcPct val="107000"/>
              </a:lnSpc>
              <a:spcBef>
                <a:spcPts val="800"/>
              </a:spcBef>
              <a:spcAft>
                <a:spcPts val="0"/>
              </a:spcAft>
              <a:buNone/>
            </a:pPr>
            <a:endParaRPr sz="1800" b="1">
              <a:solidFill>
                <a:srgbClr val="374C81"/>
              </a:solidFill>
              <a:latin typeface="Times New Roman"/>
              <a:ea typeface="Times New Roman"/>
              <a:cs typeface="Times New Roman"/>
              <a:sym typeface="Times New Roman"/>
            </a:endParaRPr>
          </a:p>
          <a:p>
            <a:pPr marL="228600" marR="0" lvl="0" indent="0" algn="just" rtl="1">
              <a:lnSpc>
                <a:spcPct val="107000"/>
              </a:lnSpc>
              <a:spcBef>
                <a:spcPts val="800"/>
              </a:spcBef>
              <a:spcAft>
                <a:spcPts val="0"/>
              </a:spcAft>
              <a:buNone/>
            </a:pPr>
            <a:endParaRPr sz="1800" b="1">
              <a:solidFill>
                <a:srgbClr val="374C81"/>
              </a:solidFill>
              <a:latin typeface="Times New Roman"/>
              <a:ea typeface="Times New Roman"/>
              <a:cs typeface="Times New Roman"/>
              <a:sym typeface="Times New Roman"/>
            </a:endParaRPr>
          </a:p>
          <a:p>
            <a:pPr marL="228600" marR="0" lvl="0" indent="0" algn="just" rtl="1">
              <a:lnSpc>
                <a:spcPct val="107000"/>
              </a:lnSpc>
              <a:spcBef>
                <a:spcPts val="800"/>
              </a:spcBef>
              <a:spcAft>
                <a:spcPts val="0"/>
              </a:spcAft>
              <a:buNone/>
            </a:pPr>
            <a:endParaRPr sz="1800" b="1">
              <a:solidFill>
                <a:srgbClr val="374C81"/>
              </a:solidFill>
              <a:latin typeface="Times New Roman"/>
              <a:ea typeface="Times New Roman"/>
              <a:cs typeface="Times New Roman"/>
              <a:sym typeface="Times New Roman"/>
            </a:endParaRPr>
          </a:p>
          <a:p>
            <a:pPr marL="228600" marR="0" lvl="0" indent="0" algn="just" rtl="1">
              <a:lnSpc>
                <a:spcPct val="107000"/>
              </a:lnSpc>
              <a:spcBef>
                <a:spcPts val="800"/>
              </a:spcBef>
              <a:spcAft>
                <a:spcPts val="0"/>
              </a:spcAft>
              <a:buNone/>
            </a:pPr>
            <a:endParaRPr sz="1200">
              <a:solidFill>
                <a:srgbClr val="374C81"/>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4" name="Google Shape;284;p34" descr="Image result for ‫التفكير‬‎"/>
          <p:cNvPicPr preferRelativeResize="0"/>
          <p:nvPr/>
        </p:nvPicPr>
        <p:blipFill rotWithShape="1">
          <a:blip r:embed="rId3">
            <a:alphaModFix/>
          </a:blip>
          <a:srcRect/>
          <a:stretch/>
        </p:blipFill>
        <p:spPr>
          <a:xfrm>
            <a:off x="304451" y="1892491"/>
            <a:ext cx="4080937" cy="3847660"/>
          </a:xfrm>
          <a:prstGeom prst="rect">
            <a:avLst/>
          </a:prstGeom>
          <a:noFill/>
          <a:ln>
            <a:noFill/>
          </a:ln>
          <a:effectLst>
            <a:reflection stA="30000" endPos="30000" dist="5000" dir="5400000" sy="-100000" algn="bl" rotWithShape="0"/>
          </a:effectLst>
        </p:spPr>
      </p:pic>
      <p:sp>
        <p:nvSpPr>
          <p:cNvPr id="285" name="Google Shape;285;p3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22</a:t>
            </a:fld>
            <a:endParaRPr>
              <a:solidFill>
                <a:srgbClr val="7F7F7F"/>
              </a:solidFill>
              <a:latin typeface="Arial"/>
              <a:ea typeface="Arial"/>
              <a:cs typeface="Arial"/>
              <a:sym typeface="Arial"/>
            </a:endParaRPr>
          </a:p>
        </p:txBody>
      </p:sp>
      <p:sp>
        <p:nvSpPr>
          <p:cNvPr id="286" name="Google Shape;286;p34"/>
          <p:cNvSpPr/>
          <p:nvPr/>
        </p:nvSpPr>
        <p:spPr>
          <a:xfrm>
            <a:off x="3951857" y="2135508"/>
            <a:ext cx="7709513" cy="3361626"/>
          </a:xfrm>
          <a:prstGeom prst="rect">
            <a:avLst/>
          </a:prstGeom>
          <a:noFill/>
          <a:ln>
            <a:noFill/>
          </a:ln>
        </p:spPr>
        <p:txBody>
          <a:bodyPr spcFirstLastPara="1" wrap="square" lIns="91425" tIns="45700" rIns="91425" bIns="45700" anchor="t" anchorCtr="0">
            <a:noAutofit/>
          </a:bodyPr>
          <a:lstStyle/>
          <a:p>
            <a:pPr marL="228600" marR="0" lvl="0" indent="228600" algn="just" rtl="1">
              <a:lnSpc>
                <a:spcPct val="107000"/>
              </a:lnSpc>
              <a:spcBef>
                <a:spcPts val="0"/>
              </a:spcBef>
              <a:spcAft>
                <a:spcPts val="0"/>
              </a:spcAft>
              <a:buNone/>
            </a:pPr>
            <a:r>
              <a:rPr lang="ar-SA" sz="2000" b="1">
                <a:solidFill>
                  <a:srgbClr val="000000"/>
                </a:solidFill>
                <a:latin typeface="Calibri"/>
                <a:ea typeface="Calibri"/>
                <a:cs typeface="Calibri"/>
                <a:sym typeface="Calibri"/>
              </a:rPr>
              <a:t>من هنا ندرك أهمية التفكير  الإيجابي فالإنسان يستطيع أن يقرر طريقة تفكيره فإذا اخترت أن تفكر بإيجابية تستطيع أن تزيل الكثير من المشاعر الغير مرغوب بها والتي ربما تعيقك من تحقيق الأفضل لنفسك ويرتبط الاتجاه العقلي الإيجابي ارتباطاً وثيقاً بالنجاح في كل مجال من مجالات الحياة"</a:t>
            </a:r>
            <a:r>
              <a:rPr lang="ar-SA" sz="2000" b="1" baseline="30000">
                <a:solidFill>
                  <a:srgbClr val="000000"/>
                </a:solidFill>
                <a:latin typeface="Calibri"/>
                <a:ea typeface="Calibri"/>
                <a:cs typeface="Calibri"/>
                <a:sym typeface="Calibri"/>
              </a:rPr>
              <a:t>()</a:t>
            </a:r>
            <a:r>
              <a:rPr lang="ar-SA" sz="2000" b="1">
                <a:solidFill>
                  <a:srgbClr val="000000"/>
                </a:solidFill>
                <a:latin typeface="Calibri"/>
                <a:ea typeface="Calibri"/>
                <a:cs typeface="Calibri"/>
                <a:sym typeface="Calibri"/>
              </a:rPr>
              <a:t> . وإن معرفتنا لتفاعل العقل الواعي والعقل الباطن سوف تجعل الإنسان قادراً على تحويل حياته كلها ، فعندما يفكر العقل بطريقة صحيحة ، وعندما يفهم الحقيقة ، وتكون الأفكار المودعة في بنك العقل الباطن أفكاراً بناءةً وبينها انسجام وخالية من الاضطراب فإن القوى الفاعلة العجيبة سوف تستجيب وتجلب أوضاعاً وظروفاً ملائمة والأفضل في كل شيء ، ولكي يغير الإنسان الظروف الخارجية فإنه يتعين عليه أن يغير السبب ، والسبب هو الطريقة التي يستخدم بها الإنسان عقله وهو الوسيلة التي يفكر بها الإنسان ويتصورها في عقله" </a:t>
            </a:r>
            <a:r>
              <a:rPr lang="ar-SA" sz="1800" b="1">
                <a:solidFill>
                  <a:srgbClr val="374C81"/>
                </a:solidFill>
                <a:latin typeface="Times New Roman"/>
                <a:ea typeface="Times New Roman"/>
                <a:cs typeface="Times New Roman"/>
                <a:sym typeface="Times New Roman"/>
              </a:rPr>
              <a:t> </a:t>
            </a:r>
            <a:endParaRPr sz="1200">
              <a:solidFill>
                <a:srgbClr val="374C81"/>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2" name="Google Shape;292;p35" descr="كيف أجعل تفكيري إيجابي"/>
          <p:cNvPicPr preferRelativeResize="0"/>
          <p:nvPr/>
        </p:nvPicPr>
        <p:blipFill rotWithShape="1">
          <a:blip r:embed="rId3">
            <a:alphaModFix/>
          </a:blip>
          <a:srcRect/>
          <a:stretch/>
        </p:blipFill>
        <p:spPr>
          <a:xfrm>
            <a:off x="8217432" y="2344689"/>
            <a:ext cx="3604020" cy="3490270"/>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sp>
        <p:nvSpPr>
          <p:cNvPr id="293" name="Google Shape;293;p35"/>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23</a:t>
            </a:fld>
            <a:endParaRPr>
              <a:solidFill>
                <a:srgbClr val="7F7F7F"/>
              </a:solidFill>
              <a:latin typeface="Arial"/>
              <a:ea typeface="Arial"/>
              <a:cs typeface="Arial"/>
              <a:sym typeface="Arial"/>
            </a:endParaRPr>
          </a:p>
        </p:txBody>
      </p:sp>
      <p:sp>
        <p:nvSpPr>
          <p:cNvPr id="294" name="Google Shape;294;p35"/>
          <p:cNvSpPr/>
          <p:nvPr/>
        </p:nvSpPr>
        <p:spPr>
          <a:xfrm>
            <a:off x="7933020" y="1074009"/>
            <a:ext cx="3888432" cy="685806"/>
          </a:xfrm>
          <a:prstGeom prst="flowChartPredefinedProcess">
            <a:avLst/>
          </a:prstGeom>
          <a:solidFill>
            <a:schemeClr val="accent3"/>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 خامسا طريقة التفكير الإيجابي:-</a:t>
            </a:r>
            <a:endParaRPr sz="2000">
              <a:solidFill>
                <a:srgbClr val="FFFF00"/>
              </a:solidFill>
              <a:latin typeface="Arial"/>
              <a:ea typeface="Arial"/>
              <a:cs typeface="Arial"/>
              <a:sym typeface="Arial"/>
            </a:endParaRPr>
          </a:p>
        </p:txBody>
      </p:sp>
      <p:sp>
        <p:nvSpPr>
          <p:cNvPr id="295" name="Google Shape;295;p35"/>
          <p:cNvSpPr/>
          <p:nvPr/>
        </p:nvSpPr>
        <p:spPr>
          <a:xfrm>
            <a:off x="513184" y="1851775"/>
            <a:ext cx="7903028" cy="4476097"/>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طريقة التفكير بإيجابية</a:t>
            </a:r>
            <a:endParaRPr sz="2000">
              <a:solidFill>
                <a:srgbClr val="374C81"/>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يمكن التفكير بطريقةٍ إيجابية من خلال: تكرار العبارات الإيجابية والمحفزة والابتعاد عن لوم النفس ومحادثتها- ولو سراً -بطريقةٍ سلبية فالعقل يخزِّن ما يسمعه، وعندما يتخزّن به بأنه لا يوجد هناك فشل وإنما تجارب ودروس لابد من التعلّم منها فإنه يحذف كلمة الفشل من قاموسه.</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تحديد الهدف من الحياة ووضع الأهداف قصيرة الأمد أيضاً ومحاولة التركيز على كل هذه الأهداف والابتعاد عن النظر إلى الماضي أو ما به من تجاربٍ غير جيدةٍ.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التأمل والاسترخاء وإعطاء النفس متسعاً من الاستقرار والراحة، ومحاولة عدم المبالغة في المشاكل وتطويرها.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تقليل الأفكار الداخلة إلى العقل ومحاولة تنظيمها وترتيببها حسب الأولوية، لأن مزاحمة الأفكار تتعب العقل وتسبب فقدان التركيز في أيِّ منها.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الإيمان المطلق بالله تعالى وبأنه مسيِّر الأمور والتوكل عليه، فحياة الإنسان مكتوبة في اللوح المحفوظ ولا يمكن إنكارها وإنما يغيِّر الإنسان بما هو مخيّرٌ به</a:t>
            </a:r>
            <a:r>
              <a:rPr lang="ar-SA" sz="2000" b="1">
                <a:solidFill>
                  <a:srgbClr val="374C81"/>
                </a:solidFill>
                <a:latin typeface="Arial"/>
                <a:ea typeface="Arial"/>
                <a:cs typeface="Arial"/>
                <a:sym typeface="Arial"/>
              </a:rPr>
              <a:t>.</a:t>
            </a:r>
            <a:endParaRPr sz="2000">
              <a:solidFill>
                <a:srgbClr val="374C81"/>
              </a:solidFill>
              <a:latin typeface="Calibri"/>
              <a:ea typeface="Calibri"/>
              <a:cs typeface="Calibri"/>
              <a:sym typeface="Calibri"/>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3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24</a:t>
            </a:fld>
            <a:endParaRPr>
              <a:solidFill>
                <a:srgbClr val="7F7F7F"/>
              </a:solidFill>
              <a:latin typeface="Arial"/>
              <a:ea typeface="Arial"/>
              <a:cs typeface="Arial"/>
              <a:sym typeface="Arial"/>
            </a:endParaRPr>
          </a:p>
        </p:txBody>
      </p:sp>
      <p:sp>
        <p:nvSpPr>
          <p:cNvPr id="310" name="Google Shape;310;p37"/>
          <p:cNvSpPr/>
          <p:nvPr/>
        </p:nvSpPr>
        <p:spPr>
          <a:xfrm>
            <a:off x="2385977" y="1282363"/>
            <a:ext cx="4428172" cy="1519660"/>
          </a:xfrm>
          <a:prstGeom prst="star6">
            <a:avLst>
              <a:gd name="adj" fmla="val 28868"/>
              <a:gd name="hf" fmla="val 115470"/>
            </a:avLst>
          </a:prstGeom>
          <a:solidFill>
            <a:schemeClr val="dk2"/>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EG" sz="2400" dirty="0" smtClean="0">
                <a:solidFill>
                  <a:srgbClr val="FFFF00"/>
                </a:solidFill>
              </a:rPr>
              <a:t>اليوم </a:t>
            </a:r>
            <a:r>
              <a:rPr lang="ar-SA" sz="2400" dirty="0" smtClean="0">
                <a:solidFill>
                  <a:srgbClr val="FFFF00"/>
                </a:solidFill>
                <a:latin typeface="Arial"/>
                <a:ea typeface="Arial"/>
                <a:cs typeface="Arial"/>
                <a:sym typeface="Arial"/>
              </a:rPr>
              <a:t>الثاني </a:t>
            </a:r>
            <a:endParaRPr dirty="0"/>
          </a:p>
        </p:txBody>
      </p:sp>
      <p:sp>
        <p:nvSpPr>
          <p:cNvPr id="311" name="Google Shape;311;p37"/>
          <p:cNvSpPr/>
          <p:nvPr/>
        </p:nvSpPr>
        <p:spPr>
          <a:xfrm>
            <a:off x="1421671" y="2996750"/>
            <a:ext cx="4388463" cy="1673022"/>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C00000"/>
              </a:buClr>
              <a:buSzPts val="1600"/>
              <a:buFont typeface="Noto Sans Symbols"/>
              <a:buChar char="✔"/>
            </a:pPr>
            <a:r>
              <a:rPr lang="ar-SA" sz="2400" b="1">
                <a:solidFill>
                  <a:srgbClr val="000000"/>
                </a:solidFill>
                <a:latin typeface="Calibri"/>
                <a:ea typeface="Calibri"/>
                <a:cs typeface="Calibri"/>
                <a:sym typeface="Calibri"/>
              </a:rPr>
              <a:t>مهارات التفكير الإيجابي </a:t>
            </a:r>
            <a:endParaRPr sz="24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Noto Sans Symbols"/>
              <a:buChar char="✔"/>
            </a:pPr>
            <a:r>
              <a:rPr lang="ar-SA" sz="2400" b="1">
                <a:solidFill>
                  <a:srgbClr val="000000"/>
                </a:solidFill>
                <a:latin typeface="Calibri"/>
                <a:ea typeface="Calibri"/>
                <a:cs typeface="Calibri"/>
                <a:sym typeface="Calibri"/>
              </a:rPr>
              <a:t>الوصايا العشر للتفكير الإيجابي </a:t>
            </a:r>
            <a:endParaRPr sz="24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Noto Sans Symbols"/>
              <a:buChar char="✔"/>
            </a:pPr>
            <a:r>
              <a:rPr lang="ar-SA" sz="2400" b="1">
                <a:solidFill>
                  <a:srgbClr val="000000"/>
                </a:solidFill>
                <a:latin typeface="Calibri"/>
                <a:ea typeface="Calibri"/>
                <a:cs typeface="Calibri"/>
                <a:sym typeface="Calibri"/>
              </a:rPr>
              <a:t>ثمرات التفكير الإيجابي </a:t>
            </a:r>
            <a:endParaRPr sz="24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Noto Sans Symbols"/>
              <a:buChar char="✔"/>
            </a:pPr>
            <a:r>
              <a:rPr lang="ar-SA" sz="2400" b="1">
                <a:solidFill>
                  <a:srgbClr val="000000"/>
                </a:solidFill>
                <a:latin typeface="Calibri"/>
                <a:ea typeface="Calibri"/>
                <a:cs typeface="Calibri"/>
                <a:sym typeface="Calibri"/>
              </a:rPr>
              <a:t>التطوير الإيجابي المتواصل </a:t>
            </a:r>
            <a:endParaRPr sz="2400">
              <a:solidFill>
                <a:srgbClr val="000000"/>
              </a:solidFill>
              <a:latin typeface="Calibri"/>
              <a:ea typeface="Calibri"/>
              <a:cs typeface="Calibri"/>
              <a:sym typeface="Calibri"/>
            </a:endParaRPr>
          </a:p>
        </p:txBody>
      </p:sp>
      <p:pic>
        <p:nvPicPr>
          <p:cNvPr id="312" name="Google Shape;312;p37" descr="كيف أكون شخصاً ايجابياً"/>
          <p:cNvPicPr preferRelativeResize="0"/>
          <p:nvPr/>
        </p:nvPicPr>
        <p:blipFill rotWithShape="1">
          <a:blip r:embed="rId3">
            <a:alphaModFix/>
          </a:blip>
          <a:srcRect/>
          <a:stretch/>
        </p:blipFill>
        <p:spPr>
          <a:xfrm>
            <a:off x="5936144" y="2690656"/>
            <a:ext cx="4964813" cy="3224353"/>
          </a:xfrm>
          <a:prstGeom prst="rect">
            <a:avLst/>
          </a:prstGeom>
          <a:noFill/>
          <a:ln>
            <a:noFill/>
          </a:ln>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3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25</a:t>
            </a:fld>
            <a:endParaRPr>
              <a:solidFill>
                <a:srgbClr val="7F7F7F"/>
              </a:solidFill>
              <a:latin typeface="Arial"/>
              <a:ea typeface="Arial"/>
              <a:cs typeface="Arial"/>
              <a:sym typeface="Arial"/>
            </a:endParaRPr>
          </a:p>
        </p:txBody>
      </p:sp>
      <p:sp>
        <p:nvSpPr>
          <p:cNvPr id="319" name="Google Shape;319;p38"/>
          <p:cNvSpPr/>
          <p:nvPr/>
        </p:nvSpPr>
        <p:spPr>
          <a:xfrm>
            <a:off x="4727848" y="1215007"/>
            <a:ext cx="2736304" cy="819662"/>
          </a:xfrm>
          <a:prstGeom prst="doubleWave">
            <a:avLst>
              <a:gd name="adj1" fmla="val 6250"/>
              <a:gd name="adj2" fmla="val 0"/>
            </a:avLst>
          </a:prstGeom>
          <a:solidFill>
            <a:srgbClr val="C00000"/>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اولا مهارات التفكير الإيجابي :-</a:t>
            </a:r>
            <a:endParaRPr sz="2000">
              <a:solidFill>
                <a:srgbClr val="FFFF00"/>
              </a:solidFill>
              <a:latin typeface="Arial"/>
              <a:ea typeface="Arial"/>
              <a:cs typeface="Arial"/>
              <a:sym typeface="Arial"/>
            </a:endParaRPr>
          </a:p>
        </p:txBody>
      </p:sp>
      <p:sp>
        <p:nvSpPr>
          <p:cNvPr id="320" name="Google Shape;320;p38"/>
          <p:cNvSpPr/>
          <p:nvPr/>
        </p:nvSpPr>
        <p:spPr>
          <a:xfrm>
            <a:off x="3880183" y="2282013"/>
            <a:ext cx="7876388" cy="3787704"/>
          </a:xfrm>
          <a:prstGeom prst="rect">
            <a:avLst/>
          </a:prstGeom>
          <a:noFill/>
          <a:ln>
            <a:noFill/>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ar-SA" sz="2000" b="1">
                <a:solidFill>
                  <a:srgbClr val="000000"/>
                </a:solidFill>
                <a:latin typeface="Calibri"/>
                <a:ea typeface="Calibri"/>
                <a:cs typeface="Calibri"/>
                <a:sym typeface="Calibri"/>
              </a:rPr>
              <a:t> مهارات التفكير الايجابي: </a:t>
            </a:r>
            <a:endParaRPr/>
          </a:p>
          <a:p>
            <a:pPr marL="0" marR="0" lvl="0" indent="0" algn="r" rtl="1">
              <a:lnSpc>
                <a:spcPct val="107000"/>
              </a:lnSpc>
              <a:spcBef>
                <a:spcPts val="800"/>
              </a:spcBef>
              <a:spcAft>
                <a:spcPts val="0"/>
              </a:spcAft>
              <a:buNone/>
            </a:pPr>
            <a:r>
              <a:rPr lang="ar-SA" sz="2000" b="1">
                <a:solidFill>
                  <a:srgbClr val="000000"/>
                </a:solidFill>
                <a:latin typeface="Calibri"/>
                <a:ea typeface="Calibri"/>
                <a:cs typeface="Calibri"/>
                <a:sym typeface="Calibri"/>
              </a:rPr>
              <a:t>    </a:t>
            </a:r>
            <a:r>
              <a:rPr lang="ar-SA" sz="2000" b="1">
                <a:solidFill>
                  <a:srgbClr val="00B050"/>
                </a:solidFill>
                <a:latin typeface="Calibri"/>
                <a:ea typeface="Calibri"/>
                <a:cs typeface="Calibri"/>
                <a:sym typeface="Calibri"/>
              </a:rPr>
              <a:t>قد أشار خبراء فن تنميه الذات إلى العديد من مهارات التفكير   الايجابي ومنها:</a:t>
            </a:r>
            <a:endParaRPr sz="2000">
              <a:solidFill>
                <a:srgbClr val="00B050"/>
              </a:solidFill>
              <a:latin typeface="Calibri"/>
              <a:ea typeface="Calibri"/>
              <a:cs typeface="Calibri"/>
              <a:sym typeface="Calibri"/>
            </a:endParaRPr>
          </a:p>
          <a:p>
            <a:pPr marL="0" marR="0" lvl="0" indent="0" algn="ctr" rtl="1">
              <a:spcBef>
                <a:spcPts val="800"/>
              </a:spcBef>
              <a:spcAft>
                <a:spcPts val="0"/>
              </a:spcAft>
              <a:buNone/>
            </a:pPr>
            <a:r>
              <a:rPr lang="ar-SA" sz="2000" b="1">
                <a:solidFill>
                  <a:srgbClr val="000000"/>
                </a:solidFill>
                <a:latin typeface="Calibri"/>
                <a:ea typeface="Calibri"/>
                <a:cs typeface="Calibri"/>
                <a:sym typeface="Calibri"/>
              </a:rPr>
              <a:t>  </a:t>
            </a: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اختيار العبارات الايجابية التي تساعد على النجاح، وتكرارها وكتابتها.</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 </a:t>
            </a:r>
            <a:r>
              <a:rPr lang="ar-SA" sz="2000" b="1">
                <a:solidFill>
                  <a:srgbClr val="000000"/>
                </a:solidFill>
                <a:latin typeface="Calibri"/>
                <a:ea typeface="Calibri"/>
                <a:cs typeface="Calibri"/>
                <a:sym typeface="Calibri"/>
              </a:rPr>
              <a:t> </a:t>
            </a:r>
            <a:r>
              <a:rPr lang="ar-SA" sz="2000" b="1">
                <a:solidFill>
                  <a:srgbClr val="000000"/>
                </a:solidFill>
                <a:latin typeface="Arial"/>
                <a:ea typeface="Arial"/>
                <a:cs typeface="Arial"/>
                <a:sym typeface="Arial"/>
              </a:rPr>
              <a:t>مراقبة الأفكار، واستبعاد السلبية منها ، لان الاستمرار في التفكير فيها سيحولها إلى عاده ، وبالتالي تؤثر سالبا على التفكير والسلوك</a:t>
            </a:r>
            <a:r>
              <a:rPr lang="ar-SA" sz="2000" b="1">
                <a:solidFill>
                  <a:srgbClr val="000000"/>
                </a:solidFill>
                <a:latin typeface="Calibri"/>
                <a:ea typeface="Calibri"/>
                <a:cs typeface="Calibri"/>
                <a:sym typeface="Calibri"/>
              </a:rPr>
              <a:t> . </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a:t>
            </a:r>
            <a:r>
              <a:rPr lang="ar-SA" sz="2000" b="1">
                <a:solidFill>
                  <a:srgbClr val="000000"/>
                </a:solidFill>
                <a:latin typeface="Arial"/>
                <a:ea typeface="Arial"/>
                <a:cs typeface="Arial"/>
                <a:sym typeface="Arial"/>
              </a:rPr>
              <a:t> تحديد الأهداف،وترتيبها حسب أولويتها،وتحديد وسائل تحقيقها،والتمييز بين الأهداف الممكنة والمستحيلة</a:t>
            </a:r>
            <a:r>
              <a:rPr lang="ar-SA" sz="2000" b="1">
                <a:solidFill>
                  <a:srgbClr val="000000"/>
                </a:solidFill>
                <a:latin typeface="Calibri"/>
                <a:ea typeface="Calibri"/>
                <a:cs typeface="Calibri"/>
                <a:sym typeface="Calibri"/>
              </a:rPr>
              <a:t>..</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 </a:t>
            </a:r>
            <a:r>
              <a:rPr lang="ar-SA" sz="2000" b="1">
                <a:solidFill>
                  <a:srgbClr val="000000"/>
                </a:solidFill>
                <a:latin typeface="Arial"/>
                <a:ea typeface="Arial"/>
                <a:cs typeface="Arial"/>
                <a:sym typeface="Arial"/>
              </a:rPr>
              <a:t> اكتساب معارف ومهارات في مجالي فن النجاح وفن التفكير الايجابي</a:t>
            </a:r>
            <a:r>
              <a:rPr lang="ar-SA" sz="2000" b="1">
                <a:solidFill>
                  <a:srgbClr val="000000"/>
                </a:solidFill>
                <a:latin typeface="Calibri"/>
                <a:ea typeface="Calibri"/>
                <a:cs typeface="Calibri"/>
                <a:sym typeface="Calibri"/>
              </a:rPr>
              <a:t>. </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 • </a:t>
            </a:r>
            <a:r>
              <a:rPr lang="ar-SA" sz="2000" b="1">
                <a:solidFill>
                  <a:srgbClr val="000000"/>
                </a:solidFill>
                <a:latin typeface="Calibri"/>
                <a:ea typeface="Calibri"/>
                <a:cs typeface="Calibri"/>
                <a:sym typeface="Calibri"/>
              </a:rPr>
              <a:t> تجنب الانطواء على الذات.</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a:t>
            </a: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عدم الاسترسال مع الانفعالات السالبة. </a:t>
            </a:r>
            <a:r>
              <a:rPr lang="ar-SA" sz="2400" b="1">
                <a:solidFill>
                  <a:srgbClr val="000000"/>
                </a:solidFill>
                <a:latin typeface="Calibri"/>
                <a:ea typeface="Calibri"/>
                <a:cs typeface="Calibri"/>
                <a:sym typeface="Calibri"/>
              </a:rPr>
              <a:t/>
            </a:r>
            <a:br>
              <a:rPr lang="ar-SA" sz="2400" b="1">
                <a:solidFill>
                  <a:srgbClr val="000000"/>
                </a:solidFill>
                <a:latin typeface="Calibri"/>
                <a:ea typeface="Calibri"/>
                <a:cs typeface="Calibri"/>
                <a:sym typeface="Calibri"/>
              </a:rPr>
            </a:br>
            <a:endParaRPr sz="2400">
              <a:solidFill>
                <a:srgbClr val="374C81"/>
              </a:solidFill>
              <a:latin typeface="Arial"/>
              <a:ea typeface="Arial"/>
              <a:cs typeface="Arial"/>
              <a:sym typeface="Arial"/>
            </a:endParaRPr>
          </a:p>
        </p:txBody>
      </p:sp>
      <p:pic>
        <p:nvPicPr>
          <p:cNvPr id="321" name="Google Shape;321;p38"/>
          <p:cNvPicPr preferRelativeResize="0"/>
          <p:nvPr/>
        </p:nvPicPr>
        <p:blipFill rotWithShape="1">
          <a:blip r:embed="rId3">
            <a:alphaModFix/>
          </a:blip>
          <a:srcRect/>
          <a:stretch/>
        </p:blipFill>
        <p:spPr>
          <a:xfrm flipH="1">
            <a:off x="323462" y="2282013"/>
            <a:ext cx="3728523" cy="3502967"/>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7" name="Google Shape;327;p39"/>
          <p:cNvPicPr preferRelativeResize="0"/>
          <p:nvPr/>
        </p:nvPicPr>
        <p:blipFill rotWithShape="1">
          <a:blip r:embed="rId3">
            <a:alphaModFix/>
          </a:blip>
          <a:srcRect l="16605" t="10437" r="14951" b="8908"/>
          <a:stretch/>
        </p:blipFill>
        <p:spPr>
          <a:xfrm>
            <a:off x="1287624" y="1421114"/>
            <a:ext cx="2351314" cy="3822689"/>
          </a:xfrm>
          <a:prstGeom prst="rect">
            <a:avLst/>
          </a:prstGeom>
          <a:noFill/>
          <a:ln>
            <a:noFill/>
          </a:ln>
        </p:spPr>
      </p:pic>
      <p:sp>
        <p:nvSpPr>
          <p:cNvPr id="328" name="Google Shape;328;p3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26</a:t>
            </a:fld>
            <a:endParaRPr>
              <a:solidFill>
                <a:srgbClr val="7F7F7F"/>
              </a:solidFill>
              <a:latin typeface="Arial"/>
              <a:ea typeface="Arial"/>
              <a:cs typeface="Arial"/>
              <a:sym typeface="Arial"/>
            </a:endParaRPr>
          </a:p>
        </p:txBody>
      </p:sp>
      <p:sp>
        <p:nvSpPr>
          <p:cNvPr id="329" name="Google Shape;329;p39"/>
          <p:cNvSpPr/>
          <p:nvPr/>
        </p:nvSpPr>
        <p:spPr>
          <a:xfrm>
            <a:off x="2715208" y="1927657"/>
            <a:ext cx="9060025" cy="415498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2400" b="1">
                <a:solidFill>
                  <a:srgbClr val="000000"/>
                </a:solidFill>
                <a:latin typeface="Calibri"/>
                <a:ea typeface="Calibri"/>
                <a:cs typeface="Calibri"/>
                <a:sym typeface="Calibri"/>
              </a:rPr>
              <a:t>• </a:t>
            </a:r>
            <a:r>
              <a:rPr lang="ar-SA" sz="2400" b="1">
                <a:solidFill>
                  <a:srgbClr val="000000"/>
                </a:solidFill>
                <a:latin typeface="Arial"/>
                <a:ea typeface="Arial"/>
                <a:cs typeface="Arial"/>
                <a:sym typeface="Arial"/>
              </a:rPr>
              <a:t> </a:t>
            </a:r>
            <a:r>
              <a:rPr lang="ar-SA" sz="2000" b="1">
                <a:solidFill>
                  <a:srgbClr val="FF0000"/>
                </a:solidFill>
                <a:latin typeface="Arial"/>
                <a:ea typeface="Arial"/>
                <a:cs typeface="Arial"/>
                <a:sym typeface="Arial"/>
              </a:rPr>
              <a:t>التخلص من الأفكار السلبية و الخواطر التشاؤمية </a:t>
            </a:r>
            <a:endParaRPr/>
          </a:p>
          <a:p>
            <a:pPr marL="0" marR="0" lvl="0" indent="0" algn="ctr" rtl="1">
              <a:spcBef>
                <a:spcPts val="0"/>
              </a:spcBef>
              <a:spcAft>
                <a:spcPts val="0"/>
              </a:spcAft>
              <a:buNone/>
            </a:pPr>
            <a:r>
              <a:rPr lang="ar-SA" sz="2000" b="1">
                <a:solidFill>
                  <a:srgbClr val="FF0000"/>
                </a:solidFill>
                <a:latin typeface="Arial"/>
                <a:ea typeface="Arial"/>
                <a:cs typeface="Arial"/>
                <a:sym typeface="Arial"/>
              </a:rPr>
              <a:t> • </a:t>
            </a:r>
            <a:r>
              <a:rPr lang="ar-SA" sz="2000" b="1">
                <a:solidFill>
                  <a:srgbClr val="000000"/>
                </a:solidFill>
                <a:latin typeface="Arial"/>
                <a:ea typeface="Arial"/>
                <a:cs typeface="Arial"/>
                <a:sym typeface="Arial"/>
              </a:rPr>
              <a:t>بالهدوء والاسترخاء ، والتأمل الموضوعي الذى يلغى المبالغة</a:t>
            </a:r>
            <a:r>
              <a:rPr lang="ar-SA" sz="2000" b="1">
                <a:solidFill>
                  <a:srgbClr val="000000"/>
                </a:solidFill>
                <a:latin typeface="Calibri"/>
                <a:ea typeface="Calibri"/>
                <a:cs typeface="Calibri"/>
                <a:sym typeface="Calibri"/>
              </a:rPr>
              <a:t> </a:t>
            </a:r>
            <a:endParaRPr/>
          </a:p>
          <a:p>
            <a:pPr marL="0" marR="0" lvl="0" indent="0" algn="ctr" rtl="1">
              <a:spcBef>
                <a:spcPts val="0"/>
              </a:spcBef>
              <a:spcAft>
                <a:spcPts val="0"/>
              </a:spcAft>
              <a:buNone/>
            </a:pPr>
            <a:r>
              <a:rPr lang="ar-SA" sz="2000" b="1">
                <a:solidFill>
                  <a:srgbClr val="000000"/>
                </a:solidFill>
                <a:latin typeface="Calibri"/>
                <a:ea typeface="Calibri"/>
                <a:cs typeface="Calibri"/>
                <a:sym typeface="Calibri"/>
              </a:rPr>
              <a:t> </a:t>
            </a: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التفاؤل .</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 </a:t>
            </a: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برمجه العقل الباطن على التفكير الايجابي ، عن طريق تكرار الجمل الايجابيه، وعدم تكرار الجمل السلبية، لان العقل الباطن يتبرمج عن طريق التكرار. </a:t>
            </a:r>
            <a:br>
              <a:rPr lang="ar-SA" sz="2000" b="1">
                <a:solidFill>
                  <a:srgbClr val="000000"/>
                </a:solidFill>
                <a:latin typeface="Calibri"/>
                <a:ea typeface="Calibri"/>
                <a:cs typeface="Calibri"/>
                <a:sym typeface="Calibri"/>
              </a:rPr>
            </a:br>
            <a:r>
              <a:rPr lang="ar-SA" sz="2000" b="1">
                <a:solidFill>
                  <a:srgbClr val="000000"/>
                </a:solidFill>
                <a:latin typeface="Calibri"/>
                <a:ea typeface="Calibri"/>
                <a:cs typeface="Calibri"/>
                <a:sym typeface="Calibri"/>
              </a:rPr>
              <a:t> </a:t>
            </a:r>
            <a:r>
              <a:rPr lang="ar-SA" sz="2000" b="1">
                <a:solidFill>
                  <a:srgbClr val="FF0000"/>
                </a:solidFill>
                <a:latin typeface="Calibri"/>
                <a:ea typeface="Calibri"/>
                <a:cs typeface="Calibri"/>
                <a:sym typeface="Calibri"/>
              </a:rPr>
              <a:t>• </a:t>
            </a:r>
            <a:r>
              <a:rPr lang="ar-SA" sz="2000" b="1">
                <a:solidFill>
                  <a:srgbClr val="000000"/>
                </a:solidFill>
                <a:latin typeface="Calibri"/>
                <a:ea typeface="Calibri"/>
                <a:cs typeface="Calibri"/>
                <a:sym typeface="Calibri"/>
              </a:rPr>
              <a:t>البحث عن الجوانب الايجابية لكل أمر من أمور الحياة حتى لو كان أمر سلبي .</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a:t>
            </a: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تفادى التأثير التراكمي،لان التفكير السلبي يبدأ بالتفكير بجمله بسيطة تذكر بأخرى وهكذا حتى تشكل انفعال سلبي مستمر ، لذا فان التغلب على التفكير السلبي يتم بالتغلب على هذا التأثير التراكمي. </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a:t>
            </a:r>
            <a:r>
              <a:rPr lang="ar-SA" sz="2000" b="1">
                <a:solidFill>
                  <a:srgbClr val="000000"/>
                </a:solidFill>
                <a:latin typeface="Arial"/>
                <a:ea typeface="Arial"/>
                <a:cs typeface="Arial"/>
                <a:sym typeface="Arial"/>
              </a:rPr>
              <a:t> إيجاد جذر المشكلة لان التفكير السلبي قد يكون مصدره عدم حل مشكله معينه ،وهو ما يؤثر سلبا على تفكير و سلوك الإنسان</a:t>
            </a:r>
            <a:r>
              <a:rPr lang="ar-SA" sz="2000" b="1">
                <a:solidFill>
                  <a:srgbClr val="000000"/>
                </a:solidFill>
                <a:latin typeface="Calibri"/>
                <a:ea typeface="Calibri"/>
                <a:cs typeface="Calibri"/>
                <a:sym typeface="Calibri"/>
              </a:rPr>
              <a:t> .</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 </a:t>
            </a:r>
            <a:r>
              <a:rPr lang="ar-SA" sz="2000" b="1">
                <a:solidFill>
                  <a:srgbClr val="000000"/>
                </a:solidFill>
                <a:latin typeface="Arial"/>
                <a:ea typeface="Arial"/>
                <a:cs typeface="Arial"/>
                <a:sym typeface="Arial"/>
              </a:rPr>
              <a:t> البحث عن الأدلة بدلا من الاستناد إلى افتراضات لا أساس لها من الصحة</a:t>
            </a:r>
            <a:r>
              <a:rPr lang="ar-SA" sz="2000" b="1">
                <a:solidFill>
                  <a:srgbClr val="000000"/>
                </a:solidFill>
                <a:latin typeface="Calibri"/>
                <a:ea typeface="Calibri"/>
                <a:cs typeface="Calibri"/>
                <a:sym typeface="Calibri"/>
              </a:rPr>
              <a:t>.</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a:t>
            </a:r>
            <a:r>
              <a:rPr lang="ar-SA" sz="2000" b="1">
                <a:solidFill>
                  <a:srgbClr val="000000"/>
                </a:solidFill>
                <a:latin typeface="Arial"/>
                <a:ea typeface="Arial"/>
                <a:cs typeface="Arial"/>
                <a:sym typeface="Arial"/>
              </a:rPr>
              <a:t> عدم استخدام المطلقات مثل "دائما" و"أبدا"، لأنها تجعل الموقف يبدو أسوأ مما هو عليه</a:t>
            </a:r>
            <a:r>
              <a:rPr lang="ar-SA" sz="2000" b="1">
                <a:solidFill>
                  <a:srgbClr val="000000"/>
                </a:solidFill>
                <a:latin typeface="Calibri"/>
                <a:ea typeface="Calibri"/>
                <a:cs typeface="Calibri"/>
                <a:sym typeface="Calibri"/>
              </a:rPr>
              <a:t>.</a:t>
            </a:r>
            <a:br>
              <a:rPr lang="ar-SA" sz="2000" b="1">
                <a:solidFill>
                  <a:srgbClr val="000000"/>
                </a:solidFill>
                <a:latin typeface="Calibri"/>
                <a:ea typeface="Calibri"/>
                <a:cs typeface="Calibri"/>
                <a:sym typeface="Calibri"/>
              </a:rPr>
            </a:br>
            <a:endParaRPr sz="2000">
              <a:solidFill>
                <a:srgbClr val="374C81"/>
              </a:solidFill>
              <a:latin typeface="Arial"/>
              <a:ea typeface="Arial"/>
              <a:cs typeface="Arial"/>
              <a:sym typeface="Arial"/>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4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27</a:t>
            </a:fld>
            <a:endParaRPr>
              <a:solidFill>
                <a:srgbClr val="7F7F7F"/>
              </a:solidFill>
              <a:latin typeface="Arial"/>
              <a:ea typeface="Arial"/>
              <a:cs typeface="Arial"/>
              <a:sym typeface="Arial"/>
            </a:endParaRPr>
          </a:p>
        </p:txBody>
      </p:sp>
      <p:sp>
        <p:nvSpPr>
          <p:cNvPr id="336" name="Google Shape;336;p40"/>
          <p:cNvSpPr/>
          <p:nvPr/>
        </p:nvSpPr>
        <p:spPr>
          <a:xfrm>
            <a:off x="3412592" y="2541578"/>
            <a:ext cx="7809721" cy="2862322"/>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a:t>
            </a:r>
            <a:r>
              <a:rPr lang="ar-SA" sz="2000" b="1">
                <a:solidFill>
                  <a:srgbClr val="000000"/>
                </a:solidFill>
                <a:latin typeface="Arial"/>
                <a:ea typeface="Arial"/>
                <a:cs typeface="Arial"/>
                <a:sym typeface="Arial"/>
              </a:rPr>
              <a:t>الانفصال عن الأفكار السلبية وعدم تتبعها</a:t>
            </a:r>
            <a:r>
              <a:rPr lang="ar-SA" sz="2000" b="1">
                <a:solidFill>
                  <a:srgbClr val="000000"/>
                </a:solidFill>
                <a:latin typeface="Calibri"/>
                <a:ea typeface="Calibri"/>
                <a:cs typeface="Calibri"/>
                <a:sym typeface="Calibri"/>
              </a:rPr>
              <a:t>.</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a:t>
            </a:r>
            <a:r>
              <a:rPr lang="ar-SA" sz="2000" b="1">
                <a:solidFill>
                  <a:srgbClr val="000000"/>
                </a:solidFill>
                <a:latin typeface="Arial"/>
                <a:ea typeface="Arial"/>
                <a:cs typeface="Arial"/>
                <a:sym typeface="Arial"/>
              </a:rPr>
              <a:t>استخدم أسلوب القطع لمكافحة الاجترار، فالاجترار هو التركيز المبالغ فيه على أحداث سلبية، وهو نمط من أنماط التفكير السلبي، لأنه ليس منطقيا أو موجه لحل ولكنه مجرد قلق زائد، لذا يجب مقاطعته بإجبار النفس على فعل شئ مختلف تماما و تغيير البيئة</a:t>
            </a:r>
            <a:r>
              <a:rPr lang="ar-SA" sz="2000" b="1">
                <a:solidFill>
                  <a:srgbClr val="000000"/>
                </a:solidFill>
                <a:latin typeface="Calibri"/>
                <a:ea typeface="Calibri"/>
                <a:cs typeface="Calibri"/>
                <a:sym typeface="Calibri"/>
              </a:rPr>
              <a:t> .</a:t>
            </a:r>
            <a:br>
              <a:rPr lang="ar-SA" sz="2000" b="1">
                <a:solidFill>
                  <a:srgbClr val="000000"/>
                </a:solidFill>
                <a:latin typeface="Calibri"/>
                <a:ea typeface="Calibri"/>
                <a:cs typeface="Calibri"/>
                <a:sym typeface="Calibri"/>
              </a:rPr>
            </a:br>
            <a:r>
              <a:rPr lang="ar-SA" sz="2000" b="1">
                <a:solidFill>
                  <a:srgbClr val="000000"/>
                </a:solidFill>
                <a:latin typeface="Calibri"/>
                <a:ea typeface="Calibri"/>
                <a:cs typeface="Calibri"/>
                <a:sym typeface="Calibri"/>
              </a:rPr>
              <a:t> </a:t>
            </a: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كتابه المشكلات لأنها تساعد على الحد منها و تنظيمها والسيطرة عليها.</a:t>
            </a:r>
            <a:br>
              <a:rPr lang="ar-SA" sz="2000" b="1">
                <a:solidFill>
                  <a:srgbClr val="000000"/>
                </a:solidFill>
                <a:latin typeface="Calibri"/>
                <a:ea typeface="Calibri"/>
                <a:cs typeface="Calibri"/>
                <a:sym typeface="Calibri"/>
              </a:rPr>
            </a:br>
            <a:r>
              <a:rPr lang="ar-SA" sz="2000" b="1">
                <a:solidFill>
                  <a:srgbClr val="000000"/>
                </a:solidFill>
                <a:latin typeface="Calibri"/>
                <a:ea typeface="Calibri"/>
                <a:cs typeface="Calibri"/>
                <a:sym typeface="Calibri"/>
              </a:rPr>
              <a:t> </a:t>
            </a: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التحدث إلى الآخرين، بمناقشة المخاوف ودواعي القلق مع صديق او شخص تثق به.</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a:t>
            </a:r>
            <a:r>
              <a:rPr lang="ar-SA" sz="2000" b="1">
                <a:solidFill>
                  <a:srgbClr val="000000"/>
                </a:solidFill>
                <a:latin typeface="Arial"/>
                <a:ea typeface="Arial"/>
                <a:cs typeface="Arial"/>
                <a:sym typeface="Arial"/>
              </a:rPr>
              <a:t> توسيع نطاق التفكير والخروج من الدوائر الضيقة</a:t>
            </a:r>
            <a:r>
              <a:rPr lang="ar-SA" sz="2000" b="1">
                <a:solidFill>
                  <a:srgbClr val="000000"/>
                </a:solidFill>
                <a:latin typeface="Calibri"/>
                <a:ea typeface="Calibri"/>
                <a:cs typeface="Calibri"/>
                <a:sym typeface="Calibri"/>
              </a:rPr>
              <a:t>.</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a:t>
            </a:r>
            <a:r>
              <a:rPr lang="ar-SA" sz="2000" b="1">
                <a:solidFill>
                  <a:srgbClr val="000000"/>
                </a:solidFill>
                <a:latin typeface="Arial"/>
                <a:ea typeface="Arial"/>
                <a:cs typeface="Arial"/>
                <a:sym typeface="Arial"/>
              </a:rPr>
              <a:t> الابتعاد عن الفراغ وشغل النفس بالهوايات و تطوير المهارات</a:t>
            </a:r>
            <a:r>
              <a:rPr lang="ar-SA" sz="2000" b="1">
                <a:solidFill>
                  <a:srgbClr val="000000"/>
                </a:solidFill>
                <a:latin typeface="Calibri"/>
                <a:ea typeface="Calibri"/>
                <a:cs typeface="Calibri"/>
                <a:sym typeface="Calibri"/>
              </a:rPr>
              <a:t> .</a:t>
            </a:r>
            <a:br>
              <a:rPr lang="ar-SA" sz="2000" b="1">
                <a:solidFill>
                  <a:srgbClr val="000000"/>
                </a:solidFill>
                <a:latin typeface="Calibri"/>
                <a:ea typeface="Calibri"/>
                <a:cs typeface="Calibri"/>
                <a:sym typeface="Calibri"/>
              </a:rPr>
            </a:br>
            <a:r>
              <a:rPr lang="ar-SA" sz="2000" b="1">
                <a:solidFill>
                  <a:srgbClr val="FF0000"/>
                </a:solidFill>
                <a:latin typeface="Calibri"/>
                <a:ea typeface="Calibri"/>
                <a:cs typeface="Calibri"/>
                <a:sym typeface="Calibri"/>
              </a:rPr>
              <a:t>•</a:t>
            </a:r>
            <a:r>
              <a:rPr lang="ar-SA" sz="2000" b="1">
                <a:solidFill>
                  <a:srgbClr val="000000"/>
                </a:solidFill>
                <a:latin typeface="Calibri"/>
                <a:ea typeface="Calibri"/>
                <a:cs typeface="Calibri"/>
                <a:sym typeface="Calibri"/>
              </a:rPr>
              <a:t> </a:t>
            </a: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التخلص من الهموم أولا بأول.</a:t>
            </a:r>
            <a:endParaRPr sz="2400">
              <a:solidFill>
                <a:srgbClr val="374C81"/>
              </a:solidFill>
              <a:latin typeface="Arial"/>
              <a:ea typeface="Arial"/>
              <a:cs typeface="Arial"/>
              <a:sym typeface="Arial"/>
            </a:endParaRPr>
          </a:p>
        </p:txBody>
      </p:sp>
      <p:pic>
        <p:nvPicPr>
          <p:cNvPr id="337" name="Google Shape;337;p40"/>
          <p:cNvPicPr preferRelativeResize="0"/>
          <p:nvPr/>
        </p:nvPicPr>
        <p:blipFill rotWithShape="1">
          <a:blip r:embed="rId3">
            <a:alphaModFix/>
          </a:blip>
          <a:srcRect/>
          <a:stretch/>
        </p:blipFill>
        <p:spPr>
          <a:xfrm>
            <a:off x="612844" y="2218603"/>
            <a:ext cx="3460830" cy="3091314"/>
          </a:xfrm>
          <a:prstGeom prst="rect">
            <a:avLst/>
          </a:prstGeom>
          <a:noFill/>
          <a:ln>
            <a:noFill/>
          </a:ln>
        </p:spPr>
      </p:pic>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4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28</a:t>
            </a:fld>
            <a:endParaRPr>
              <a:solidFill>
                <a:srgbClr val="7F7F7F"/>
              </a:solidFill>
              <a:latin typeface="Arial"/>
              <a:ea typeface="Arial"/>
              <a:cs typeface="Arial"/>
              <a:sym typeface="Arial"/>
            </a:endParaRPr>
          </a:p>
        </p:txBody>
      </p:sp>
      <p:sp>
        <p:nvSpPr>
          <p:cNvPr id="344" name="Google Shape;344;p41"/>
          <p:cNvSpPr/>
          <p:nvPr/>
        </p:nvSpPr>
        <p:spPr>
          <a:xfrm>
            <a:off x="3928188" y="1479609"/>
            <a:ext cx="7819053" cy="3303853"/>
          </a:xfrm>
          <a:prstGeom prst="rect">
            <a:avLst/>
          </a:prstGeom>
          <a:noFill/>
          <a:ln>
            <a:noFill/>
          </a:ln>
        </p:spPr>
        <p:txBody>
          <a:bodyPr spcFirstLastPara="1" wrap="square" lIns="91425" tIns="45700" rIns="91425" bIns="45700" anchor="t" anchorCtr="0">
            <a:noAutofit/>
          </a:bodyPr>
          <a:lstStyle/>
          <a:p>
            <a:pPr marL="342900" marR="0" lvl="0" indent="-342900" algn="ctr" rtl="1">
              <a:lnSpc>
                <a:spcPct val="107000"/>
              </a:lnSpc>
              <a:spcBef>
                <a:spcPts val="0"/>
              </a:spcBef>
              <a:spcAft>
                <a:spcPts val="0"/>
              </a:spcAft>
              <a:buClr>
                <a:srgbClr val="000000"/>
              </a:buClr>
              <a:buSzPts val="2400"/>
              <a:buFont typeface="Arial"/>
              <a:buChar char="•"/>
            </a:pPr>
            <a:r>
              <a:rPr lang="ar-SA" sz="2400" b="1">
                <a:solidFill>
                  <a:srgbClr val="000000"/>
                </a:solidFill>
                <a:latin typeface="Calibri"/>
                <a:ea typeface="Calibri"/>
                <a:cs typeface="Calibri"/>
                <a:sym typeface="Calibri"/>
              </a:rPr>
              <a:t>الانتقال من التقييم السلبي الى التقييم الايجابي.</a:t>
            </a:r>
            <a:endParaRPr/>
          </a:p>
          <a:p>
            <a:pPr marL="342900" marR="0" lvl="0" indent="-342900" algn="ctr" rtl="1">
              <a:lnSpc>
                <a:spcPct val="107000"/>
              </a:lnSpc>
              <a:spcBef>
                <a:spcPts val="800"/>
              </a:spcBef>
              <a:spcAft>
                <a:spcPts val="0"/>
              </a:spcAft>
              <a:buClr>
                <a:srgbClr val="000000"/>
              </a:buClr>
              <a:buSzPts val="2400"/>
              <a:buFont typeface="Arial"/>
              <a:buChar char="•"/>
            </a:pPr>
            <a:r>
              <a:rPr lang="ar-SA" sz="2400" b="1">
                <a:solidFill>
                  <a:srgbClr val="000000"/>
                </a:solidFill>
                <a:latin typeface="Calibri"/>
                <a:ea typeface="Calibri"/>
                <a:cs typeface="Calibri"/>
                <a:sym typeface="Calibri"/>
              </a:rPr>
              <a:t>اجتناب الحديث السلبي مع الذات وتحفيز الذات وبرمجتها بتأكيدات ايجابية.</a:t>
            </a:r>
            <a:endParaRPr sz="2400">
              <a:solidFill>
                <a:srgbClr val="374C81"/>
              </a:solidFill>
              <a:latin typeface="Calibri"/>
              <a:ea typeface="Calibri"/>
              <a:cs typeface="Calibri"/>
              <a:sym typeface="Calibri"/>
            </a:endParaRPr>
          </a:p>
          <a:p>
            <a:pPr marL="0" marR="0" lvl="0" indent="0" algn="ctr" rtl="1">
              <a:spcBef>
                <a:spcPts val="800"/>
              </a:spcBef>
              <a:spcAft>
                <a:spcPts val="0"/>
              </a:spcAft>
              <a:buNone/>
            </a:pPr>
            <a:r>
              <a:rPr lang="ar-SA" sz="2400" b="1">
                <a:solidFill>
                  <a:srgbClr val="000000"/>
                </a:solidFill>
                <a:latin typeface="Calibri"/>
                <a:ea typeface="Calibri"/>
                <a:cs typeface="Calibri"/>
                <a:sym typeface="Calibri"/>
              </a:rPr>
              <a:t>إن كل هذه المهارات السابقة الذكر لا تخرج عن ثلاثة أنماط: الأول يتصل بنمط معرفه المشاكل التي يواجهها الإنسان ،والثاني يتصل بنمط الفكر اللازم لحلها،والثالث يتصل بأسلوب العمل اللازم لتنفيذ هذه الحلول في الواقع .</a:t>
            </a:r>
            <a:br>
              <a:rPr lang="ar-SA" sz="2400" b="1">
                <a:solidFill>
                  <a:srgbClr val="000000"/>
                </a:solidFill>
                <a:latin typeface="Calibri"/>
                <a:ea typeface="Calibri"/>
                <a:cs typeface="Calibri"/>
                <a:sym typeface="Calibri"/>
              </a:rPr>
            </a:br>
            <a:r>
              <a:rPr lang="ar-SA" sz="2400" b="1">
                <a:solidFill>
                  <a:srgbClr val="000000"/>
                </a:solidFill>
                <a:latin typeface="Calibri"/>
                <a:ea typeface="Calibri"/>
                <a:cs typeface="Calibri"/>
                <a:sym typeface="Calibri"/>
              </a:rPr>
              <a:t>أنماط التفكير الايجابي الاساسيه: ومن ناحية منهجيه فانه رغم تعدد أنماط التفكير الايجابي، فان هناك ثلاثة أنماط أساسيه للتفكير الايجابي،لان الالتزام بها هو شرط لنجاح الإنسان في حل المشاكل التي يطرحها واقعه وهي:</a:t>
            </a:r>
            <a:endParaRPr sz="2400">
              <a:solidFill>
                <a:srgbClr val="374C81"/>
              </a:solidFill>
              <a:latin typeface="Arial"/>
              <a:ea typeface="Arial"/>
              <a:cs typeface="Arial"/>
              <a:sym typeface="Arial"/>
            </a:endParaRPr>
          </a:p>
        </p:txBody>
      </p:sp>
      <p:pic>
        <p:nvPicPr>
          <p:cNvPr id="345" name="Google Shape;345;p41" descr="Related image"/>
          <p:cNvPicPr preferRelativeResize="0"/>
          <p:nvPr/>
        </p:nvPicPr>
        <p:blipFill rotWithShape="1">
          <a:blip r:embed="rId3">
            <a:alphaModFix/>
          </a:blip>
          <a:srcRect/>
          <a:stretch/>
        </p:blipFill>
        <p:spPr>
          <a:xfrm flipH="1">
            <a:off x="444759" y="1380010"/>
            <a:ext cx="3939074" cy="3910446"/>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4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29</a:t>
            </a:fld>
            <a:endParaRPr>
              <a:solidFill>
                <a:srgbClr val="7F7F7F"/>
              </a:solidFill>
              <a:latin typeface="Arial"/>
              <a:ea typeface="Arial"/>
              <a:cs typeface="Arial"/>
              <a:sym typeface="Arial"/>
            </a:endParaRPr>
          </a:p>
        </p:txBody>
      </p:sp>
      <p:sp>
        <p:nvSpPr>
          <p:cNvPr id="352" name="Google Shape;352;p42"/>
          <p:cNvSpPr/>
          <p:nvPr/>
        </p:nvSpPr>
        <p:spPr>
          <a:xfrm>
            <a:off x="3750906" y="295113"/>
            <a:ext cx="7526695" cy="6868547"/>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dirty="0">
                <a:solidFill>
                  <a:srgbClr val="0070C0"/>
                </a:solidFill>
                <a:latin typeface="Calibri"/>
                <a:ea typeface="Calibri"/>
                <a:cs typeface="Calibri"/>
                <a:sym typeface="Calibri"/>
              </a:rPr>
              <a:t>أولا: التفكير العلمي: </a:t>
            </a:r>
            <a:r>
              <a:rPr lang="ar-SA" sz="2000" b="1" dirty="0">
                <a:solidFill>
                  <a:srgbClr val="000000"/>
                </a:solidFill>
                <a:latin typeface="Calibri"/>
                <a:ea typeface="Calibri"/>
                <a:cs typeface="Calibri"/>
                <a:sym typeface="Calibri"/>
              </a:rPr>
              <a:t>ويتناول ذات المشاكل التي يطرحها الواقع المعين، لكن على مستوى جزئي عيني ،أي منظور إليها من جهة معينة ،هي البحث في قوانين التي تضبط حركه الطبيعة والإنسان، والتي لابد أن تأتي حلول هذه المشاكل على مقتضاها لتكون صحيحة، ويتم هذا التناول عبر خطوات معينة هي خطوات المنهج العلمي وهى : </a:t>
            </a:r>
            <a:endParaRPr sz="2000" dirty="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أولا: </a:t>
            </a:r>
            <a:r>
              <a:rPr lang="ar-SA" sz="2000" b="1" dirty="0">
                <a:solidFill>
                  <a:srgbClr val="0070C0"/>
                </a:solidFill>
                <a:latin typeface="Calibri"/>
                <a:ea typeface="Calibri"/>
                <a:cs typeface="Calibri"/>
                <a:sym typeface="Calibri"/>
              </a:rPr>
              <a:t>الملاحظة: </a:t>
            </a:r>
            <a:r>
              <a:rPr lang="ar-SA" sz="2000" b="1" dirty="0">
                <a:solidFill>
                  <a:srgbClr val="000000"/>
                </a:solidFill>
                <a:latin typeface="Calibri"/>
                <a:ea typeface="Calibri"/>
                <a:cs typeface="Calibri"/>
                <a:sym typeface="Calibri"/>
              </a:rPr>
              <a:t>أي مراقبة مفردات الظاهرة ورصدها خلال حركتها، </a:t>
            </a:r>
            <a:endParaRPr sz="2000" dirty="0">
              <a:solidFill>
                <a:srgbClr val="000000"/>
              </a:solidFill>
              <a:latin typeface="Calibri"/>
              <a:ea typeface="Calibri"/>
              <a:cs typeface="Calibri"/>
              <a:sym typeface="Calibri"/>
            </a:endParaRPr>
          </a:p>
          <a:p>
            <a:pPr marL="0" marR="0" lvl="0" indent="0" algn="just" rtl="1">
              <a:spcBef>
                <a:spcPts val="800"/>
              </a:spcBef>
              <a:spcAft>
                <a:spcPts val="0"/>
              </a:spcAft>
              <a:buNone/>
            </a:pPr>
            <a:r>
              <a:rPr lang="ar-SA" sz="2000" b="1" dirty="0">
                <a:solidFill>
                  <a:srgbClr val="000000"/>
                </a:solidFill>
                <a:latin typeface="Calibri"/>
                <a:ea typeface="Calibri"/>
                <a:cs typeface="Calibri"/>
                <a:sym typeface="Calibri"/>
              </a:rPr>
              <a:t>ثانيا: </a:t>
            </a:r>
            <a:r>
              <a:rPr lang="ar-SA" sz="2000" b="1" dirty="0">
                <a:solidFill>
                  <a:srgbClr val="0070C0"/>
                </a:solidFill>
                <a:latin typeface="Calibri"/>
                <a:ea typeface="Calibri"/>
                <a:cs typeface="Calibri"/>
                <a:sym typeface="Calibri"/>
              </a:rPr>
              <a:t>الافتراض : </a:t>
            </a:r>
            <a:r>
              <a:rPr lang="ar-SA" sz="2000" b="1" dirty="0">
                <a:solidFill>
                  <a:srgbClr val="000000"/>
                </a:solidFill>
                <a:latin typeface="Calibri"/>
                <a:ea typeface="Calibri"/>
                <a:cs typeface="Calibri"/>
                <a:sym typeface="Calibri"/>
              </a:rPr>
              <a:t>محاولة افتراض قانون لتلك الحركة من أطوارها على قاعدة واحده في ظروف مماثلة، ثالثا:التحقق: إذ الممارسة هي اختبار مستمر لصحة القانون . و أما خصائص التفكير العلمي فهي :</a:t>
            </a:r>
            <a:endParaRPr dirty="0"/>
          </a:p>
          <a:p>
            <a:pPr marL="0" marR="0" lvl="0" indent="0" algn="just" rtl="1">
              <a:spcBef>
                <a:spcPts val="0"/>
              </a:spcBef>
              <a:spcAft>
                <a:spcPts val="0"/>
              </a:spcAft>
              <a:buNone/>
            </a:pPr>
            <a:r>
              <a:rPr lang="ar-SA" sz="2000" b="1" dirty="0">
                <a:solidFill>
                  <a:srgbClr val="000000"/>
                </a:solidFill>
                <a:latin typeface="Calibri"/>
                <a:ea typeface="Calibri"/>
                <a:cs typeface="Calibri"/>
                <a:sym typeface="Calibri"/>
              </a:rPr>
              <a:t>أولا: الإقرار بان هناك قوانين حتمية تضبط حركه الأشياء والظواهر، ومضمون الحتمية تحقق السبب بتوافر المسبب وانتفائه بانتفاء المسبب.</a:t>
            </a:r>
            <a:endParaRPr dirty="0"/>
          </a:p>
          <a:p>
            <a:pPr marL="0" marR="0" lvl="0" indent="0" algn="just" rtl="1">
              <a:spcBef>
                <a:spcPts val="0"/>
              </a:spcBef>
              <a:spcAft>
                <a:spcPts val="0"/>
              </a:spcAft>
              <a:buNone/>
            </a:pPr>
            <a:r>
              <a:rPr lang="ar-SA" sz="2000" b="1" dirty="0">
                <a:solidFill>
                  <a:srgbClr val="000000"/>
                </a:solidFill>
                <a:latin typeface="Calibri"/>
                <a:ea typeface="Calibri"/>
                <a:cs typeface="Calibri"/>
                <a:sym typeface="Calibri"/>
              </a:rPr>
              <a:t>ثانيا: عدم قبول اى فكره تفسر هذه الظواهر قبل التحقق من صدقها أو كذبها بالتجربة والاختبار العلميين .</a:t>
            </a:r>
            <a:endParaRPr dirty="0"/>
          </a:p>
          <a:p>
            <a:pPr marL="0" marR="0" lvl="0" indent="0" algn="just" rtl="1">
              <a:spcBef>
                <a:spcPts val="0"/>
              </a:spcBef>
              <a:spcAft>
                <a:spcPts val="0"/>
              </a:spcAft>
              <a:buNone/>
            </a:pPr>
            <a:r>
              <a:rPr lang="ar-SA" sz="2000" b="1" dirty="0">
                <a:solidFill>
                  <a:srgbClr val="000000"/>
                </a:solidFill>
                <a:latin typeface="Calibri"/>
                <a:ea typeface="Calibri"/>
                <a:cs typeface="Calibri"/>
                <a:sym typeface="Calibri"/>
              </a:rPr>
              <a:t> ثالثا: التخطيط وله شرطين:</a:t>
            </a:r>
            <a:endParaRPr dirty="0"/>
          </a:p>
          <a:p>
            <a:pPr marL="0" marR="0" lvl="0" indent="0" algn="just" rtl="1">
              <a:spcBef>
                <a:spcPts val="0"/>
              </a:spcBef>
              <a:spcAft>
                <a:spcPts val="0"/>
              </a:spcAft>
              <a:buNone/>
            </a:pPr>
            <a:r>
              <a:rPr lang="ar-SA" sz="2000" b="1" dirty="0">
                <a:solidFill>
                  <a:srgbClr val="000000"/>
                </a:solidFill>
                <a:latin typeface="Calibri"/>
                <a:ea typeface="Calibri"/>
                <a:cs typeface="Calibri"/>
                <a:sym typeface="Calibri"/>
              </a:rPr>
              <a:t>عدم توقع تحقق غاية معينه دون تدخل ايجابي من الإنسان، وضرورة سبق الأحداث قبل أن تقع والتحكم في وقوعها طبقا لخطط معينه . وقد اقر الإسلام التفكير العلمي من خلال تقريره لخصائصه ، حيث قرر القران أن حركه الكون خاضعة لسنن إلهيه لا تتبدل( فلن تجد لسنه الله تبديلا ولن تجد لسنه الله تحويلا) ( فاطر:43)،</a:t>
            </a:r>
            <a:endParaRPr dirty="0"/>
          </a:p>
          <a:p>
            <a:pPr marL="0" marR="0" lvl="0" indent="0" algn="just" rtl="1">
              <a:spcBef>
                <a:spcPts val="0"/>
              </a:spcBef>
              <a:spcAft>
                <a:spcPts val="0"/>
              </a:spcAft>
              <a:buNone/>
            </a:pPr>
            <a:r>
              <a:rPr lang="ar-SA" sz="2000" b="1" dirty="0">
                <a:solidFill>
                  <a:srgbClr val="000000"/>
                </a:solidFill>
                <a:latin typeface="Calibri"/>
                <a:ea typeface="Calibri"/>
                <a:cs typeface="Calibri"/>
                <a:sym typeface="Calibri"/>
              </a:rPr>
              <a:t>كما اقر الإسلام التخطيط لأنه يحث على التزام شرطه الأول بتقريره أن شيئا من الواقع لن يتغير ما لم يتدخل الإنسان لتغييره(أن الله لا يغير ما بقوم حتى يغيروا ما بأنفسهم)، كما حث على التزام شرطه الثاني بنهيه عن التواكل . </a:t>
            </a:r>
            <a:endParaRPr dirty="0"/>
          </a:p>
          <a:p>
            <a:pPr marL="0" marR="0" lvl="0" indent="0" algn="just" rtl="1">
              <a:spcBef>
                <a:spcPts val="0"/>
              </a:spcBef>
              <a:spcAft>
                <a:spcPts val="0"/>
              </a:spcAft>
              <a:buNone/>
            </a:pPr>
            <a:endParaRPr sz="2000" dirty="0">
              <a:solidFill>
                <a:srgbClr val="374C81"/>
              </a:solidFill>
              <a:latin typeface="Arial"/>
              <a:ea typeface="Arial"/>
              <a:cs typeface="Arial"/>
              <a:sym typeface="Arial"/>
            </a:endParaRPr>
          </a:p>
        </p:txBody>
      </p:sp>
      <p:pic>
        <p:nvPicPr>
          <p:cNvPr id="353" name="Google Shape;353;p42"/>
          <p:cNvPicPr preferRelativeResize="0"/>
          <p:nvPr/>
        </p:nvPicPr>
        <p:blipFill rotWithShape="1">
          <a:blip r:embed="rId3">
            <a:alphaModFix/>
          </a:blip>
          <a:srcRect/>
          <a:stretch/>
        </p:blipFill>
        <p:spPr>
          <a:xfrm>
            <a:off x="381122" y="1781945"/>
            <a:ext cx="2971678" cy="3780656"/>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b="1">
                <a:solidFill>
                  <a:srgbClr val="000000"/>
                </a:solidFill>
                <a:latin typeface="Arial"/>
                <a:ea typeface="Arial"/>
                <a:cs typeface="Arial"/>
                <a:sym typeface="Arial"/>
              </a:rPr>
              <a:t>3</a:t>
            </a:fld>
            <a:endParaRPr b="1">
              <a:solidFill>
                <a:srgbClr val="000000"/>
              </a:solidFill>
              <a:latin typeface="Arial"/>
              <a:ea typeface="Arial"/>
              <a:cs typeface="Arial"/>
              <a:sym typeface="Arial"/>
            </a:endParaRPr>
          </a:p>
        </p:txBody>
      </p:sp>
      <p:sp>
        <p:nvSpPr>
          <p:cNvPr id="111" name="Google Shape;111;p15"/>
          <p:cNvSpPr/>
          <p:nvPr/>
        </p:nvSpPr>
        <p:spPr>
          <a:xfrm>
            <a:off x="1588" y="6336704"/>
            <a:ext cx="10702924" cy="548680"/>
          </a:xfrm>
          <a:prstGeom prst="rect">
            <a:avLst/>
          </a:prstGeom>
          <a:solidFill>
            <a:srgbClr val="FFFF6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1">
              <a:solidFill>
                <a:srgbClr val="000000"/>
              </a:solidFill>
              <a:latin typeface="Arial"/>
              <a:ea typeface="Arial"/>
              <a:cs typeface="Arial"/>
              <a:sym typeface="Arial"/>
            </a:endParaRPr>
          </a:p>
        </p:txBody>
      </p:sp>
      <p:sp>
        <p:nvSpPr>
          <p:cNvPr id="112" name="Google Shape;112;p15"/>
          <p:cNvSpPr txBox="1"/>
          <p:nvPr/>
        </p:nvSpPr>
        <p:spPr>
          <a:xfrm>
            <a:off x="5351598" y="1962112"/>
            <a:ext cx="6180901" cy="548681"/>
          </a:xfrm>
          <a:prstGeom prst="rect">
            <a:avLst/>
          </a:prstGeom>
          <a:noFill/>
          <a:ln>
            <a:noFill/>
          </a:ln>
        </p:spPr>
        <p:txBody>
          <a:bodyPr spcFirstLastPara="1" wrap="square" lIns="91425" tIns="45700" rIns="91425" bIns="45700" anchor="t" anchorCtr="0">
            <a:normAutofit/>
          </a:bodyPr>
          <a:lstStyle/>
          <a:p>
            <a:pPr marL="304747" marR="0" lvl="0" indent="-304747" algn="just" rtl="1">
              <a:lnSpc>
                <a:spcPct val="115000"/>
              </a:lnSpc>
              <a:spcBef>
                <a:spcPts val="0"/>
              </a:spcBef>
              <a:spcAft>
                <a:spcPts val="0"/>
              </a:spcAft>
              <a:buClr>
                <a:srgbClr val="C00000"/>
              </a:buClr>
              <a:buSzPts val="2400"/>
              <a:buFont typeface="Arial"/>
              <a:buChar char="•"/>
            </a:pPr>
            <a:r>
              <a:rPr lang="ar-SA" sz="2400" b="1" u="sng">
                <a:solidFill>
                  <a:srgbClr val="C00000"/>
                </a:solidFill>
                <a:latin typeface="Times New Roman"/>
                <a:ea typeface="Times New Roman"/>
                <a:cs typeface="Times New Roman"/>
                <a:sym typeface="Times New Roman"/>
              </a:rPr>
              <a:t>يتوقع من المشاركة فى نهاية البرنامج التدريبى أن</a:t>
            </a:r>
            <a:r>
              <a:rPr lang="ar-SA" sz="2400" b="1">
                <a:solidFill>
                  <a:srgbClr val="C00000"/>
                </a:solidFill>
                <a:latin typeface="Times New Roman"/>
                <a:ea typeface="Times New Roman"/>
                <a:cs typeface="Times New Roman"/>
                <a:sym typeface="Times New Roman"/>
              </a:rPr>
              <a:t> :</a:t>
            </a:r>
            <a:endParaRPr sz="2400">
              <a:solidFill>
                <a:srgbClr val="C00000"/>
              </a:solidFill>
              <a:latin typeface="Times New Roman"/>
              <a:ea typeface="Times New Roman"/>
              <a:cs typeface="Times New Roman"/>
              <a:sym typeface="Times New Roman"/>
            </a:endParaRPr>
          </a:p>
          <a:p>
            <a:pPr marL="621792" marR="0" lvl="1" indent="-152347" algn="r" rtl="1">
              <a:lnSpc>
                <a:spcPct val="95000"/>
              </a:lnSpc>
              <a:spcBef>
                <a:spcPts val="324"/>
              </a:spcBef>
              <a:spcAft>
                <a:spcPts val="0"/>
              </a:spcAft>
              <a:buClr>
                <a:schemeClr val="dk1"/>
              </a:buClr>
              <a:buSzPts val="2400"/>
              <a:buFont typeface="Verdana"/>
              <a:buNone/>
            </a:pPr>
            <a:endParaRPr sz="2400" b="1" i="0" u="none" strike="noStrike" cap="none">
              <a:solidFill>
                <a:srgbClr val="C00000"/>
              </a:solidFill>
              <a:latin typeface="Arial"/>
              <a:ea typeface="Arial"/>
              <a:cs typeface="Arial"/>
              <a:sym typeface="Arial"/>
            </a:endParaRPr>
          </a:p>
          <a:p>
            <a:pPr marL="621792" marR="0" lvl="1" indent="-152347" algn="r" rtl="1">
              <a:lnSpc>
                <a:spcPct val="95000"/>
              </a:lnSpc>
              <a:spcBef>
                <a:spcPts val="324"/>
              </a:spcBef>
              <a:spcAft>
                <a:spcPts val="0"/>
              </a:spcAft>
              <a:buClr>
                <a:schemeClr val="dk1"/>
              </a:buClr>
              <a:buSzPts val="2400"/>
              <a:buFont typeface="Verdana"/>
              <a:buNone/>
            </a:pPr>
            <a:endParaRPr sz="2400" b="1" i="0" u="none" strike="noStrike" cap="none">
              <a:solidFill>
                <a:srgbClr val="C00000"/>
              </a:solidFill>
              <a:latin typeface="Arial"/>
              <a:ea typeface="Arial"/>
              <a:cs typeface="Arial"/>
              <a:sym typeface="Arial"/>
            </a:endParaRPr>
          </a:p>
          <a:p>
            <a:pPr marL="621792" marR="0" lvl="1" indent="-152347" algn="r" rtl="1">
              <a:lnSpc>
                <a:spcPct val="95000"/>
              </a:lnSpc>
              <a:spcBef>
                <a:spcPts val="324"/>
              </a:spcBef>
              <a:spcAft>
                <a:spcPts val="0"/>
              </a:spcAft>
              <a:buClr>
                <a:schemeClr val="dk1"/>
              </a:buClr>
              <a:buSzPts val="2400"/>
              <a:buFont typeface="Verdana"/>
              <a:buNone/>
            </a:pPr>
            <a:endParaRPr sz="2400" b="1" i="0" u="none" strike="noStrike" cap="none">
              <a:solidFill>
                <a:srgbClr val="C00000"/>
              </a:solidFill>
              <a:latin typeface="Arial"/>
              <a:ea typeface="Arial"/>
              <a:cs typeface="Arial"/>
              <a:sym typeface="Arial"/>
            </a:endParaRPr>
          </a:p>
        </p:txBody>
      </p:sp>
      <p:sp>
        <p:nvSpPr>
          <p:cNvPr id="113" name="Google Shape;113;p15"/>
          <p:cNvSpPr/>
          <p:nvPr/>
        </p:nvSpPr>
        <p:spPr>
          <a:xfrm>
            <a:off x="3890865" y="6376473"/>
            <a:ext cx="4114799" cy="369332"/>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1800" b="1">
                <a:solidFill>
                  <a:srgbClr val="7030A0"/>
                </a:solidFill>
                <a:latin typeface="Arial"/>
                <a:ea typeface="Arial"/>
                <a:cs typeface="Arial"/>
                <a:sym typeface="Arial"/>
              </a:rPr>
              <a:t>مهارات التفكير الإيجابي</a:t>
            </a:r>
            <a:endParaRPr sz="1800" b="1">
              <a:solidFill>
                <a:srgbClr val="7030A0"/>
              </a:solidFill>
              <a:latin typeface="Arial"/>
              <a:ea typeface="Arial"/>
              <a:cs typeface="Arial"/>
              <a:sym typeface="Arial"/>
            </a:endParaRPr>
          </a:p>
        </p:txBody>
      </p:sp>
      <p:pic>
        <p:nvPicPr>
          <p:cNvPr id="115" name="Google Shape;115;p15"/>
          <p:cNvPicPr preferRelativeResize="0"/>
          <p:nvPr/>
        </p:nvPicPr>
        <p:blipFill rotWithShape="1">
          <a:blip r:embed="rId3">
            <a:alphaModFix/>
          </a:blip>
          <a:srcRect/>
          <a:stretch/>
        </p:blipFill>
        <p:spPr>
          <a:xfrm rot="1208337" flipH="1">
            <a:off x="5384285" y="2402215"/>
            <a:ext cx="1465833" cy="2536647"/>
          </a:xfrm>
          <a:prstGeom prst="rect">
            <a:avLst/>
          </a:prstGeom>
          <a:noFill/>
          <a:ln>
            <a:noFill/>
          </a:ln>
        </p:spPr>
      </p:pic>
      <p:pic>
        <p:nvPicPr>
          <p:cNvPr id="116" name="Google Shape;116;p15"/>
          <p:cNvPicPr preferRelativeResize="0"/>
          <p:nvPr/>
        </p:nvPicPr>
        <p:blipFill rotWithShape="1">
          <a:blip r:embed="rId4">
            <a:alphaModFix/>
          </a:blip>
          <a:srcRect/>
          <a:stretch/>
        </p:blipFill>
        <p:spPr>
          <a:xfrm>
            <a:off x="0" y="756851"/>
            <a:ext cx="4109986" cy="2637789"/>
          </a:xfrm>
          <a:prstGeom prst="rect">
            <a:avLst/>
          </a:prstGeom>
          <a:noFill/>
          <a:ln>
            <a:noFill/>
          </a:ln>
        </p:spPr>
      </p:pic>
      <p:sp>
        <p:nvSpPr>
          <p:cNvPr id="117" name="Google Shape;117;p15"/>
          <p:cNvSpPr/>
          <p:nvPr/>
        </p:nvSpPr>
        <p:spPr>
          <a:xfrm>
            <a:off x="-286185" y="756852"/>
            <a:ext cx="2574552" cy="1015663"/>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6000" b="1" i="0" dirty="0">
                <a:solidFill>
                  <a:schemeClr val="accent1">
                    <a:lumMod val="40000"/>
                    <a:lumOff val="60000"/>
                  </a:schemeClr>
                </a:solidFill>
                <a:latin typeface="Oi"/>
                <a:ea typeface="Oi"/>
                <a:cs typeface="+mj-cs"/>
                <a:sym typeface="Oi"/>
              </a:rPr>
              <a:t>الإيجابي</a:t>
            </a:r>
            <a:endParaRPr sz="6000" b="1" dirty="0">
              <a:solidFill>
                <a:schemeClr val="accent1">
                  <a:lumMod val="40000"/>
                  <a:lumOff val="60000"/>
                </a:schemeClr>
              </a:solidFill>
              <a:cs typeface="+mj-cs"/>
              <a:sym typeface="Arial"/>
            </a:endParaRPr>
          </a:p>
        </p:txBody>
      </p:sp>
      <p:sp>
        <p:nvSpPr>
          <p:cNvPr id="118" name="Google Shape;118;p15"/>
          <p:cNvSpPr/>
          <p:nvPr/>
        </p:nvSpPr>
        <p:spPr>
          <a:xfrm>
            <a:off x="2705759" y="5397001"/>
            <a:ext cx="6988747" cy="646331"/>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3600" b="1" dirty="0">
                <a:solidFill>
                  <a:schemeClr val="tx1"/>
                </a:solidFill>
                <a:sym typeface="Arial"/>
              </a:rPr>
              <a:t>  بقيادة المدرب : مريم بنت يوسف البوق</a:t>
            </a:r>
            <a:endParaRPr dirty="0">
              <a:solidFill>
                <a:schemeClr val="tx1"/>
              </a:solidFill>
            </a:endParaRPr>
          </a:p>
        </p:txBody>
      </p:sp>
      <p:sp>
        <p:nvSpPr>
          <p:cNvPr id="120" name="Google Shape;120;p15"/>
          <p:cNvSpPr/>
          <p:nvPr/>
        </p:nvSpPr>
        <p:spPr>
          <a:xfrm>
            <a:off x="4109986" y="1956795"/>
            <a:ext cx="1862354" cy="110799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6600" b="1" i="0" dirty="0">
                <a:solidFill>
                  <a:schemeClr val="lt2"/>
                </a:solidFill>
                <a:latin typeface="Oi"/>
                <a:ea typeface="Oi"/>
                <a:cs typeface="+mj-cs"/>
                <a:sym typeface="Oi"/>
              </a:rPr>
              <a:t>يقدم</a:t>
            </a:r>
            <a:endParaRPr sz="6600" b="1" dirty="0">
              <a:solidFill>
                <a:schemeClr val="lt2"/>
              </a:solidFill>
              <a:cs typeface="+mj-cs"/>
              <a:sym typeface="Arial"/>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482061"/>
            <a:ext cx="4853403" cy="247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0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10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1000"/>
                                        <p:tgtEl>
                                          <p:spTgt spid="1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
                                            <p:txEl>
                                              <p:pRg st="3" end="3"/>
                                            </p:txEl>
                                          </p:spTgt>
                                        </p:tgtEl>
                                        <p:attrNameLst>
                                          <p:attrName>style.visibility</p:attrName>
                                        </p:attrNameLst>
                                      </p:cBhvr>
                                      <p:to>
                                        <p:strVal val="visible"/>
                                      </p:to>
                                    </p:set>
                                    <p:animEffect transition="in" filter="fade">
                                      <p:cBhvr>
                                        <p:cTn id="22" dur="1000"/>
                                        <p:tgtEl>
                                          <p:spTgt spid="1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4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30</a:t>
            </a:fld>
            <a:endParaRPr>
              <a:solidFill>
                <a:srgbClr val="7F7F7F"/>
              </a:solidFill>
              <a:latin typeface="Arial"/>
              <a:ea typeface="Arial"/>
              <a:cs typeface="Arial"/>
              <a:sym typeface="Arial"/>
            </a:endParaRPr>
          </a:p>
        </p:txBody>
      </p:sp>
      <p:sp>
        <p:nvSpPr>
          <p:cNvPr id="360" name="Google Shape;360;p43"/>
          <p:cNvSpPr/>
          <p:nvPr/>
        </p:nvSpPr>
        <p:spPr>
          <a:xfrm>
            <a:off x="4226841" y="1656387"/>
            <a:ext cx="7394271" cy="4108625"/>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ثانيا: التفكير العقلاني: </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ويتناول ذات المشاكل التي يطرحها الواقع المعين، لكن على مستوى كلي مجرد، أي منظور إليها من جهة معينة، هي الأصول الفكرية (الكلية، المجردة) لهذه المشاكل. ويتصف هذا التناول بالاتي : </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أولا: الشك المنهجي (النسبي): وهو شك مؤقت،ووسيلة لا غاية في ذاته ، إذ غايته الوصول إلى اليقين، أي أن مضمونه المنهجي عدم التسليم بصحة حل معين للمشكلة إلا بعد التحقق من كونه صحيح، وهو يختلف عن كل من : </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 الشك المذهبي أو المطلق: وهو شك دائم وغاية في ذاته ،أي أن مضمونه المنهجي قائم على أنه لا تتوافر للإنسان إمكانية حل أي مشكلة.</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ب/ النزعة القطعية :وتقوم على التسليم بصحة حل معين دون التحقق من كونه صادق أم كاذب،ثانيا:العقلانية:ومضمونها المعرفي استخدام ملكة الإدراك (المجرد).</a:t>
            </a:r>
            <a:endParaRPr sz="2000">
              <a:solidFill>
                <a:srgbClr val="000000"/>
              </a:solidFill>
              <a:latin typeface="Calibri"/>
              <a:ea typeface="Calibri"/>
              <a:cs typeface="Calibri"/>
              <a:sym typeface="Calibri"/>
            </a:endParaRPr>
          </a:p>
        </p:txBody>
      </p:sp>
      <p:pic>
        <p:nvPicPr>
          <p:cNvPr id="361" name="Google Shape;361;p43" descr="Image result for ‫التفكير العلمي‬‎"/>
          <p:cNvPicPr preferRelativeResize="0"/>
          <p:nvPr/>
        </p:nvPicPr>
        <p:blipFill rotWithShape="1">
          <a:blip r:embed="rId3">
            <a:alphaModFix/>
          </a:blip>
          <a:srcRect/>
          <a:stretch/>
        </p:blipFill>
        <p:spPr>
          <a:xfrm>
            <a:off x="925599" y="2085594"/>
            <a:ext cx="3301242" cy="3574120"/>
          </a:xfrm>
          <a:prstGeom prst="rect">
            <a:avLst/>
          </a:prstGeom>
          <a:noFill/>
          <a:ln>
            <a:noFill/>
          </a:ln>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9" name="Google Shape;369;p44" descr="Image result for ‫التفكير العلمي‬‎"/>
          <p:cNvPicPr preferRelativeResize="0"/>
          <p:nvPr/>
        </p:nvPicPr>
        <p:blipFill rotWithShape="1">
          <a:blip r:embed="rId3">
            <a:alphaModFix/>
          </a:blip>
          <a:srcRect/>
          <a:stretch/>
        </p:blipFill>
        <p:spPr>
          <a:xfrm flipH="1">
            <a:off x="36443" y="152400"/>
            <a:ext cx="2821430" cy="4836093"/>
          </a:xfrm>
          <a:prstGeom prst="rect">
            <a:avLst/>
          </a:prstGeom>
          <a:noFill/>
          <a:ln>
            <a:noFill/>
          </a:ln>
        </p:spPr>
      </p:pic>
      <p:sp>
        <p:nvSpPr>
          <p:cNvPr id="367" name="Google Shape;367;p4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31</a:t>
            </a:fld>
            <a:endParaRPr>
              <a:solidFill>
                <a:srgbClr val="7F7F7F"/>
              </a:solidFill>
              <a:latin typeface="Arial"/>
              <a:ea typeface="Arial"/>
              <a:cs typeface="Arial"/>
              <a:sym typeface="Arial"/>
            </a:endParaRPr>
          </a:p>
        </p:txBody>
      </p:sp>
      <p:sp>
        <p:nvSpPr>
          <p:cNvPr id="368" name="Google Shape;368;p44"/>
          <p:cNvSpPr/>
          <p:nvPr/>
        </p:nvSpPr>
        <p:spPr>
          <a:xfrm>
            <a:off x="4851919" y="2397346"/>
            <a:ext cx="6275312" cy="1824923"/>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ثالثا:المنطقية: </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اي أن التفكير العقلاني يستند إلى المنطق، بما هو القوانين النوعية التي تضبط حركة الفكر الإنساني ، ذلك أن حل الصحيح لاى مشكله يجب أن يستند إلى القوانين التي تضبط حركة الطبيعة والإنسان(العلوم الطبيعية والانسانيه) والفكر(علم المنطق).</a:t>
            </a:r>
            <a:endParaRPr sz="2000">
              <a:solidFill>
                <a:srgbClr val="374C81"/>
              </a:solidFill>
              <a:latin typeface="Calibri"/>
              <a:ea typeface="Calibri"/>
              <a:cs typeface="Calibri"/>
              <a:sym typeface="Calibri"/>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5" name="Google Shape;375;p45" descr="Image result for ‫التفكير العلمي‬‎"/>
          <p:cNvPicPr preferRelativeResize="0"/>
          <p:nvPr/>
        </p:nvPicPr>
        <p:blipFill rotWithShape="1">
          <a:blip r:embed="rId3">
            <a:alphaModFix/>
          </a:blip>
          <a:srcRect l="10070" t="7534" r="47371" b="7138"/>
          <a:stretch/>
        </p:blipFill>
        <p:spPr>
          <a:xfrm>
            <a:off x="755779" y="2321395"/>
            <a:ext cx="1539551" cy="2911151"/>
          </a:xfrm>
          <a:prstGeom prst="rect">
            <a:avLst/>
          </a:prstGeom>
          <a:noFill/>
          <a:ln>
            <a:noFill/>
          </a:ln>
        </p:spPr>
      </p:pic>
      <p:sp>
        <p:nvSpPr>
          <p:cNvPr id="376" name="Google Shape;376;p45"/>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32</a:t>
            </a:fld>
            <a:endParaRPr>
              <a:solidFill>
                <a:srgbClr val="7F7F7F"/>
              </a:solidFill>
              <a:latin typeface="Arial"/>
              <a:ea typeface="Arial"/>
              <a:cs typeface="Arial"/>
              <a:sym typeface="Arial"/>
            </a:endParaRPr>
          </a:p>
        </p:txBody>
      </p:sp>
      <p:sp>
        <p:nvSpPr>
          <p:cNvPr id="377" name="Google Shape;377;p45"/>
          <p:cNvSpPr/>
          <p:nvPr/>
        </p:nvSpPr>
        <p:spPr>
          <a:xfrm>
            <a:off x="2192694" y="2041207"/>
            <a:ext cx="9311951" cy="3574120"/>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رابعا: النقدية : </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وهى الموقف الرافض لكل من موقفي القبول المطلق والرفض المطلق، والذي يرى أن كل الآراء (بما هي اجتهادات إنسانية) تتضمن قدراً من الصواب والخطأ ، وبالتالي نأخذ ما نراه صواباً ونرفض ما نراه خطأ. وقد اقر الإسلام التفكير العقلاني( الذى لا يناقض الوحي) من خلال إقراره لخصائصه ، حيث نجد نموذج للشك المنهجي، في وصف القرآن الكريم لانتقال إبراهيم (عليه السلام) من الاعتقاد بربوبية القمر إلي الاعتقاد بربوبية الشمس، إلي الاعتقاد بربوبية الله تعالي في قوله تعالى ( فلما جن عليه الليل رأى كوكباً قال هذا ربي فلما أفل قال لا أحب الآفلين .فلما رأى القمر بازغاً قال هذا ربي فلما أفل قال لئن لم يهدني ربي لاكونن من القوم الضالين .فلما رأى الشمس بازغة قال هذا ربي هذا اكبر فلما أفلت قال يا قوم إني بريء مما تشركون ) (الأنعام:76- 78) </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كما حث الإسلام على التزام الموقف النقدي فى العديد من النصوص كما في قوله تعالي( الذين يسمعون القول فيتبعون أحسنه)، </a:t>
            </a:r>
            <a:endParaRPr sz="2000">
              <a:solidFill>
                <a:srgbClr val="374C81"/>
              </a:solidFill>
              <a:latin typeface="Calibri"/>
              <a:ea typeface="Calibri"/>
              <a:cs typeface="Calibri"/>
              <a:sym typeface="Calibri"/>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46"/>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33</a:t>
            </a:fld>
            <a:endParaRPr>
              <a:solidFill>
                <a:srgbClr val="7F7F7F"/>
              </a:solidFill>
              <a:latin typeface="Arial"/>
              <a:ea typeface="Arial"/>
              <a:cs typeface="Arial"/>
              <a:sym typeface="Arial"/>
            </a:endParaRPr>
          </a:p>
        </p:txBody>
      </p:sp>
      <p:sp>
        <p:nvSpPr>
          <p:cNvPr id="384" name="Google Shape;384;p46"/>
          <p:cNvSpPr/>
          <p:nvPr/>
        </p:nvSpPr>
        <p:spPr>
          <a:xfrm>
            <a:off x="2855169" y="1943926"/>
            <a:ext cx="7977672" cy="3676712"/>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كما في قوله (صلى الله عليه وسلم)( لا يكون أحدكم امعه، يقول إنا مع الناس أن أحسنوا أحسنت وان أساءوا أسئت، بل وطنوا أنفسهم، أن أحسن الناس أن تحسنوا ،وأن أساءوا تجتنبوا أساءتهم) </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كما حث الإسلام على إعمال العقل (بما لا يناقض الحواس والوحي كوسائل المعرفة)، </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كما أشار القران إلى بعض قوانين المنطق كقانون عدم التناقض كما فى قوله تعالى( ولو كان من عند غير الله لوجدوا فيه اختلافا كبيرا)</a:t>
            </a:r>
            <a:endParaRPr sz="2000" b="1">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ثالثا: التفكير الديني(الاجتهاد): ويتناول ذات المشاكل التي يطرحها الواقع المعين، ولكن منظور إليه من جهة علاقتها بالمطلق الغيبي ،ووسيلة معرفته الوحي،اى هو نمط التفكير الذي يحدد فيه الوحي (ولا يلغى)نوع المشاكل التي يواجهها الإنسان ، وطريقة العلم بها ، ونمط الفكر الذي يسوغ حلولها ،وأسلوب العمل اللازم لتنفيذها.</a:t>
            </a:r>
            <a:endParaRPr sz="2000">
              <a:solidFill>
                <a:srgbClr val="000000"/>
              </a:solidFill>
              <a:latin typeface="Calibri"/>
              <a:ea typeface="Calibri"/>
              <a:cs typeface="Calibri"/>
              <a:sym typeface="Calibri"/>
            </a:endParaRPr>
          </a:p>
        </p:txBody>
      </p:sp>
      <p:pic>
        <p:nvPicPr>
          <p:cNvPr id="385" name="Google Shape;385;p46"/>
          <p:cNvPicPr preferRelativeResize="0"/>
          <p:nvPr/>
        </p:nvPicPr>
        <p:blipFill rotWithShape="1">
          <a:blip r:embed="rId3">
            <a:alphaModFix/>
          </a:blip>
          <a:srcRect/>
          <a:stretch/>
        </p:blipFill>
        <p:spPr>
          <a:xfrm flipH="1">
            <a:off x="0" y="1772817"/>
            <a:ext cx="2855168" cy="4057082"/>
          </a:xfrm>
          <a:prstGeom prst="rect">
            <a:avLst/>
          </a:prstGeom>
          <a:noFill/>
          <a:ln>
            <a:noFill/>
          </a:ln>
        </p:spPr>
      </p:pic>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34</a:t>
            </a:fld>
            <a:endParaRPr>
              <a:solidFill>
                <a:srgbClr val="7F7F7F"/>
              </a:solidFill>
              <a:latin typeface="Arial"/>
              <a:ea typeface="Arial"/>
              <a:cs typeface="Arial"/>
              <a:sym typeface="Arial"/>
            </a:endParaRPr>
          </a:p>
        </p:txBody>
      </p:sp>
      <p:sp>
        <p:nvSpPr>
          <p:cNvPr id="392" name="Google Shape;392;p47"/>
          <p:cNvSpPr/>
          <p:nvPr/>
        </p:nvSpPr>
        <p:spPr>
          <a:xfrm>
            <a:off x="4114801" y="1097619"/>
            <a:ext cx="7576456" cy="5303183"/>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dirty="0">
                <a:solidFill>
                  <a:srgbClr val="C00000"/>
                </a:solidFill>
                <a:latin typeface="Calibri"/>
                <a:ea typeface="Calibri"/>
                <a:cs typeface="Calibri"/>
                <a:sym typeface="Calibri"/>
              </a:rPr>
              <a:t>ويمكن </a:t>
            </a:r>
            <a:r>
              <a:rPr lang="ar-EG" sz="2000" b="1" dirty="0">
                <a:solidFill>
                  <a:srgbClr val="C00000"/>
                </a:solidFill>
                <a:latin typeface="Calibri"/>
                <a:ea typeface="Calibri"/>
                <a:cs typeface="Calibri"/>
                <a:sym typeface="Calibri"/>
              </a:rPr>
              <a:t>ا</a:t>
            </a:r>
            <a:r>
              <a:rPr lang="ar-SA" sz="2000" b="1" dirty="0" smtClean="0">
                <a:solidFill>
                  <a:srgbClr val="C00000"/>
                </a:solidFill>
                <a:latin typeface="Calibri"/>
                <a:ea typeface="Calibri"/>
                <a:cs typeface="Calibri"/>
                <a:sym typeface="Calibri"/>
              </a:rPr>
              <a:t>ختصار </a:t>
            </a:r>
            <a:r>
              <a:rPr lang="ar-SA" sz="2000" b="1" dirty="0">
                <a:solidFill>
                  <a:srgbClr val="C00000"/>
                </a:solidFill>
                <a:latin typeface="Calibri"/>
                <a:ea typeface="Calibri"/>
                <a:cs typeface="Calibri"/>
                <a:sym typeface="Calibri"/>
              </a:rPr>
              <a:t>هذه المهارات في النقط الأتيه :-</a:t>
            </a:r>
            <a:endParaRPr sz="2000" dirty="0">
              <a:solidFill>
                <a:srgbClr val="374C81"/>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تكرار العبارات الإيجابية.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مراقبة الأفكار للبعد والتخلّص من الأفكار السلبية، وذلك بتغيير موضوع التفكير إلى أفكار إيجابية.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الابتعاد عن الوحدة والانطواء، ويجب شغل أوقات الفراغ بممارسة التمارين الرياضية، أو الهوايات.</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يجب الاستناد على الأدلة المقطوعة والمثبتة بدلاً من الفرضيات.</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زرع الأفكار الإيجابية في العقل الباطن، من خلال القراءة عن قصص نجاح وتكرار العبارات الإيجابية.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قطع تطوّر المشاعر السلبية، وردعها. التفاؤل، والأمل.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تجنّب استخدام الألفاظ المطلقة، مثل: مستحيل، وأبداً؛ لأنّها تجعل الأمور أكثر تعقيداً وسوءاً. </a:t>
            </a:r>
            <a:endParaRPr sz="2000" b="1" dirty="0">
              <a:solidFill>
                <a:srgbClr val="000000"/>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Noto Sans Symbols"/>
              <a:buChar char="✔"/>
            </a:pPr>
            <a:r>
              <a:rPr lang="ar-SA" sz="2000" b="1" dirty="0">
                <a:solidFill>
                  <a:srgbClr val="000000"/>
                </a:solidFill>
                <a:latin typeface="Arial"/>
                <a:ea typeface="Arial"/>
                <a:cs typeface="Arial"/>
                <a:sym typeface="Arial"/>
              </a:rPr>
              <a:t>إيجاد حلول جذرية للمشكلة، وعدم إهمالها لأن المشكلة قد تدفع بصاحبها إلى التفكير السلبي، ومن الممكن اللجوء إلى كتابة المشكلة خطياً فهذا يساعد على تتبعها، وإيجاد حلول سريعة لها</a:t>
            </a:r>
            <a:r>
              <a:rPr lang="ar-SA" sz="2400" b="1" dirty="0">
                <a:solidFill>
                  <a:srgbClr val="000000"/>
                </a:solidFill>
                <a:latin typeface="Arial"/>
                <a:ea typeface="Arial"/>
                <a:cs typeface="Arial"/>
                <a:sym typeface="Arial"/>
              </a:rPr>
              <a:t>.</a:t>
            </a:r>
            <a:endParaRPr sz="2400" dirty="0">
              <a:solidFill>
                <a:srgbClr val="000000"/>
              </a:solidFill>
              <a:latin typeface="Arial"/>
              <a:ea typeface="Arial"/>
              <a:cs typeface="Arial"/>
              <a:sym typeface="Arial"/>
            </a:endParaRPr>
          </a:p>
        </p:txBody>
      </p:sp>
      <p:pic>
        <p:nvPicPr>
          <p:cNvPr id="393" name="Google Shape;393;p47" descr="Image result for ‫مهارات التفكير الايجابي‬‎"/>
          <p:cNvPicPr preferRelativeResize="0"/>
          <p:nvPr/>
        </p:nvPicPr>
        <p:blipFill rotWithShape="1">
          <a:blip r:embed="rId3">
            <a:alphaModFix/>
          </a:blip>
          <a:srcRect/>
          <a:stretch/>
        </p:blipFill>
        <p:spPr>
          <a:xfrm>
            <a:off x="310793" y="1762867"/>
            <a:ext cx="2584807" cy="3875933"/>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9" name="Google Shape;399;p48"/>
          <p:cNvPicPr preferRelativeResize="0"/>
          <p:nvPr/>
        </p:nvPicPr>
        <p:blipFill rotWithShape="1">
          <a:blip r:embed="rId3">
            <a:alphaModFix/>
          </a:blip>
          <a:srcRect/>
          <a:stretch/>
        </p:blipFill>
        <p:spPr>
          <a:xfrm>
            <a:off x="152400" y="1676400"/>
            <a:ext cx="2780455" cy="3507926"/>
          </a:xfrm>
          <a:prstGeom prst="rect">
            <a:avLst/>
          </a:prstGeom>
          <a:noFill/>
          <a:ln>
            <a:noFill/>
          </a:ln>
          <a:effectLst>
            <a:reflection stA="30000" endPos="30000" dist="5000" dir="5400000" sy="-100000" algn="bl" rotWithShape="0"/>
          </a:effectLst>
        </p:spPr>
      </p:pic>
      <p:sp>
        <p:nvSpPr>
          <p:cNvPr id="400" name="Google Shape;400;p4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35</a:t>
            </a:fld>
            <a:endParaRPr>
              <a:solidFill>
                <a:srgbClr val="7F7F7F"/>
              </a:solidFill>
              <a:latin typeface="Arial"/>
              <a:ea typeface="Arial"/>
              <a:cs typeface="Arial"/>
              <a:sym typeface="Arial"/>
            </a:endParaRPr>
          </a:p>
        </p:txBody>
      </p:sp>
      <p:sp>
        <p:nvSpPr>
          <p:cNvPr id="401" name="Google Shape;401;p48"/>
          <p:cNvSpPr/>
          <p:nvPr/>
        </p:nvSpPr>
        <p:spPr>
          <a:xfrm>
            <a:off x="7772400" y="533400"/>
            <a:ext cx="3456384" cy="864096"/>
          </a:xfrm>
          <a:prstGeom prst="horizontalScroll">
            <a:avLst>
              <a:gd name="adj" fmla="val 12500"/>
            </a:avLst>
          </a:prstGeom>
          <a:solidFill>
            <a:srgbClr val="002060"/>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dirty="0">
                <a:solidFill>
                  <a:srgbClr val="FFFF00"/>
                </a:solidFill>
                <a:latin typeface="Arial"/>
                <a:ea typeface="Arial"/>
                <a:cs typeface="Arial"/>
                <a:sym typeface="Arial"/>
              </a:rPr>
              <a:t>ثانيا الوصايا العشر للتفكير الإيجابي:- </a:t>
            </a:r>
            <a:endParaRPr sz="2000" dirty="0">
              <a:solidFill>
                <a:srgbClr val="FFFF00"/>
              </a:solidFill>
              <a:latin typeface="Arial"/>
              <a:ea typeface="Arial"/>
              <a:cs typeface="Arial"/>
              <a:sym typeface="Arial"/>
            </a:endParaRPr>
          </a:p>
        </p:txBody>
      </p:sp>
      <p:sp>
        <p:nvSpPr>
          <p:cNvPr id="402" name="Google Shape;402;p48"/>
          <p:cNvSpPr/>
          <p:nvPr/>
        </p:nvSpPr>
        <p:spPr>
          <a:xfrm>
            <a:off x="4572000" y="1575545"/>
            <a:ext cx="6953213" cy="4373505"/>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000" b="1">
                <a:solidFill>
                  <a:srgbClr val="000000"/>
                </a:solidFill>
                <a:latin typeface="Calibri"/>
                <a:ea typeface="Calibri"/>
                <a:cs typeface="Calibri"/>
                <a:sym typeface="Calibri"/>
              </a:rPr>
              <a:t>أكد ثقتك بنفسك فالثقة بالنفس هي أساس النجاح</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000" b="1">
                <a:solidFill>
                  <a:srgbClr val="000000"/>
                </a:solidFill>
                <a:latin typeface="Calibri"/>
                <a:ea typeface="Calibri"/>
                <a:cs typeface="Calibri"/>
                <a:sym typeface="Calibri"/>
              </a:rPr>
              <a:t>ابتعد عن المحبطين ومثبطي الهمم</a:t>
            </a:r>
            <a:r>
              <a:rPr lang="ar-SA" sz="2000" b="1">
                <a:solidFill>
                  <a:srgbClr val="000000"/>
                </a:solidFill>
                <a:latin typeface="Arial"/>
                <a:ea typeface="Arial"/>
                <a:cs typeface="Arial"/>
                <a:sym typeface="Arial"/>
              </a:rPr>
              <a:t> , </a:t>
            </a:r>
            <a:r>
              <a:rPr lang="ar-SA" sz="2000" b="1">
                <a:solidFill>
                  <a:srgbClr val="000000"/>
                </a:solidFill>
                <a:latin typeface="Calibri"/>
                <a:ea typeface="Calibri"/>
                <a:cs typeface="Calibri"/>
                <a:sym typeface="Calibri"/>
              </a:rPr>
              <a:t>وتجاهل الذين يسعدون بترديد كلمات الاحباط واليأس والألم والبؤس</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رؤيتك لذاتك واعتدادك بنفسك هما سبب نجاحك</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استحضر جميع الأفكار اليجابية التي تسعدك وتشحذ همتك</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ابتعد عن مقارنة نفسك بأي شخص آخر وخصوصا الفاشل في حياته</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000" b="1">
                <a:solidFill>
                  <a:srgbClr val="000000"/>
                </a:solidFill>
                <a:latin typeface="Calibri"/>
                <a:ea typeface="Calibri"/>
                <a:cs typeface="Calibri"/>
                <a:sym typeface="Calibri"/>
              </a:rPr>
              <a:t>لا تستمع الى اصحاب الشكوى من سوء الحظ والظروف لأنهم بدون</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000" b="1">
                <a:solidFill>
                  <a:srgbClr val="000000"/>
                </a:solidFill>
                <a:latin typeface="Calibri"/>
                <a:ea typeface="Calibri"/>
                <a:cs typeface="Calibri"/>
                <a:sym typeface="Calibri"/>
              </a:rPr>
              <a:t>أن تشعر يتركون لديك شعورا سلبيا وذلك يمكن أن يقلل من طموحاتك</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000" b="1">
                <a:solidFill>
                  <a:srgbClr val="000000"/>
                </a:solidFill>
                <a:latin typeface="Calibri"/>
                <a:ea typeface="Calibri"/>
                <a:cs typeface="Calibri"/>
                <a:sym typeface="Calibri"/>
              </a:rPr>
              <a:t>اعرف نقاط قوتك وركز عليها واعرف نقاط ضعفك وتغلب عليها</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000" b="1">
                <a:solidFill>
                  <a:srgbClr val="000000"/>
                </a:solidFill>
                <a:latin typeface="Calibri"/>
                <a:ea typeface="Calibri"/>
                <a:cs typeface="Calibri"/>
                <a:sym typeface="Calibri"/>
              </a:rPr>
              <a:t>لا تقلل من قدرات الآخرين أو شأنهم أو قيمتهم لأن النظرة السلبية للآخرين تنعكس عليك أنت بالدرجة الأولى</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000" b="1">
                <a:solidFill>
                  <a:srgbClr val="000000"/>
                </a:solidFill>
                <a:latin typeface="Calibri"/>
                <a:ea typeface="Calibri"/>
                <a:cs typeface="Calibri"/>
                <a:sym typeface="Calibri"/>
              </a:rPr>
              <a:t>اعرف هدفك لأنك بدونه ستشعر أنه لا قيمة لك في الحياة</a:t>
            </a:r>
            <a:r>
              <a:rPr lang="ar-SA" sz="2000" b="1">
                <a:solidFill>
                  <a:srgbClr val="000000"/>
                </a:solidFill>
                <a:latin typeface="Arial"/>
                <a:ea typeface="Arial"/>
                <a:cs typeface="Arial"/>
                <a:sym typeface="Arial"/>
              </a:rPr>
              <a:t>.</a:t>
            </a:r>
            <a:br>
              <a:rPr lang="ar-SA" sz="2000" b="1">
                <a:solidFill>
                  <a:srgbClr val="000000"/>
                </a:solidFill>
                <a:latin typeface="Arial"/>
                <a:ea typeface="Arial"/>
                <a:cs typeface="Arial"/>
                <a:sym typeface="Arial"/>
              </a:rPr>
            </a:br>
            <a:r>
              <a:rPr lang="ar-SA" sz="2000" b="1">
                <a:solidFill>
                  <a:srgbClr val="000000"/>
                </a:solidFill>
                <a:latin typeface="Calibri"/>
                <a:ea typeface="Calibri"/>
                <a:cs typeface="Calibri"/>
                <a:sym typeface="Calibri"/>
              </a:rPr>
              <a:t>تعود أن تنظر الى الأمور نظرة موضوعية عقلانية دون تحيز</a:t>
            </a:r>
            <a:r>
              <a:rPr lang="ar-SA" sz="2000">
                <a:solidFill>
                  <a:srgbClr val="000000"/>
                </a:solidFill>
                <a:latin typeface="Calibri"/>
                <a:ea typeface="Calibri"/>
                <a:cs typeface="Calibri"/>
                <a:sym typeface="Calibri"/>
              </a:rPr>
              <a:t>.</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8" name="Google Shape;408;p49" descr="Image result for ‫مفهوم التفكير‬‎"/>
          <p:cNvPicPr preferRelativeResize="0"/>
          <p:nvPr/>
        </p:nvPicPr>
        <p:blipFill rotWithShape="1">
          <a:blip r:embed="rId3">
            <a:alphaModFix/>
          </a:blip>
          <a:srcRect/>
          <a:stretch/>
        </p:blipFill>
        <p:spPr>
          <a:xfrm>
            <a:off x="457200" y="2362199"/>
            <a:ext cx="2127379" cy="3450771"/>
          </a:xfrm>
          <a:prstGeom prst="rect">
            <a:avLst/>
          </a:prstGeom>
          <a:noFill/>
          <a:ln>
            <a:noFill/>
          </a:ln>
        </p:spPr>
      </p:pic>
      <p:sp>
        <p:nvSpPr>
          <p:cNvPr id="409" name="Google Shape;409;p4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36</a:t>
            </a:fld>
            <a:endParaRPr>
              <a:solidFill>
                <a:srgbClr val="7F7F7F"/>
              </a:solidFill>
              <a:latin typeface="Arial"/>
              <a:ea typeface="Arial"/>
              <a:cs typeface="Arial"/>
              <a:sym typeface="Arial"/>
            </a:endParaRPr>
          </a:p>
        </p:txBody>
      </p:sp>
      <p:sp>
        <p:nvSpPr>
          <p:cNvPr id="410" name="Google Shape;410;p49"/>
          <p:cNvSpPr/>
          <p:nvPr/>
        </p:nvSpPr>
        <p:spPr>
          <a:xfrm>
            <a:off x="2584579" y="1303174"/>
            <a:ext cx="8207830" cy="4745723"/>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dirty="0">
                <a:solidFill>
                  <a:srgbClr val="FF0000"/>
                </a:solidFill>
                <a:latin typeface="Calibri"/>
                <a:ea typeface="Calibri"/>
                <a:cs typeface="Calibri"/>
                <a:sym typeface="Calibri"/>
              </a:rPr>
              <a:t>التفكير الايجابي</a:t>
            </a:r>
            <a:r>
              <a:rPr lang="ar-SA" sz="2000" b="1" dirty="0">
                <a:solidFill>
                  <a:srgbClr val="000000"/>
                </a:solidFill>
                <a:latin typeface="Calibri"/>
                <a:ea typeface="Calibri"/>
                <a:cs typeface="Calibri"/>
                <a:sym typeface="Calibri"/>
              </a:rPr>
              <a:t> </a:t>
            </a:r>
            <a:endParaRPr dirty="0"/>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هو التفاؤل بكل ما تحمله هذه الكلمه من معنى ، والنظر الى الجميل في كل شيء.</a:t>
            </a:r>
            <a:endParaRPr dirty="0"/>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وللتفكير الايجابي اثر فعال وقوي في نفسياتنا وامور حياتنا اليومية والمستقبلية . </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ومن التفكير الايجابي ان تتأمل في نفسك جيدا وستجد الكثير من المواهب والقدرات التي وهبك اياها الله تعالى,لكن للاسف كثير من الناس تصر على رؤية العيوب وتضخيمها سواءاً كانت عيوبه أو عيوب غيره, (</a:t>
            </a:r>
            <a:r>
              <a:rPr lang="ar-SA" sz="2000" b="1" dirty="0">
                <a:solidFill>
                  <a:srgbClr val="FF0000"/>
                </a:solidFill>
                <a:latin typeface="Calibri"/>
                <a:ea typeface="Calibri"/>
                <a:cs typeface="Calibri"/>
                <a:sym typeface="Calibri"/>
              </a:rPr>
              <a:t>وانا لا اقصد هنا العيوب الخَلقية وانما العيوب الأخرى).</a:t>
            </a:r>
            <a:endParaRPr sz="2000" dirty="0">
              <a:solidFill>
                <a:srgbClr val="FF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قال تعالى:( فَعَسَى أَن تَكْرَهُواْ شَيْئًا وَيَجْعَلَ اللّهُ فِيهِ خَيْرًا كَثِيرًا) (19)سورة النساء</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كم من كتاب كُتب عن التفكير الايجابي ولخصه الله عز و جل في اية . </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فلو كان هناك أمر </a:t>
            </a:r>
            <a:r>
              <a:rPr lang="ar-SA" sz="2000" b="1" dirty="0">
                <a:solidFill>
                  <a:srgbClr val="FF0000"/>
                </a:solidFill>
                <a:latin typeface="Calibri"/>
                <a:ea typeface="Calibri"/>
                <a:cs typeface="Calibri"/>
                <a:sym typeface="Calibri"/>
              </a:rPr>
              <a:t>ما</a:t>
            </a:r>
            <a:r>
              <a:rPr lang="ar-SA" sz="2000" b="1" dirty="0">
                <a:solidFill>
                  <a:srgbClr val="000000"/>
                </a:solidFill>
                <a:latin typeface="Calibri"/>
                <a:ea typeface="Calibri"/>
                <a:cs typeface="Calibri"/>
                <a:sym typeface="Calibri"/>
              </a:rPr>
              <a:t> ورآه الشخص سوداويا وكان ينبثق منه ومضة نور فعلى الشخص ان يتوجه  وينظر الى تلك الومضة فتلك الومضة هي الجانب الايجابي للموضوع.</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FF0000"/>
                </a:solidFill>
                <a:latin typeface="Calibri"/>
                <a:ea typeface="Calibri"/>
                <a:cs typeface="Calibri"/>
                <a:sym typeface="Calibri"/>
              </a:rPr>
              <a:t>لا تكره ما يحدث لك ,واِن تتال حدوثه فلا تتذمر وتقول(لما كل ذلك يحصل لي انا بالذات, لما حياتي كلها نحس...الخ)</a:t>
            </a:r>
            <a:endParaRPr sz="2000" dirty="0">
              <a:solidFill>
                <a:srgbClr val="FF0000"/>
              </a:solidFill>
              <a:latin typeface="Calibri"/>
              <a:ea typeface="Calibri"/>
              <a:cs typeface="Calibri"/>
              <a:sym typeface="Calibri"/>
            </a:endParaRP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6" name="Google Shape;416;p50" descr="Related image"/>
          <p:cNvPicPr preferRelativeResize="0"/>
          <p:nvPr/>
        </p:nvPicPr>
        <p:blipFill rotWithShape="1">
          <a:blip r:embed="rId3">
            <a:alphaModFix/>
          </a:blip>
          <a:srcRect/>
          <a:stretch/>
        </p:blipFill>
        <p:spPr>
          <a:xfrm>
            <a:off x="470185" y="2085219"/>
            <a:ext cx="2425416" cy="3690358"/>
          </a:xfrm>
          <a:prstGeom prst="rect">
            <a:avLst/>
          </a:prstGeom>
          <a:noFill/>
          <a:ln>
            <a:noFill/>
          </a:ln>
        </p:spPr>
      </p:pic>
      <p:sp>
        <p:nvSpPr>
          <p:cNvPr id="417" name="Google Shape;417;p5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37</a:t>
            </a:fld>
            <a:endParaRPr>
              <a:solidFill>
                <a:srgbClr val="7F7F7F"/>
              </a:solidFill>
              <a:latin typeface="Arial"/>
              <a:ea typeface="Arial"/>
              <a:cs typeface="Arial"/>
              <a:sym typeface="Arial"/>
            </a:endParaRPr>
          </a:p>
        </p:txBody>
      </p:sp>
      <p:sp>
        <p:nvSpPr>
          <p:cNvPr id="418" name="Google Shape;418;p50"/>
          <p:cNvSpPr/>
          <p:nvPr/>
        </p:nvSpPr>
        <p:spPr>
          <a:xfrm>
            <a:off x="3374573" y="1427655"/>
            <a:ext cx="7903028" cy="4869859"/>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مهما يحدث لك من امور لا تعجبك لا تنظر اليها و تقف,ابحث عن الجانب المنير في حياتك و ان كانت ومضة ضوء فهي التي ستنير طريقك لتعمل على معالجة الامور التي لا تعجبك, هذا الجانب المضيء سيعطيك القوة للتغلب على اي امر,.</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وانا لا اقول انه اذا حصل لك امر محزن او مأساوي ان لا تتأثر او تتألم, اعطي كل شيءٍ حقه,ما أقصده ان تتخطى الامر وتنظر ولا تجعله يؤثر عليك سلباً.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انا أؤمن بان الايمان بالله من اعماقك يغير نظرتك للامور,عندها سترى ان كل ما اعطاك اياه الله جميل , وساعطيكم بعض الامثلة:</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قد يتذمر البعض انه لا يملك السيارة التي يحلم بها,قل الحمد لله انه لديك واحدة غيرك لا يستطيع ان يملكها,</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والذين يتذمرون انهم لا يملكون سيارة قل الحمد لله هناك من لا يملك قدما يسير عليها          وهكذا...</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عندما تُحرم شيئا فان الله يعوضك في اشياء اخرى,كمن يحرمه الله نعمة النظر يكون مبدعا في ناحية اخرى..</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4" name="Google Shape;424;p51"/>
          <p:cNvPicPr preferRelativeResize="0"/>
          <p:nvPr/>
        </p:nvPicPr>
        <p:blipFill rotWithShape="1">
          <a:blip r:embed="rId3">
            <a:alphaModFix/>
          </a:blip>
          <a:srcRect/>
          <a:stretch/>
        </p:blipFill>
        <p:spPr>
          <a:xfrm>
            <a:off x="728551" y="4596558"/>
            <a:ext cx="2238584" cy="1804244"/>
          </a:xfrm>
          <a:prstGeom prst="rect">
            <a:avLst/>
          </a:prstGeom>
          <a:noFill/>
          <a:ln>
            <a:noFill/>
          </a:ln>
        </p:spPr>
      </p:pic>
      <p:pic>
        <p:nvPicPr>
          <p:cNvPr id="425" name="Google Shape;425;p51"/>
          <p:cNvPicPr preferRelativeResize="0"/>
          <p:nvPr/>
        </p:nvPicPr>
        <p:blipFill rotWithShape="1">
          <a:blip r:embed="rId4">
            <a:alphaModFix/>
          </a:blip>
          <a:srcRect/>
          <a:stretch/>
        </p:blipFill>
        <p:spPr>
          <a:xfrm>
            <a:off x="65315" y="1246154"/>
            <a:ext cx="3058886" cy="2362200"/>
          </a:xfrm>
          <a:prstGeom prst="rect">
            <a:avLst/>
          </a:prstGeom>
          <a:noFill/>
          <a:ln>
            <a:noFill/>
          </a:ln>
        </p:spPr>
      </p:pic>
      <p:sp>
        <p:nvSpPr>
          <p:cNvPr id="426" name="Google Shape;426;p5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38</a:t>
            </a:fld>
            <a:endParaRPr>
              <a:solidFill>
                <a:srgbClr val="7F7F7F"/>
              </a:solidFill>
              <a:latin typeface="Arial"/>
              <a:ea typeface="Arial"/>
              <a:cs typeface="Arial"/>
              <a:sym typeface="Arial"/>
            </a:endParaRPr>
          </a:p>
        </p:txBody>
      </p:sp>
      <p:sp>
        <p:nvSpPr>
          <p:cNvPr id="427" name="Google Shape;427;p51"/>
          <p:cNvSpPr/>
          <p:nvPr/>
        </p:nvSpPr>
        <p:spPr>
          <a:xfrm>
            <a:off x="2509935" y="1766076"/>
            <a:ext cx="8767665" cy="3325847"/>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dirty="0">
                <a:solidFill>
                  <a:srgbClr val="FF0000"/>
                </a:solidFill>
                <a:latin typeface="Arial"/>
                <a:ea typeface="Arial"/>
                <a:cs typeface="Arial"/>
                <a:sym typeface="Arial"/>
              </a:rPr>
              <a:t>وفي الحياة امثلة كثيرة</a:t>
            </a:r>
            <a:r>
              <a:rPr lang="ar-SA" sz="2000" b="1" dirty="0">
                <a:solidFill>
                  <a:srgbClr val="000000"/>
                </a:solidFill>
                <a:latin typeface="Arial"/>
                <a:ea typeface="Arial"/>
                <a:cs typeface="Arial"/>
                <a:sym typeface="Arial"/>
              </a:rPr>
              <a:t>.</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وحتى لو كان هناك من لا يملك شيئا اقول له يكفيك الايمان بالله والرضا .</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         </a:t>
            </a:r>
            <a:r>
              <a:rPr lang="ar-SA" sz="2000" b="1" dirty="0">
                <a:solidFill>
                  <a:srgbClr val="FF0000"/>
                </a:solidFill>
                <a:latin typeface="Calibri"/>
                <a:ea typeface="Calibri"/>
                <a:cs typeface="Calibri"/>
                <a:sym typeface="Calibri"/>
              </a:rPr>
              <a:t>هذا ما اريد ان اصل اليه.. الرضا, اذا كنت راضيا بما لديك فانت بذلك ملكت العالم.. </a:t>
            </a:r>
            <a:endParaRPr dirty="0"/>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قال تعالى: ( رَضِيَ اللَّهُ عَنْهُمْ وَرَضُوا عَنْهُ ذَلِكَ الْفَوْزُ الْعَظِيمُ)سورة المائدة آية 119</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في تفسير الجلالين: رَضِيَ اللَّه عَنْهُمْ" بِطَاعَتِهِ "وَرَضُوا عَنْهُ" بِثَوَابِهِ "ذَلِكَ الْفَوْز الْعَظِيم".</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فاذا رضوا بما من عند الله فذلك هو الفوز العظيم.</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اما اذا نظرت الى الجانب السلبي(الجانب المظلم) فانك لن تستطيع الحراك في الظلمة التي تحيطك و ستبقى على ما انت عليه بل واسوء لانه عندها سترى الجانب السلبي من كل امر,</a:t>
            </a:r>
            <a:endParaRPr sz="2000" dirty="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3" name="Google Shape;433;p52"/>
          <p:cNvPicPr preferRelativeResize="0"/>
          <p:nvPr/>
        </p:nvPicPr>
        <p:blipFill rotWithShape="1">
          <a:blip r:embed="rId3">
            <a:alphaModFix/>
          </a:blip>
          <a:srcRect t="11479" r="35380" b="10080"/>
          <a:stretch/>
        </p:blipFill>
        <p:spPr>
          <a:xfrm rot="-314004">
            <a:off x="404430" y="4192022"/>
            <a:ext cx="1960156" cy="2445155"/>
          </a:xfrm>
          <a:prstGeom prst="rect">
            <a:avLst/>
          </a:prstGeom>
          <a:noFill/>
          <a:ln>
            <a:noFill/>
          </a:ln>
        </p:spPr>
      </p:pic>
      <p:sp>
        <p:nvSpPr>
          <p:cNvPr id="434" name="Google Shape;434;p5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39</a:t>
            </a:fld>
            <a:endParaRPr>
              <a:solidFill>
                <a:srgbClr val="7F7F7F"/>
              </a:solidFill>
              <a:latin typeface="Arial"/>
              <a:ea typeface="Arial"/>
              <a:cs typeface="Arial"/>
              <a:sym typeface="Arial"/>
            </a:endParaRPr>
          </a:p>
        </p:txBody>
      </p:sp>
      <p:sp>
        <p:nvSpPr>
          <p:cNvPr id="435" name="Google Shape;435;p52"/>
          <p:cNvSpPr/>
          <p:nvPr/>
        </p:nvSpPr>
        <p:spPr>
          <a:xfrm>
            <a:off x="2135561" y="1074691"/>
            <a:ext cx="9505055" cy="4864922"/>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  واليك بعض الامور التي تساعدك على التفكير الايجابي: </a:t>
            </a:r>
            <a:endParaRPr sz="2000">
              <a:solidFill>
                <a:srgbClr val="0070C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الهدوء والاسترخاء أمر ضروري ومهم لاستعادة التوازن النفسي والذهني والعاطفي.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عليك مراقبة افكارك بان تستأصل منها الامور السلبية لانك لو استمريت في الخوض في مجرد التفكير فيها فانها ستصبح عادة و تلتصق بك و تؤثر على امورك الحياتية الاخرى,ان ذلك يتطلب وقت فعليك المحاولة و الثبات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لابد من وجود اهداف سامية علمية وعمليه تسعى للوصول اليها.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شارك في دورات علميه ومهارية تكتسب منها مزيدا من الثقافة والعلم في مجال فن النجاح وفن التفكير الايجابي.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اياك والانطواء على الذات,نعم يحتاج الفرد منا للحظات مع نفسه اجعلها اجابية لا تودي بك للانطواء.</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اياك والاسترسال مع الانفعالات واحذر من الغضب وتماسك قبل ان تقدم على أي تصرف حتى لا تعيش رهين افكار نشأت من ردات فعل متسرعه , راجع نفسك دائما وقومها واعرف ما لها وما عليها وما هو من طاقتها وما هو فوق ذلك.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-ابدأ صباحك بعد ذكر الله بابتسامة ملؤها الرضى والحيوية فلذك أثر قوي.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-احرص على نفع الاخرين ومساعدتهم ومد يد العون لهم فان صدى هذا الخير يرجع اليك وأثره ينالك لا محاله. </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16"/>
          <p:cNvSpPr/>
          <p:nvPr/>
        </p:nvSpPr>
        <p:spPr>
          <a:xfrm>
            <a:off x="3299672" y="28441"/>
            <a:ext cx="8889402" cy="505610"/>
          </a:xfrm>
          <a:prstGeom prst="rect">
            <a:avLst/>
          </a:prstGeom>
          <a:gradFill>
            <a:gsLst>
              <a:gs pos="0">
                <a:srgbClr val="5C6586"/>
              </a:gs>
              <a:gs pos="50000">
                <a:srgbClr val="3E4C79"/>
              </a:gs>
              <a:gs pos="100000">
                <a:srgbClr val="33426C"/>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274320" algn="r" rtl="1">
              <a:lnSpc>
                <a:spcPct val="115000"/>
              </a:lnSpc>
              <a:spcBef>
                <a:spcPts val="0"/>
              </a:spcBef>
              <a:spcAft>
                <a:spcPts val="0"/>
              </a:spcAft>
              <a:buNone/>
            </a:pPr>
            <a:r>
              <a:rPr lang="ar-SA" sz="1800" b="1" dirty="0">
                <a:solidFill>
                  <a:schemeClr val="lt1"/>
                </a:solidFill>
                <a:latin typeface="Times New Roman"/>
                <a:ea typeface="Times New Roman"/>
                <a:cs typeface="Times New Roman"/>
                <a:sym typeface="Times New Roman"/>
              </a:rPr>
              <a:t>مهارات التفكير الإيجابي                                                                                     المدربة : أ / مريم البوق </a:t>
            </a:r>
            <a:endParaRPr sz="1800" dirty="0">
              <a:solidFill>
                <a:schemeClr val="lt1"/>
              </a:solidFill>
              <a:latin typeface="Arial"/>
              <a:ea typeface="Arial"/>
              <a:cs typeface="Arial"/>
              <a:sym typeface="Arial"/>
            </a:endParaRPr>
          </a:p>
          <a:p>
            <a:pPr marL="0" marR="0" lvl="0" indent="0" algn="r" rtl="1">
              <a:lnSpc>
                <a:spcPct val="115000"/>
              </a:lnSpc>
              <a:spcBef>
                <a:spcPts val="0"/>
              </a:spcBef>
              <a:spcAft>
                <a:spcPts val="0"/>
              </a:spcAft>
              <a:buNone/>
            </a:pPr>
            <a:r>
              <a:rPr lang="ar-SA" sz="1100" b="1" dirty="0">
                <a:solidFill>
                  <a:schemeClr val="lt1"/>
                </a:solidFill>
                <a:latin typeface="Arial"/>
                <a:ea typeface="Arial"/>
                <a:cs typeface="Arial"/>
                <a:sym typeface="Arial"/>
              </a:rPr>
              <a:t> </a:t>
            </a:r>
            <a:endParaRPr sz="1100" dirty="0">
              <a:solidFill>
                <a:schemeClr val="lt1"/>
              </a:solidFill>
              <a:latin typeface="Arial"/>
              <a:ea typeface="Arial"/>
              <a:cs typeface="Arial"/>
              <a:sym typeface="Arial"/>
            </a:endParaRPr>
          </a:p>
        </p:txBody>
      </p:sp>
      <p:sp>
        <p:nvSpPr>
          <p:cNvPr id="128" name="Google Shape;128;p16"/>
          <p:cNvSpPr txBox="1"/>
          <p:nvPr/>
        </p:nvSpPr>
        <p:spPr>
          <a:xfrm>
            <a:off x="1548881" y="808371"/>
            <a:ext cx="10105053" cy="4470400"/>
          </a:xfrm>
          <a:prstGeom prst="rect">
            <a:avLst/>
          </a:prstGeom>
          <a:noFill/>
          <a:ln>
            <a:noFill/>
          </a:ln>
        </p:spPr>
        <p:txBody>
          <a:bodyPr spcFirstLastPara="1" wrap="square" lIns="91425" tIns="45700" rIns="91425" bIns="45700" anchor="t" anchorCtr="0">
            <a:normAutofit/>
          </a:bodyPr>
          <a:lstStyle/>
          <a:p>
            <a:pPr marL="109728" marR="0" lvl="0" indent="0" algn="r" rtl="1">
              <a:lnSpc>
                <a:spcPct val="95000"/>
              </a:lnSpc>
              <a:spcBef>
                <a:spcPts val="0"/>
              </a:spcBef>
              <a:spcAft>
                <a:spcPts val="0"/>
              </a:spcAft>
              <a:buClr>
                <a:schemeClr val="dk1"/>
              </a:buClr>
              <a:buSzPts val="2400"/>
              <a:buFont typeface="Arial"/>
              <a:buNone/>
            </a:pPr>
            <a:endParaRPr sz="2400" b="1">
              <a:solidFill>
                <a:srgbClr val="7030A0"/>
              </a:solidFill>
              <a:latin typeface="Arial"/>
              <a:ea typeface="Arial"/>
              <a:cs typeface="Arial"/>
              <a:sym typeface="Arial"/>
            </a:endParaRPr>
          </a:p>
        </p:txBody>
      </p:sp>
      <p:sp>
        <p:nvSpPr>
          <p:cNvPr id="129" name="Google Shape;129;p16"/>
          <p:cNvSpPr/>
          <p:nvPr/>
        </p:nvSpPr>
        <p:spPr>
          <a:xfrm>
            <a:off x="886336" y="1709040"/>
            <a:ext cx="10767598" cy="267765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2800" b="1">
                <a:solidFill>
                  <a:srgbClr val="000000"/>
                </a:solidFill>
                <a:latin typeface="Verdana"/>
                <a:ea typeface="Verdana"/>
                <a:cs typeface="Verdana"/>
                <a:sym typeface="Verdana"/>
              </a:rPr>
              <a:t>نعمة من الله عز وجل على الانسان من تمسك بها حصل على الخير والنجاح والصلاح والفلاح في الدنيا والآخرة والله عز وجل حثنا عليها وامرنا ان نكون ايجابيين في هذه الحياة. </a:t>
            </a:r>
            <a:endParaRPr/>
          </a:p>
          <a:p>
            <a:pPr marL="0" marR="0" lvl="0" indent="0" algn="r" rtl="1">
              <a:spcBef>
                <a:spcPts val="0"/>
              </a:spcBef>
              <a:spcAft>
                <a:spcPts val="0"/>
              </a:spcAft>
              <a:buNone/>
            </a:pPr>
            <a:r>
              <a:rPr lang="ar-SA" sz="2800" b="1">
                <a:solidFill>
                  <a:srgbClr val="000000"/>
                </a:solidFill>
                <a:latin typeface="Verdana"/>
                <a:ea typeface="Verdana"/>
                <a:cs typeface="Verdana"/>
                <a:sym typeface="Verdana"/>
              </a:rPr>
              <a:t>وعندما تنعدم الإيجابية من حياة الانسان تصبح عيشته في كدر كيف لا والايجابية تعتبر ضابط الايقاع ومحور الارتكاز وعن طريقها يصبح للحياة معنى وهدف والايجابية.</a:t>
            </a:r>
            <a:br>
              <a:rPr lang="ar-SA" sz="2800" b="1">
                <a:solidFill>
                  <a:srgbClr val="000000"/>
                </a:solidFill>
                <a:latin typeface="Verdana"/>
                <a:ea typeface="Verdana"/>
                <a:cs typeface="Verdana"/>
                <a:sym typeface="Verdana"/>
              </a:rPr>
            </a:br>
            <a:r>
              <a:rPr lang="ar-SA" sz="2800" b="1">
                <a:solidFill>
                  <a:srgbClr val="000000"/>
                </a:solidFill>
                <a:latin typeface="Verdana"/>
                <a:ea typeface="Verdana"/>
                <a:cs typeface="Verdana"/>
                <a:sym typeface="Verdana"/>
              </a:rPr>
              <a:t>ولا شك أن الاستسلام لليأس والإحباط طريق مُعبد وسهل للسلبية في الحياة, وهي علامة – ربما – من علامات ضعف هذا المخلوق الضعيف .</a:t>
            </a:r>
            <a:endParaRPr sz="2800" b="1">
              <a:solidFill>
                <a:schemeClr val="dk1"/>
              </a:solidFill>
              <a:latin typeface="Arial"/>
              <a:ea typeface="Arial"/>
              <a:cs typeface="Arial"/>
              <a:sym typeface="Arial"/>
            </a:endParaRPr>
          </a:p>
        </p:txBody>
      </p:sp>
      <p:pic>
        <p:nvPicPr>
          <p:cNvPr id="130" name="Google Shape;130;p16" descr="نتيجة بحث الصور عن صور التفكير الايجابي"/>
          <p:cNvPicPr preferRelativeResize="0"/>
          <p:nvPr/>
        </p:nvPicPr>
        <p:blipFill rotWithShape="1">
          <a:blip r:embed="rId3">
            <a:alphaModFix/>
          </a:blip>
          <a:srcRect l="6724" r="8190"/>
          <a:stretch/>
        </p:blipFill>
        <p:spPr>
          <a:xfrm>
            <a:off x="8908390" y="4499291"/>
            <a:ext cx="3296744" cy="1760609"/>
          </a:xfrm>
          <a:prstGeom prst="rect">
            <a:avLst/>
          </a:prstGeom>
          <a:noFill/>
          <a:ln>
            <a:noFill/>
          </a:ln>
        </p:spPr>
      </p:pic>
      <p:pic>
        <p:nvPicPr>
          <p:cNvPr id="131" name="Google Shape;131;p16" descr="الإيجابية صفة المؤمنين - منارات للعلوم الشرعية والدعوية"/>
          <p:cNvPicPr preferRelativeResize="0"/>
          <p:nvPr/>
        </p:nvPicPr>
        <p:blipFill rotWithShape="1">
          <a:blip r:embed="rId4">
            <a:alphaModFix/>
          </a:blip>
          <a:srcRect l="42812" t="21304" b="36896"/>
          <a:stretch/>
        </p:blipFill>
        <p:spPr>
          <a:xfrm>
            <a:off x="9242968" y="562493"/>
            <a:ext cx="2946104" cy="889387"/>
          </a:xfrm>
          <a:prstGeom prst="rect">
            <a:avLst/>
          </a:prstGeom>
          <a:noFill/>
          <a:ln>
            <a:noFill/>
          </a:ln>
        </p:spPr>
      </p:pic>
      <p:pic>
        <p:nvPicPr>
          <p:cNvPr id="132" name="Google Shape;132;p16" descr="تعرف على أهم 3 معلومات عن أول من قال السلام عليكم ورحمة الله وبركاته"/>
          <p:cNvPicPr preferRelativeResize="0"/>
          <p:nvPr/>
        </p:nvPicPr>
        <p:blipFill rotWithShape="1">
          <a:blip r:embed="rId5">
            <a:alphaModFix/>
          </a:blip>
          <a:srcRect/>
          <a:stretch/>
        </p:blipFill>
        <p:spPr>
          <a:xfrm>
            <a:off x="4621006" y="577009"/>
            <a:ext cx="3525223" cy="952385"/>
          </a:xfrm>
          <a:prstGeom prst="rect">
            <a:avLst/>
          </a:prstGeom>
          <a:noFill/>
          <a:ln>
            <a:noFill/>
          </a:ln>
        </p:spPr>
      </p:pic>
      <p:pic>
        <p:nvPicPr>
          <p:cNvPr id="133" name="Google Shape;133;p16" descr="درس: الفرق بين المقدمة والتمهيد في الرسائل العلمية - بوابة الباحث ..."/>
          <p:cNvPicPr preferRelativeResize="0"/>
          <p:nvPr/>
        </p:nvPicPr>
        <p:blipFill rotWithShape="1">
          <a:blip r:embed="rId6">
            <a:alphaModFix/>
          </a:blip>
          <a:srcRect/>
          <a:stretch/>
        </p:blipFill>
        <p:spPr>
          <a:xfrm>
            <a:off x="-34102" y="28441"/>
            <a:ext cx="3333774" cy="1685925"/>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Google Shape;441;p5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40</a:t>
            </a:fld>
            <a:endParaRPr>
              <a:solidFill>
                <a:srgbClr val="7F7F7F"/>
              </a:solidFill>
              <a:latin typeface="Arial"/>
              <a:ea typeface="Arial"/>
              <a:cs typeface="Arial"/>
              <a:sym typeface="Arial"/>
            </a:endParaRPr>
          </a:p>
        </p:txBody>
      </p:sp>
      <p:sp>
        <p:nvSpPr>
          <p:cNvPr id="442" name="Google Shape;442;p53"/>
          <p:cNvSpPr/>
          <p:nvPr/>
        </p:nvSpPr>
        <p:spPr>
          <a:xfrm>
            <a:off x="3750906" y="1887819"/>
            <a:ext cx="7711515" cy="4313810"/>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اذا اجتاحتك الافكار السلبية او خاطرة تشاؤميه </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ابق هادئا واسترخ وتأملها بعين الموضوعيه حتما ستجد انك كنت تبالغ وتعطي الموضوع اكبر من حجمه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تذكر ان التفاؤل سبيل عظيم نحو السعادة الداخلية فلا تحرم نفسك اياه فقط انظر الى الجانب المشرق والجميل في الاشياء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تعلم فن التجاهل للافكار السلبية قل دائما ( وليكن,لا بأس) </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امض في طريقك ثابتا هادئا , الامر ليس سهلا لكن الوقت باذن الله كفيل ان يوصلك الى هذا الانسجام الداخلي الرائع.</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الحياة قد تفرض علينا ظروفا سلبية لكن القدرات التي خلقها الله تعالى لنا يمكنها تجاوز هذه الظروف للوصول لحياة مستقرة ناجحة.</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لا تيأس بعد أول محاولة غير ناجحة في الاتجاه الايجابي ، و كرر المحاولات فستنجح.</a:t>
            </a:r>
            <a:endParaRPr sz="2000">
              <a:solidFill>
                <a:srgbClr val="000000"/>
              </a:solidFill>
              <a:latin typeface="Calibri"/>
              <a:ea typeface="Calibri"/>
              <a:cs typeface="Calibri"/>
              <a:sym typeface="Calibri"/>
            </a:endParaRPr>
          </a:p>
        </p:txBody>
      </p:sp>
      <p:pic>
        <p:nvPicPr>
          <p:cNvPr id="443" name="Google Shape;443;p53" descr="Related image"/>
          <p:cNvPicPr preferRelativeResize="0"/>
          <p:nvPr/>
        </p:nvPicPr>
        <p:blipFill rotWithShape="1">
          <a:blip r:embed="rId3">
            <a:alphaModFix/>
          </a:blip>
          <a:srcRect/>
          <a:stretch/>
        </p:blipFill>
        <p:spPr>
          <a:xfrm flipH="1">
            <a:off x="557768" y="1982108"/>
            <a:ext cx="2490232" cy="4125232"/>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9" name="Google Shape;449;p54" descr="Image result for ‫افكار سلبية‬‎"/>
          <p:cNvPicPr preferRelativeResize="0"/>
          <p:nvPr/>
        </p:nvPicPr>
        <p:blipFill rotWithShape="1">
          <a:blip r:embed="rId3">
            <a:alphaModFix/>
          </a:blip>
          <a:srcRect/>
          <a:stretch/>
        </p:blipFill>
        <p:spPr>
          <a:xfrm>
            <a:off x="457200" y="459635"/>
            <a:ext cx="1721413" cy="2979304"/>
          </a:xfrm>
          <a:prstGeom prst="rect">
            <a:avLst/>
          </a:prstGeom>
          <a:noFill/>
          <a:ln>
            <a:noFill/>
          </a:ln>
        </p:spPr>
      </p:pic>
      <p:sp>
        <p:nvSpPr>
          <p:cNvPr id="450" name="Google Shape;450;p5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41</a:t>
            </a:fld>
            <a:endParaRPr>
              <a:solidFill>
                <a:srgbClr val="7F7F7F"/>
              </a:solidFill>
              <a:latin typeface="Arial"/>
              <a:ea typeface="Arial"/>
              <a:cs typeface="Arial"/>
              <a:sym typeface="Arial"/>
            </a:endParaRPr>
          </a:p>
        </p:txBody>
      </p:sp>
      <p:sp>
        <p:nvSpPr>
          <p:cNvPr id="451" name="Google Shape;451;p54"/>
          <p:cNvSpPr/>
          <p:nvPr/>
        </p:nvSpPr>
        <p:spPr>
          <a:xfrm>
            <a:off x="1558213" y="1133953"/>
            <a:ext cx="10056162" cy="4730526"/>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400" b="1" dirty="0">
                <a:solidFill>
                  <a:srgbClr val="374C81"/>
                </a:solidFill>
                <a:latin typeface="Arial"/>
                <a:ea typeface="Arial"/>
                <a:cs typeface="Arial"/>
                <a:sym typeface="Arial"/>
              </a:rPr>
              <a:t>                                           </a:t>
            </a:r>
            <a:r>
              <a:rPr lang="ar-SA" sz="2000" b="1" dirty="0">
                <a:solidFill>
                  <a:srgbClr val="FF0000"/>
                </a:solidFill>
                <a:latin typeface="Arial"/>
                <a:ea typeface="Arial"/>
                <a:cs typeface="Arial"/>
                <a:sym typeface="Arial"/>
              </a:rPr>
              <a:t>إن التفكير الايجابي منهج حياة قائم بذاته</a:t>
            </a:r>
            <a:r>
              <a:rPr lang="ar-SA" sz="2000" b="1" dirty="0">
                <a:solidFill>
                  <a:srgbClr val="000000"/>
                </a:solidFill>
                <a:latin typeface="Arial"/>
                <a:ea typeface="Arial"/>
                <a:cs typeface="Arial"/>
                <a:sym typeface="Arial"/>
              </a:rPr>
              <a:t>.</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70C0"/>
                </a:solidFill>
                <a:latin typeface="Calibri"/>
                <a:ea typeface="Calibri"/>
                <a:cs typeface="Calibri"/>
                <a:sym typeface="Calibri"/>
              </a:rPr>
              <a:t>وتحقيق النجاح يتطلب: </a:t>
            </a:r>
            <a:endParaRPr sz="2000" b="1" dirty="0">
              <a:solidFill>
                <a:srgbClr val="0070C0"/>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Arial"/>
              <a:buChar char="•"/>
            </a:pPr>
            <a:r>
              <a:rPr lang="ar-SA" sz="2000" b="1" dirty="0">
                <a:solidFill>
                  <a:srgbClr val="000000"/>
                </a:solidFill>
                <a:latin typeface="Calibri"/>
                <a:ea typeface="Calibri"/>
                <a:cs typeface="Calibri"/>
                <a:sym typeface="Calibri"/>
              </a:rPr>
              <a:t>أن يكون الإنسان متفائلاً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أن يكون فكره إيجابيا ، بمعنى أن ينظر إلى الجوانب المشرقة في الحياة ، وأن يحذر التشاؤم والفكر المحبط.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تحقيق النجاح يتطلب أن يكون للإنسان أهداف محددة.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تحقيق النجاح يتطلب أن يبذل الإنسان جهوداً لا تعرف اليأس ، فالإصرار عنصرٌ ضروري في معادلة النجاح.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يجب أن يعود الإنسان نفسه على التفكير الدقيق ليحقق أهدافه وطموحاته ، فكثيرٌ من الناس يعيش في الحياة بفكر مشوشٍ ومبعثرٍ يظهر في استنتاجات خاطئة ، و قناعاتٍ لا تتسم بعمق الرؤية.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عسف النفس وتربيتها وتعويدها على الالتزام أمراً في غاية الأهمية حتى يمكن للإنسان أن يقوم بالأعمال الصعبة التي يتطلبها مشوار النجاح ، فالإنسان الذي يقوده هواه وتتحكم فيه رغباته ، لا يستطيع تحقيق ما يريد من طموحات.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النجاح يتطلب أن تؤمن بقدرتك على تحقيقه ، فدون أن يوجد لديك قوة الإيمان بقدرتك على تحقيق ما تريد يصبح النجاح أمامك مستحيل. </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dirty="0">
                <a:solidFill>
                  <a:srgbClr val="000000"/>
                </a:solidFill>
                <a:latin typeface="Calibri"/>
                <a:ea typeface="Calibri"/>
                <a:cs typeface="Calibri"/>
                <a:sym typeface="Calibri"/>
              </a:rPr>
              <a:t>الإنسان لا يستطيع تحقيق النجاح منفرداً لذلك يحتاج إلى بناء علاقة مع مجموعةٍ من الناس تقاسمه نفس الأهداف.  </a:t>
            </a:r>
            <a:endParaRPr sz="2000" dirty="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7" name="Google Shape;457;p55" descr="Related image"/>
          <p:cNvPicPr preferRelativeResize="0"/>
          <p:nvPr/>
        </p:nvPicPr>
        <p:blipFill rotWithShape="1">
          <a:blip r:embed="rId3">
            <a:alphaModFix/>
          </a:blip>
          <a:srcRect/>
          <a:stretch/>
        </p:blipFill>
        <p:spPr>
          <a:xfrm>
            <a:off x="317241" y="2332654"/>
            <a:ext cx="2502159" cy="3241517"/>
          </a:xfrm>
          <a:prstGeom prst="rect">
            <a:avLst/>
          </a:prstGeom>
          <a:noFill/>
          <a:ln>
            <a:noFill/>
          </a:ln>
        </p:spPr>
      </p:pic>
      <p:sp>
        <p:nvSpPr>
          <p:cNvPr id="458" name="Google Shape;458;p55"/>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42</a:t>
            </a:fld>
            <a:endParaRPr>
              <a:solidFill>
                <a:srgbClr val="7F7F7F"/>
              </a:solidFill>
              <a:latin typeface="Arial"/>
              <a:ea typeface="Arial"/>
              <a:cs typeface="Arial"/>
              <a:sym typeface="Arial"/>
            </a:endParaRPr>
          </a:p>
        </p:txBody>
      </p:sp>
      <p:sp>
        <p:nvSpPr>
          <p:cNvPr id="459" name="Google Shape;459;p55"/>
          <p:cNvSpPr/>
          <p:nvPr/>
        </p:nvSpPr>
        <p:spPr>
          <a:xfrm>
            <a:off x="2416629" y="1171432"/>
            <a:ext cx="9105326" cy="5550045"/>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النجاح يتحقق من خلال الآخرين ، ولذلك تلعب الشخصية دوراً كبيراً في تحقيقه ، حيث يعتبر اللطف مع الآخرين واللباقة والبشاشة ضروري لكي يحقق الإنسان ما يريد ، ويمكن للإنسان غير البشوش من خلال تعويد نفسه على الابتسامة والعبارات اللطيفة أن يوجد تحولاً في شخصيته ويصبح شخصاً بشوشاً مع الأيام .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تحقيق النجاح يتطلب من الإنسان أن يتصف بالمبادرة ، فهو أن لم يبادر بطرح أفكار وآراء تجلب له النجاح ، سوف يكون مثل الغالبية من الناس القانعين بروتين الحياة والمستسلمين للظروف.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الحماس يعتبر عنصراً أساسياً لتحقيق النجاح ، فالإنسان الذي يفقد الحماس لا يستطيع تحقيق الإنجازات والحماس طاقةٌ يحتاجها الإنسان ليندفع في العمل دون توانى أو تخاذل.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والحماس معدٍ أيضا ينتقل من الإنسان إلى الذين يعملون معه فيبذلون جهوداً كبيرة في العمل حتى يتحقق ما يريدون.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على الإنسان الراغب في النجاح أن يتعلم جيداً من حالات الإخفاق التي تواجهه بحيث يصبح أكثر عمقاً ، ولكي لا يكرر الأخطاء التي ارتكبها.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إدارة الوقت عنصر هام في تحقيق النجاح. </a:t>
            </a:r>
            <a:endParaRPr sz="2000">
              <a:solidFill>
                <a:srgbClr val="000000"/>
              </a:solidFill>
              <a:latin typeface="Calibri"/>
              <a:ea typeface="Calibri"/>
              <a:cs typeface="Calibri"/>
              <a:sym typeface="Calibri"/>
            </a:endParaRPr>
          </a:p>
          <a:p>
            <a:pPr marL="0" marR="0" lvl="0" indent="0" algn="ctr" rtl="1">
              <a:lnSpc>
                <a:spcPct val="107000"/>
              </a:lnSpc>
              <a:spcBef>
                <a:spcPts val="800"/>
              </a:spcBef>
              <a:spcAft>
                <a:spcPts val="0"/>
              </a:spcAft>
              <a:buNone/>
            </a:pPr>
            <a:r>
              <a:rPr lang="ar-SA" sz="2000" b="1">
                <a:solidFill>
                  <a:srgbClr val="000000"/>
                </a:solidFill>
                <a:latin typeface="Calibri"/>
                <a:ea typeface="Calibri"/>
                <a:cs typeface="Calibri"/>
                <a:sym typeface="Calibri"/>
              </a:rPr>
              <a:t>   </a:t>
            </a:r>
            <a:r>
              <a:rPr lang="ar-SA" sz="2000" b="1">
                <a:solidFill>
                  <a:srgbClr val="FF0000"/>
                </a:solidFill>
                <a:latin typeface="Calibri"/>
                <a:ea typeface="Calibri"/>
                <a:cs typeface="Calibri"/>
                <a:sym typeface="Calibri"/>
              </a:rPr>
              <a:t>وقبل كل ما سبق</a:t>
            </a:r>
            <a:endParaRPr/>
          </a:p>
          <a:p>
            <a:pPr marL="0" marR="0" lvl="0" indent="0" algn="ctr" rtl="1">
              <a:lnSpc>
                <a:spcPct val="107000"/>
              </a:lnSpc>
              <a:spcBef>
                <a:spcPts val="800"/>
              </a:spcBef>
              <a:spcAft>
                <a:spcPts val="0"/>
              </a:spcAft>
              <a:buNone/>
            </a:pPr>
            <a:r>
              <a:rPr lang="ar-SA" sz="2000" b="1">
                <a:solidFill>
                  <a:srgbClr val="FF0000"/>
                </a:solidFill>
                <a:latin typeface="Calibri"/>
                <a:ea typeface="Calibri"/>
                <a:cs typeface="Calibri"/>
                <a:sym typeface="Calibri"/>
              </a:rPr>
              <a:t> فالنجاح أولاً وأخيراً يقوم على توفيق الله للعبد وإعانته له ،وذلك يتم من خلال اتصال العبد بربه واتكاله عليه.....</a:t>
            </a:r>
            <a:endParaRPr sz="2000">
              <a:solidFill>
                <a:srgbClr val="FF0000"/>
              </a:solidFill>
              <a:latin typeface="Calibri"/>
              <a:ea typeface="Calibri"/>
              <a:cs typeface="Calibri"/>
              <a:sym typeface="Calibri"/>
            </a:endParaRPr>
          </a:p>
        </p:txBody>
      </p:sp>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5" name="Google Shape;465;p56"/>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43</a:t>
            </a:fld>
            <a:endParaRPr>
              <a:solidFill>
                <a:srgbClr val="7F7F7F"/>
              </a:solidFill>
              <a:latin typeface="Arial"/>
              <a:ea typeface="Arial"/>
              <a:cs typeface="Arial"/>
              <a:sym typeface="Arial"/>
            </a:endParaRPr>
          </a:p>
        </p:txBody>
      </p:sp>
      <p:sp>
        <p:nvSpPr>
          <p:cNvPr id="466" name="Google Shape;466;p56"/>
          <p:cNvSpPr/>
          <p:nvPr/>
        </p:nvSpPr>
        <p:spPr>
          <a:xfrm>
            <a:off x="5514679" y="873997"/>
            <a:ext cx="3940405" cy="864096"/>
          </a:xfrm>
          <a:prstGeom prst="flowChartTerminator">
            <a:avLst/>
          </a:prstGeom>
          <a:gradFill>
            <a:gsLst>
              <a:gs pos="0">
                <a:srgbClr val="73B0A1"/>
              </a:gs>
              <a:gs pos="50000">
                <a:srgbClr val="5CAA97"/>
              </a:gs>
              <a:gs pos="100000">
                <a:srgbClr val="4D9A86"/>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   ثالثا ثمرات التفكير الإيجابي :-</a:t>
            </a:r>
            <a:endParaRPr sz="2000">
              <a:solidFill>
                <a:srgbClr val="FFFF00"/>
              </a:solidFill>
              <a:latin typeface="Arial"/>
              <a:ea typeface="Arial"/>
              <a:cs typeface="Arial"/>
              <a:sym typeface="Arial"/>
            </a:endParaRPr>
          </a:p>
        </p:txBody>
      </p:sp>
      <p:sp>
        <p:nvSpPr>
          <p:cNvPr id="467" name="Google Shape;467;p56"/>
          <p:cNvSpPr/>
          <p:nvPr/>
        </p:nvSpPr>
        <p:spPr>
          <a:xfrm>
            <a:off x="4326903" y="1956426"/>
            <a:ext cx="7489699" cy="4027577"/>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يمكن أن تحدد ثمرات التفكير الإيجابي من خلال الفلسفة التي يتبنها الإنسان لتحقيق أهدافه في هذه الحياة ، فالمسلم لديه هدف سامي يتمثل في تحقيق دوره في هذه الحياة بالعبودية لله عز وجل وذلك بالتزام التفكير السليم بما تتضمنه معاني الإيمان وأركانه ، وبما ينتج عن ذلك الإيمان بحيث يكون من لوازمه العمل الإيجابي العمل الصالح حينها يتحقق للإنسان الحياة الطيبة في الدارين قال الله تعالى    :" من عمل صالحاً من ذكر أو أنثى وهو مؤمن فلنحيينه حياة طيبة " قال سيد قطب رحمه الله :" </a:t>
            </a:r>
            <a:r>
              <a:rPr lang="ar-SA" sz="2000" b="1">
                <a:solidFill>
                  <a:srgbClr val="000000"/>
                </a:solidFill>
                <a:latin typeface="Traditional Arabic"/>
                <a:ea typeface="Traditional Arabic"/>
                <a:cs typeface="Traditional Arabic"/>
                <a:sym typeface="Traditional Arabic"/>
              </a:rPr>
              <a:t>وأن العمل الصالح لا بد له من القاعدة الأصيلة يرتكز عليها قاعدة الإيمان بالله { وهو مؤمن } فبغير هذه القاعدة لا يقوم بناء ، وبغير هذه الرابطة لا يتجمع شتاته  إنما هو هباء كرماد اشتدت به الريح في يوم عاصف ، والعقيدة هي المحور الذي تشد إليه الخيوط جميعاً ، وإلا فهي أنكاث ، فالعقيدة هي التي تجعل للعمل الصالح باعثاً وغاية فتجعل الخير أصيلاً ثابتاً يستند إلى أصل كبير  لا عارضاً مزعزعاً يميل مع الشهوات والأهواء حيث تميل ، وأن العمل الصالح مع الإيمان جزاؤه حياة طيبة في هذه الأرض "</a:t>
            </a:r>
            <a:endParaRPr sz="2000">
              <a:solidFill>
                <a:srgbClr val="000000"/>
              </a:solidFill>
              <a:latin typeface="Calibri"/>
              <a:ea typeface="Calibri"/>
              <a:cs typeface="Calibri"/>
              <a:sym typeface="Calibri"/>
            </a:endParaRPr>
          </a:p>
        </p:txBody>
      </p:sp>
      <p:pic>
        <p:nvPicPr>
          <p:cNvPr id="468" name="Google Shape;468;p56" descr="Related image"/>
          <p:cNvPicPr preferRelativeResize="0"/>
          <p:nvPr/>
        </p:nvPicPr>
        <p:blipFill rotWithShape="1">
          <a:blip r:embed="rId3">
            <a:alphaModFix/>
          </a:blip>
          <a:srcRect/>
          <a:stretch/>
        </p:blipFill>
        <p:spPr>
          <a:xfrm>
            <a:off x="507948" y="1447800"/>
            <a:ext cx="2050797" cy="3479219"/>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5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44</a:t>
            </a:fld>
            <a:endParaRPr>
              <a:solidFill>
                <a:srgbClr val="7F7F7F"/>
              </a:solidFill>
              <a:latin typeface="Arial"/>
              <a:ea typeface="Arial"/>
              <a:cs typeface="Arial"/>
              <a:sym typeface="Arial"/>
            </a:endParaRPr>
          </a:p>
        </p:txBody>
      </p:sp>
      <p:sp>
        <p:nvSpPr>
          <p:cNvPr id="475" name="Google Shape;475;p57"/>
          <p:cNvSpPr/>
          <p:nvPr/>
        </p:nvSpPr>
        <p:spPr>
          <a:xfrm>
            <a:off x="2900516" y="1348673"/>
            <a:ext cx="8573730" cy="4993996"/>
          </a:xfrm>
          <a:prstGeom prst="rect">
            <a:avLst/>
          </a:prstGeom>
          <a:noFill/>
          <a:ln>
            <a:noFill/>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ar-SA" sz="2000" b="1">
                <a:solidFill>
                  <a:srgbClr val="FF0000"/>
                </a:solidFill>
                <a:latin typeface="Calibri"/>
                <a:ea typeface="Calibri"/>
                <a:cs typeface="Calibri"/>
                <a:sym typeface="Calibri"/>
              </a:rPr>
              <a:t>  تعودُ الإيجابيَّةُ بمنافع كثيرة ونِعمٍ شتَّى</a:t>
            </a:r>
            <a:endParaRPr/>
          </a:p>
          <a:p>
            <a:pPr marL="0" marR="0" lvl="0" indent="0" algn="r" rtl="1">
              <a:lnSpc>
                <a:spcPct val="107000"/>
              </a:lnSpc>
              <a:spcBef>
                <a:spcPts val="800"/>
              </a:spcBef>
              <a:spcAft>
                <a:spcPts val="0"/>
              </a:spcAft>
              <a:buNone/>
            </a:pPr>
            <a:r>
              <a:rPr lang="ar-SA" sz="2000" b="1">
                <a:solidFill>
                  <a:srgbClr val="000000"/>
                </a:solidFill>
                <a:latin typeface="Calibri"/>
                <a:ea typeface="Calibri"/>
                <a:cs typeface="Calibri"/>
                <a:sym typeface="Calibri"/>
              </a:rPr>
              <a:t> على من يحملونها بأرواحهم ويتمثَّلونها بسلوكيّاتهم، فلا يتوقَّف الأمر على تحقيق النجاح والرِّضا عن الذات، إنَّما يتعدَّى ذلك ليحقِق الأمن المجتمعيَّ والتَّصالح الدَّاخلي، ويمكنُ تلخيصُ الفوائد والثَّمرات المهمَّة للإيجابيَّة ذكراً لا حصراً بالإشارةِ إلى بعض مكتسباتها فيما يلي:</a:t>
            </a:r>
            <a:endParaRPr sz="2000">
              <a:solidFill>
                <a:srgbClr val="000000"/>
              </a:solidFill>
              <a:latin typeface="Calibri"/>
              <a:ea typeface="Calibri"/>
              <a:cs typeface="Calibri"/>
              <a:sym typeface="Calibri"/>
            </a:endParaRPr>
          </a:p>
          <a:p>
            <a:pPr marL="0" marR="0" lvl="0" indent="0" algn="r" rtl="1">
              <a:lnSpc>
                <a:spcPct val="107000"/>
              </a:lnSpc>
              <a:spcBef>
                <a:spcPts val="800"/>
              </a:spcBef>
              <a:spcAft>
                <a:spcPts val="0"/>
              </a:spcAft>
              <a:buNone/>
            </a:pPr>
            <a:r>
              <a:rPr lang="ar-SA" sz="2000" b="1">
                <a:solidFill>
                  <a:srgbClr val="000000"/>
                </a:solidFill>
                <a:latin typeface="Calibri"/>
                <a:ea typeface="Calibri"/>
                <a:cs typeface="Calibri"/>
                <a:sym typeface="Calibri"/>
              </a:rPr>
              <a:t> تحقِّق الإيجابيَّة للفردِ ثقةً عظيمةً ورضاً ذاتياً، فصاحب التفكيرِ الإيجابيّ يمتلكُ ثقةً عاليةً بنفسه وقدرةً على تحقيقِ أهدافه وطموحاته. </a:t>
            </a:r>
            <a:endParaRPr sz="2000">
              <a:solidFill>
                <a:srgbClr val="000000"/>
              </a:solidFill>
              <a:latin typeface="Calibri"/>
              <a:ea typeface="Calibri"/>
              <a:cs typeface="Calibri"/>
              <a:sym typeface="Calibri"/>
            </a:endParaRPr>
          </a:p>
          <a:p>
            <a:pPr marL="342900" marR="0" lvl="0" indent="-342900" algn="r" rtl="1">
              <a:lnSpc>
                <a:spcPct val="107000"/>
              </a:lnSpc>
              <a:spcBef>
                <a:spcPts val="80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تولِّد الإيجابيَّة شعوراً بالسَّعادةِ وانطلاقِ الذِّهنِ وتحصيناً للفؤادِ ضدَّ المنغِّصاتِ والهموم، فتصنعُ بذلك أخلاقاً طيَّبةً حسنةً وتجمعُ الأصحابَ والأصدقاء حولَ مُتخلِّقها وحاملها. </a:t>
            </a:r>
            <a:endParaRPr sz="2000">
              <a:solidFill>
                <a:srgbClr val="000000"/>
              </a:solidFill>
              <a:latin typeface="Calibri"/>
              <a:ea typeface="Calibri"/>
              <a:cs typeface="Calibri"/>
              <a:sym typeface="Calibri"/>
            </a:endParaRPr>
          </a:p>
          <a:p>
            <a:pPr marL="342900" marR="0" lvl="0" indent="-342900" algn="r"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يحفِّز التفكيرُ الإيجابيّ على الإبداع والابتكارِ والإلهام، ويصنع الفرق في الإنجاز والقدرة على الإنتاج.</a:t>
            </a:r>
            <a:endParaRPr sz="2000">
              <a:solidFill>
                <a:srgbClr val="000000"/>
              </a:solidFill>
              <a:latin typeface="Calibri"/>
              <a:ea typeface="Calibri"/>
              <a:cs typeface="Calibri"/>
              <a:sym typeface="Calibri"/>
            </a:endParaRPr>
          </a:p>
          <a:p>
            <a:pPr marL="342900" marR="0" lvl="0" indent="-342900" algn="r"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تُساعِد الإيجابيَّة على بثِّ روح التسامح والتَّوافقِ والمودة في جوِّ الأسرة وأفرادها، وتنقل عدوى الحبِّ للمجتمعِ بكافَّةِ عناصره، وتطهر القلوب من العادات السيئة كسوء الظن والغيبة والغضب. </a:t>
            </a:r>
            <a:endParaRPr sz="2000">
              <a:solidFill>
                <a:srgbClr val="000000"/>
              </a:solidFill>
              <a:latin typeface="Calibri"/>
              <a:ea typeface="Calibri"/>
              <a:cs typeface="Calibri"/>
              <a:sym typeface="Calibri"/>
            </a:endParaRPr>
          </a:p>
          <a:p>
            <a:pPr marL="342900" marR="0" lvl="0" indent="-342900" algn="r" rtl="1">
              <a:lnSpc>
                <a:spcPct val="107000"/>
              </a:lnSpc>
              <a:spcBef>
                <a:spcPts val="0"/>
              </a:spcBef>
              <a:spcAft>
                <a:spcPts val="0"/>
              </a:spcAft>
              <a:buClr>
                <a:srgbClr val="000000"/>
              </a:buClr>
              <a:buSzPts val="2000"/>
              <a:buFont typeface="Noto Sans Symbols"/>
              <a:buChar char="∙"/>
            </a:pPr>
            <a:r>
              <a:rPr lang="ar-SA" sz="2000" b="1">
                <a:solidFill>
                  <a:srgbClr val="000000"/>
                </a:solidFill>
                <a:latin typeface="Calibri"/>
                <a:ea typeface="Calibri"/>
                <a:cs typeface="Calibri"/>
                <a:sym typeface="Calibri"/>
              </a:rPr>
              <a:t>تحارب الإيجابيَّة القلق والمخاوف والاكتئاب وما يصاحبها من مشاعر الخسارة والكراهية والسلبيَّة والعشوائيّة</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p:txBody>
      </p:sp>
      <p:pic>
        <p:nvPicPr>
          <p:cNvPr id="476" name="Google Shape;476;p57" descr="Image result for ‫مهارات التفكير الإيجابي‬‎"/>
          <p:cNvPicPr preferRelativeResize="0"/>
          <p:nvPr/>
        </p:nvPicPr>
        <p:blipFill rotWithShape="1">
          <a:blip r:embed="rId3">
            <a:alphaModFix/>
          </a:blip>
          <a:srcRect/>
          <a:stretch/>
        </p:blipFill>
        <p:spPr>
          <a:xfrm>
            <a:off x="247630" y="1780535"/>
            <a:ext cx="2343170" cy="3629665"/>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2" name="Google Shape;482;p58" descr="Related image"/>
          <p:cNvPicPr preferRelativeResize="0"/>
          <p:nvPr/>
        </p:nvPicPr>
        <p:blipFill rotWithShape="1">
          <a:blip r:embed="rId3">
            <a:alphaModFix/>
          </a:blip>
          <a:srcRect l="19978" r="24993"/>
          <a:stretch/>
        </p:blipFill>
        <p:spPr>
          <a:xfrm>
            <a:off x="245807" y="1917403"/>
            <a:ext cx="2438400" cy="3657487"/>
          </a:xfrm>
          <a:prstGeom prst="ellipse">
            <a:avLst/>
          </a:prstGeom>
          <a:noFill/>
          <a:ln>
            <a:noFill/>
          </a:ln>
        </p:spPr>
      </p:pic>
      <p:sp>
        <p:nvSpPr>
          <p:cNvPr id="483" name="Google Shape;483;p5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45</a:t>
            </a:fld>
            <a:endParaRPr>
              <a:solidFill>
                <a:srgbClr val="7F7F7F"/>
              </a:solidFill>
              <a:latin typeface="Arial"/>
              <a:ea typeface="Arial"/>
              <a:cs typeface="Arial"/>
              <a:sym typeface="Arial"/>
            </a:endParaRPr>
          </a:p>
        </p:txBody>
      </p:sp>
      <p:sp>
        <p:nvSpPr>
          <p:cNvPr id="484" name="Google Shape;484;p58"/>
          <p:cNvSpPr/>
          <p:nvPr/>
        </p:nvSpPr>
        <p:spPr>
          <a:xfrm>
            <a:off x="2684207" y="1996500"/>
            <a:ext cx="9061383" cy="3676712"/>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C00000"/>
                </a:solidFill>
                <a:latin typeface="Calibri"/>
                <a:ea typeface="Calibri"/>
                <a:cs typeface="Calibri"/>
                <a:sym typeface="Calibri"/>
              </a:rPr>
              <a:t>ومما يذكره المؤلفون في التفكير الإيجابي من فوائد استخدامه ما يلي :</a:t>
            </a:r>
            <a:endParaRPr sz="2000">
              <a:solidFill>
                <a:srgbClr val="374C81"/>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Calibri"/>
              <a:buChar char="•"/>
            </a:pPr>
            <a:r>
              <a:rPr lang="ar-SA" sz="2000" b="1">
                <a:solidFill>
                  <a:srgbClr val="000000"/>
                </a:solidFill>
                <a:latin typeface="Calibri"/>
                <a:ea typeface="Calibri"/>
                <a:cs typeface="Calibri"/>
                <a:sym typeface="Calibri"/>
              </a:rPr>
              <a:t>" هو الباعث على استنباط الأفضل ، وهو سر الأداء العالي ، ويعزز بيئة العمل بالانفتاح والصدق والثقة"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Calibri"/>
              <a:buChar char="•"/>
            </a:pPr>
            <a:r>
              <a:rPr lang="ar-SA" sz="2000" b="1">
                <a:solidFill>
                  <a:srgbClr val="000000"/>
                </a:solidFill>
                <a:latin typeface="Calibri"/>
                <a:ea typeface="Calibri"/>
                <a:cs typeface="Calibri"/>
                <a:sym typeface="Calibri"/>
              </a:rPr>
              <a:t>" يدعك التفكير الإيجابي تختار من قائمة أهداف الحياة المستقبل الأفضل الذي يحقق أهدافك".</a:t>
            </a:r>
            <a:endParaRPr sz="2000">
              <a:solidFill>
                <a:srgbClr val="000000"/>
              </a:solidFill>
              <a:latin typeface="Calibri"/>
              <a:ea typeface="Calibri"/>
              <a:cs typeface="Calibri"/>
              <a:sym typeface="Calibri"/>
            </a:endParaRPr>
          </a:p>
          <a:p>
            <a:pPr marL="22860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 " تأكد أن التغيير الإيجابي البناء الذي تجريه داخل نفسك سوف يكون له الأثر النافع في شخصيتك وفي كافة نشاطاتك" </a:t>
            </a:r>
            <a:endParaRPr sz="2000">
              <a:solidFill>
                <a:srgbClr val="000000"/>
              </a:solidFill>
              <a:latin typeface="Calibri"/>
              <a:ea typeface="Calibri"/>
              <a:cs typeface="Calibri"/>
              <a:sym typeface="Calibri"/>
            </a:endParaRPr>
          </a:p>
          <a:p>
            <a:pPr marL="4572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أن تكون مفكراً إيجابياً يعني ان تقلق بشكل أقل ، وتستمتع أكثر ، وأن تنظر للجانب المضيء بدلاً من أن تملأ راسك بالأفكار السوداء ، وتختار أن تكون سعيداً بدلاً من الحزن ، وواجبك الأول أن يكون شعورك الداخلي طيباً</a:t>
            </a:r>
            <a:r>
              <a:rPr lang="ar-SA" sz="2000" b="1" baseline="30000">
                <a:solidFill>
                  <a:srgbClr val="000000"/>
                </a:solidFill>
                <a:latin typeface="Calibri"/>
                <a:ea typeface="Calibri"/>
                <a:cs typeface="Calibri"/>
                <a:sym typeface="Calibri"/>
              </a:rPr>
              <a:t> "</a:t>
            </a:r>
            <a:endParaRPr sz="2000">
              <a:solidFill>
                <a:srgbClr val="000000"/>
              </a:solidFill>
              <a:latin typeface="Calibri"/>
              <a:ea typeface="Calibri"/>
              <a:cs typeface="Calibri"/>
              <a:sym typeface="Calibri"/>
            </a:endParaRPr>
          </a:p>
          <a:p>
            <a:pPr marL="45720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إن العقل يمتلك فكرة واحدة في أي وقت فإذا أدخلنا في عقولنا فكرة إيجابية أخرجت الفكرة السلبية التي تقابلها ، إن العقل لا يقبل الفراغ فإذالم نملأه بالأفكار الإيجابية فسوف تملأه الأفكار السلبية</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5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46</a:t>
            </a:fld>
            <a:endParaRPr>
              <a:solidFill>
                <a:srgbClr val="7F7F7F"/>
              </a:solidFill>
              <a:latin typeface="Arial"/>
              <a:ea typeface="Arial"/>
              <a:cs typeface="Arial"/>
              <a:sym typeface="Arial"/>
            </a:endParaRPr>
          </a:p>
        </p:txBody>
      </p:sp>
      <p:sp>
        <p:nvSpPr>
          <p:cNvPr id="491" name="Google Shape;491;p59"/>
          <p:cNvSpPr/>
          <p:nvPr/>
        </p:nvSpPr>
        <p:spPr>
          <a:xfrm>
            <a:off x="3190828" y="1615864"/>
            <a:ext cx="8578026" cy="4452181"/>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000000"/>
              </a:buClr>
              <a:buSzPts val="2000"/>
              <a:buFont typeface="Calibri"/>
              <a:buChar char="•"/>
            </a:pPr>
            <a:r>
              <a:rPr lang="ar-SA" sz="2000" b="1">
                <a:solidFill>
                  <a:srgbClr val="000000"/>
                </a:solidFill>
                <a:latin typeface="Calibri"/>
                <a:ea typeface="Calibri"/>
                <a:cs typeface="Calibri"/>
                <a:sym typeface="Calibri"/>
              </a:rPr>
              <a:t>إن هذه الإيجابيات في عقولنا ومشاعرنا تصنع في حياتنا : الإيجابية ، والتفاؤل والطاقة ، والقدرة على الدفاع عن النفس ، وصد الهجوم الذي يصدر إلينا من شياطين الأنس والجن ، وأكبر منهما حديث النفس".</a:t>
            </a:r>
            <a:endParaRPr sz="2000">
              <a:solidFill>
                <a:srgbClr val="000000"/>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Calibri"/>
              <a:buChar char="•"/>
            </a:pPr>
            <a:r>
              <a:rPr lang="ar-SA" sz="2000" b="1">
                <a:solidFill>
                  <a:srgbClr val="000000"/>
                </a:solidFill>
                <a:latin typeface="Calibri"/>
                <a:ea typeface="Calibri"/>
                <a:cs typeface="Calibri"/>
                <a:sym typeface="Calibri"/>
              </a:rPr>
              <a:t>" عندما نفكر بطريقة إيجابية تنجذب إلينا المواقف الإيجابية ، والعكس يحدث عندما نفكر بطريقة سلبية فإننا نجذب إلينا الموقف السلبية"</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Calibri"/>
              <a:buChar char="•"/>
            </a:pPr>
            <a:r>
              <a:rPr lang="ar-SA" sz="2000" b="1">
                <a:solidFill>
                  <a:srgbClr val="000000"/>
                </a:solidFill>
                <a:latin typeface="Calibri"/>
                <a:ea typeface="Calibri"/>
                <a:cs typeface="Calibri"/>
                <a:sym typeface="Calibri"/>
              </a:rPr>
              <a:t>" إن الشخص الذي يفكر إيجابياً ويعتمد على نفسه ، وينظر نظرة متفائلة يستطيع أن يستهوي ما حوله فعلاً ، ويطلق القدرات التي تحقق الهدف"</a:t>
            </a:r>
            <a:endParaRPr sz="2000">
              <a:solidFill>
                <a:srgbClr val="000000"/>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 " يبحث التفكير الإيجابي عن القيمة والفائدة ، وهو تفكير بناء توالدي ، وتصدر منه المقترحات الملموسة والعملية حيث يجعل الأشياء تعمل ، وهدفه هو الفعالية والبناء“</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Calibri"/>
              <a:buChar char="•"/>
            </a:pPr>
            <a:r>
              <a:rPr lang="ar-SA" sz="2000" b="1">
                <a:solidFill>
                  <a:srgbClr val="000000"/>
                </a:solidFill>
                <a:latin typeface="Calibri"/>
                <a:ea typeface="Calibri"/>
                <a:cs typeface="Calibri"/>
                <a:sym typeface="Calibri"/>
              </a:rPr>
              <a:t> وينبغي عدم الإفراط في أن التفكير الإيجابي بمفرده يكفي لتغيير الحياة إلى الأفضل فإنه من الضروري أن يكون لدى الإنسان بعض الاستراتيجيات ، وبعض الخطط التدريجية لتغيير الطريقة التي يفكر بها ،والتي يشعر بها ، وأيضاً لتغيير ما يفعله في كل يوم يمر عليه"</a:t>
            </a:r>
            <a:endParaRPr sz="2000">
              <a:solidFill>
                <a:srgbClr val="000000"/>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                                </a:t>
            </a:r>
            <a:r>
              <a:rPr lang="ar-SA" sz="2000" b="1">
                <a:solidFill>
                  <a:srgbClr val="FF0000"/>
                </a:solidFill>
                <a:latin typeface="Calibri"/>
                <a:ea typeface="Calibri"/>
                <a:cs typeface="Calibri"/>
                <a:sym typeface="Calibri"/>
              </a:rPr>
              <a:t>" فالتفكير الإيجابي هو عملية وإجراء وليس غاية في حد ذاته " </a:t>
            </a:r>
            <a:endParaRPr sz="2000">
              <a:solidFill>
                <a:srgbClr val="FF0000"/>
              </a:solidFill>
              <a:latin typeface="Arial"/>
              <a:ea typeface="Arial"/>
              <a:cs typeface="Arial"/>
              <a:sym typeface="Arial"/>
            </a:endParaRPr>
          </a:p>
        </p:txBody>
      </p:sp>
      <p:pic>
        <p:nvPicPr>
          <p:cNvPr id="492" name="Google Shape;492;p59" descr="Image result for ‫فوائد التفكير الإيجابي‬‎"/>
          <p:cNvPicPr preferRelativeResize="0"/>
          <p:nvPr/>
        </p:nvPicPr>
        <p:blipFill rotWithShape="1">
          <a:blip r:embed="rId3">
            <a:alphaModFix/>
          </a:blip>
          <a:srcRect/>
          <a:stretch/>
        </p:blipFill>
        <p:spPr>
          <a:xfrm>
            <a:off x="157189" y="2052541"/>
            <a:ext cx="2964812" cy="3854131"/>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8" name="Google Shape;498;p6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47</a:t>
            </a:fld>
            <a:endParaRPr>
              <a:solidFill>
                <a:srgbClr val="7F7F7F"/>
              </a:solidFill>
              <a:latin typeface="Arial"/>
              <a:ea typeface="Arial"/>
              <a:cs typeface="Arial"/>
              <a:sym typeface="Arial"/>
            </a:endParaRPr>
          </a:p>
        </p:txBody>
      </p:sp>
      <p:sp>
        <p:nvSpPr>
          <p:cNvPr id="499" name="Google Shape;499;p60"/>
          <p:cNvSpPr/>
          <p:nvPr/>
        </p:nvSpPr>
        <p:spPr>
          <a:xfrm>
            <a:off x="4109884" y="1759041"/>
            <a:ext cx="7458723" cy="3779304"/>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التفاؤل ، والأمل.</a:t>
            </a:r>
            <a:endParaRPr sz="200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"يقصد بالتفاؤل : الإيمان بالنتائج الإيجابية ، وتوقعها حتى في أصعب المواقف والأزمات والتحديات"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ومن ثمراته أن يشعر المتفائل بسلطته وقوته وأنه متحكم في حياته بحكمة وذكاء حتى في مواجهة المشكلات المختلفة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إنني أستطيع التأثير بإيجابية في سلوك الآخرين ، وحتى في نتيجة العمل المتوقعة لمهمة أو هدف ما وذلك عندما أكون متفائلاً ، فإن التفاؤل يجعل تأثير قوتك يتضاعف عدة مرات أكثر من تأثيرها الطبيعي</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وقد كان هذا ديدن النبي محباً للتفاؤل وكارهاً ومجانباً لما يضاده من التشاؤم والتطير ، فعن أنس عن النبي قال : لا عدوى ولا طيرة </a:t>
            </a:r>
            <a:r>
              <a:rPr lang="ar-SA" sz="2000" b="1" baseline="30000">
                <a:solidFill>
                  <a:srgbClr val="000000"/>
                </a:solidFill>
                <a:latin typeface="Calibri"/>
                <a:ea typeface="Calibri"/>
                <a:cs typeface="Calibri"/>
                <a:sym typeface="Calibri"/>
              </a:rPr>
              <a:t> </a:t>
            </a:r>
            <a:r>
              <a:rPr lang="ar-SA" sz="2000" b="1">
                <a:solidFill>
                  <a:srgbClr val="000000"/>
                </a:solidFill>
                <a:latin typeface="Calibri"/>
                <a:ea typeface="Calibri"/>
                <a:cs typeface="Calibri"/>
                <a:sym typeface="Calibri"/>
              </a:rPr>
              <a:t>ويعجبني الفأل الصالح الكلمة الحسنة.</a:t>
            </a:r>
            <a:endParaRPr sz="2000">
              <a:solidFill>
                <a:srgbClr val="000000"/>
              </a:solidFill>
              <a:latin typeface="Calibri"/>
              <a:ea typeface="Calibri"/>
              <a:cs typeface="Calibri"/>
              <a:sym typeface="Calibri"/>
            </a:endParaRPr>
          </a:p>
        </p:txBody>
      </p:sp>
      <p:pic>
        <p:nvPicPr>
          <p:cNvPr id="500" name="Google Shape;500;p60" descr="Related image"/>
          <p:cNvPicPr preferRelativeResize="0"/>
          <p:nvPr/>
        </p:nvPicPr>
        <p:blipFill rotWithShape="1">
          <a:blip r:embed="rId3">
            <a:alphaModFix/>
          </a:blip>
          <a:srcRect/>
          <a:stretch/>
        </p:blipFill>
        <p:spPr>
          <a:xfrm>
            <a:off x="623393" y="1759041"/>
            <a:ext cx="2196007" cy="3651160"/>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6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48</a:t>
            </a:fld>
            <a:endParaRPr>
              <a:solidFill>
                <a:srgbClr val="7F7F7F"/>
              </a:solidFill>
              <a:latin typeface="Arial"/>
              <a:ea typeface="Arial"/>
              <a:cs typeface="Arial"/>
              <a:sym typeface="Arial"/>
            </a:endParaRPr>
          </a:p>
        </p:txBody>
      </p:sp>
      <p:sp>
        <p:nvSpPr>
          <p:cNvPr id="507" name="Google Shape;507;p61"/>
          <p:cNvSpPr/>
          <p:nvPr/>
        </p:nvSpPr>
        <p:spPr>
          <a:xfrm>
            <a:off x="688258" y="1771288"/>
            <a:ext cx="7530908" cy="3590727"/>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قال النووي في شرح الحديث : "وإنما أحب الفأل لأن الإنسان إذا أمل فائدة الله تعالى وفضله عند سبب قوى أو ضعيف فهو </a:t>
            </a:r>
            <a:r>
              <a:rPr lang="ar-SA" sz="2000" b="1">
                <a:solidFill>
                  <a:srgbClr val="000000"/>
                </a:solidFill>
                <a:latin typeface="Arial"/>
                <a:ea typeface="Arial"/>
                <a:cs typeface="Arial"/>
                <a:sym typeface="Arial"/>
              </a:rPr>
              <a:t>على خير فى الحال</a:t>
            </a:r>
            <a:r>
              <a:rPr lang="ar-SA" sz="2000">
                <a:solidFill>
                  <a:srgbClr val="000000"/>
                </a:solidFill>
                <a:latin typeface="Calibri"/>
                <a:ea typeface="Calibri"/>
                <a:cs typeface="Calibri"/>
                <a:sym typeface="Calibri"/>
              </a:rPr>
              <a:t>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وكان  يتفائل في كل المواقف في حياته ويطبقه واقعاً عملياً ، فعن يعيش الغفاري  قال : دعا رسول الله  بناقة يوماً ، فقال : من يحلبها ؟ فقال رجل : أنا ، قال ما اسمك ؟ قال : مرّة ، قال : اقعد ، ثم قام آخر فقال : ما اسمك ؟ ، قال : حرب قال: اقعد ، ثم قام آخر فقال : ما اسمك ؟ ، قال : جمرة ، قال : اقعد ، ثم قام يعيش فقال : ما اسمك ؟ قال : يعيش ، قال : احلبها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وفي حال الحرب التي تكون النفوس فيها مشدودة نرى الرسول الكريم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يتفاءل باسم المفاوض له في الحرب ، فعندما جاءه وفد قريش وفيهم سهيل بن عمرو قال:" لقد سهل لكم من أمركم  " ، وفي رواية بلفظ :" سهل الله أمركم"</a:t>
            </a:r>
            <a:endParaRPr sz="2000">
              <a:solidFill>
                <a:srgbClr val="000000"/>
              </a:solidFill>
              <a:latin typeface="Calibri"/>
              <a:ea typeface="Calibri"/>
              <a:cs typeface="Calibri"/>
              <a:sym typeface="Calibri"/>
            </a:endParaRPr>
          </a:p>
        </p:txBody>
      </p:sp>
      <p:pic>
        <p:nvPicPr>
          <p:cNvPr id="508" name="Google Shape;508;p61" descr="Related image"/>
          <p:cNvPicPr preferRelativeResize="0"/>
          <p:nvPr/>
        </p:nvPicPr>
        <p:blipFill rotWithShape="1">
          <a:blip r:embed="rId3">
            <a:alphaModFix/>
          </a:blip>
          <a:srcRect/>
          <a:stretch/>
        </p:blipFill>
        <p:spPr>
          <a:xfrm>
            <a:off x="9296400" y="914400"/>
            <a:ext cx="2290915" cy="525780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4" name="Google Shape;514;p6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49</a:t>
            </a:fld>
            <a:endParaRPr>
              <a:solidFill>
                <a:srgbClr val="7F7F7F"/>
              </a:solidFill>
              <a:latin typeface="Arial"/>
              <a:ea typeface="Arial"/>
              <a:cs typeface="Arial"/>
              <a:sym typeface="Arial"/>
            </a:endParaRPr>
          </a:p>
        </p:txBody>
      </p:sp>
      <p:sp>
        <p:nvSpPr>
          <p:cNvPr id="515" name="Google Shape;515;p62"/>
          <p:cNvSpPr/>
          <p:nvPr/>
        </p:nvSpPr>
        <p:spPr>
          <a:xfrm>
            <a:off x="1614196" y="2006891"/>
            <a:ext cx="9369441" cy="3688189"/>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Traditional Arabic"/>
                <a:ea typeface="Traditional Arabic"/>
                <a:cs typeface="Traditional Arabic"/>
                <a:sym typeface="Traditional Arabic"/>
              </a:rPr>
              <a:t>قال ابن القيم :" وكان يأخذ المعاني من أسمائها في المنام " فعن أنس بن مالك </a:t>
            </a:r>
            <a:r>
              <a:rPr lang="ar-SA" sz="2000" b="1">
                <a:solidFill>
                  <a:srgbClr val="000000"/>
                </a:solidFill>
                <a:latin typeface="Calibri"/>
                <a:ea typeface="Calibri"/>
                <a:cs typeface="Calibri"/>
                <a:sym typeface="Calibri"/>
              </a:rPr>
              <a:t> </a:t>
            </a:r>
            <a:r>
              <a:rPr lang="ar-SA" sz="2000" b="1">
                <a:solidFill>
                  <a:srgbClr val="000000"/>
                </a:solidFill>
                <a:latin typeface="Traditional Arabic"/>
                <a:ea typeface="Traditional Arabic"/>
                <a:cs typeface="Traditional Arabic"/>
                <a:sym typeface="Traditional Arabic"/>
              </a:rPr>
              <a:t>قال : قال رسول الله" رأيت ذات ليلة فيما يرى النائم كأنا في دار عقبة بن رافع فأتينا برطب من رطب بن طاب، فأولت الرفعة لنا في الدنيا والعاقبة في الآخرة وأن ديننا قد طاب«</a:t>
            </a:r>
            <a:r>
              <a:rPr lang="ar-SA" sz="2000">
                <a:solidFill>
                  <a:srgbClr val="000000"/>
                </a:solidFill>
                <a:latin typeface="Calibri"/>
                <a:ea typeface="Calibri"/>
                <a:cs typeface="Calibri"/>
                <a:sym typeface="Calibri"/>
              </a:rPr>
              <a:t> </a:t>
            </a:r>
            <a:r>
              <a:rPr lang="ar-SA" sz="2000" b="1">
                <a:solidFill>
                  <a:srgbClr val="000000"/>
                </a:solidFill>
                <a:latin typeface="Traditional Arabic"/>
                <a:ea typeface="Traditional Arabic"/>
                <a:cs typeface="Traditional Arabic"/>
                <a:sym typeface="Traditional Arabic"/>
              </a:rPr>
              <a:t>فأخذ الرفعة في الدين من اسم رافع ، والعاقبة لأمته من اسم عقبة ، وطيب الدين من اسم الرطب.</a:t>
            </a:r>
            <a:r>
              <a:rPr lang="ar-SA" sz="2000">
                <a:solidFill>
                  <a:srgbClr val="000000"/>
                </a:solidFill>
                <a:latin typeface="Calibri"/>
                <a:ea typeface="Calibri"/>
                <a:cs typeface="Calibri"/>
                <a:sym typeface="Calibri"/>
              </a:rPr>
              <a:t> </a:t>
            </a:r>
            <a:r>
              <a:rPr lang="ar-SA" sz="2000" b="1">
                <a:solidFill>
                  <a:srgbClr val="000000"/>
                </a:solidFill>
                <a:latin typeface="Calibri"/>
                <a:ea typeface="Calibri"/>
                <a:cs typeface="Calibri"/>
                <a:sym typeface="Calibri"/>
              </a:rPr>
              <a:t>وكان هذا منهجه  في فتح أبواب الأمل والتفاؤل لأمته من بعده فعن ثوبان قال : قال رسول الله إن الله زوى إلي الأرض فرأيت مشارقها ومغاربها وإن أمتي سيبلغ ملكها ما زوى لي منها»</a:t>
            </a:r>
            <a:endParaRPr/>
          </a:p>
          <a:p>
            <a:pPr marL="0" marR="0" lvl="0" indent="0" algn="just" rtl="1">
              <a:spcBef>
                <a:spcPts val="800"/>
              </a:spcBef>
              <a:spcAft>
                <a:spcPts val="0"/>
              </a:spcAft>
              <a:buNone/>
            </a:pPr>
            <a:r>
              <a:rPr lang="ar-SA" sz="2000" b="1">
                <a:solidFill>
                  <a:srgbClr val="000000"/>
                </a:solidFill>
                <a:latin typeface="Arial"/>
                <a:ea typeface="Arial"/>
                <a:cs typeface="Arial"/>
                <a:sym typeface="Arial"/>
              </a:rPr>
              <a:t>" إننا نعيش في عصر يزداد سلبية ومشحون بانفصام الصلات الاجتماعية وتفسخ الإيمان ، وشيئ من التفاؤل يساعد على مكافحة الحزن الذي يخيم على حياتنا ، ويمنحنا الشجاعة والطاقة اللازمة للتغلب على الأزمات "</a:t>
            </a:r>
            <a:endParaRPr sz="2000">
              <a:solidFill>
                <a:srgbClr val="000000"/>
              </a:solidFill>
              <a:latin typeface="Arial"/>
              <a:ea typeface="Arial"/>
              <a:cs typeface="Arial"/>
              <a:sym typeface="Arial"/>
            </a:endParaRPr>
          </a:p>
          <a:p>
            <a:pPr marL="0" marR="0" lvl="0" indent="0" algn="just" rtl="1">
              <a:spcBef>
                <a:spcPts val="0"/>
              </a:spcBef>
              <a:spcAft>
                <a:spcPts val="0"/>
              </a:spcAft>
              <a:buNone/>
            </a:pPr>
            <a:r>
              <a:rPr lang="ar-SA" sz="2000" b="1">
                <a:solidFill>
                  <a:srgbClr val="000000"/>
                </a:solidFill>
                <a:latin typeface="Arial"/>
                <a:ea typeface="Arial"/>
                <a:cs typeface="Arial"/>
                <a:sym typeface="Arial"/>
              </a:rPr>
              <a:t>" وكون المرء إيجابياً يعتبر أمراً اختيارياً ، فنختار النظر إلى الأشياء بطريقة إيجابية ، وكذلك  نختار التركيز على العناصر الإيجابية في موقف ما ، وعلاوة على ذلك نستطيع البحث عن الفوائد والمزايا " </a:t>
            </a:r>
            <a:endParaRPr sz="2000">
              <a:solidFill>
                <a:srgbClr val="000000"/>
              </a:solidFill>
              <a:latin typeface="Arial"/>
              <a:ea typeface="Arial"/>
              <a:cs typeface="Arial"/>
              <a:sym typeface="Arial"/>
            </a:endParaRPr>
          </a:p>
          <a:p>
            <a:pPr marL="0" marR="0" lvl="0" indent="0" algn="just" rtl="1">
              <a:spcBef>
                <a:spcPts val="0"/>
              </a:spcBef>
              <a:spcAft>
                <a:spcPts val="0"/>
              </a:spcAft>
              <a:buNone/>
            </a:pPr>
            <a:r>
              <a:rPr lang="ar-SA" sz="2000" b="1">
                <a:solidFill>
                  <a:srgbClr val="000000"/>
                </a:solidFill>
                <a:latin typeface="Arial"/>
                <a:ea typeface="Arial"/>
                <a:cs typeface="Arial"/>
                <a:sym typeface="Arial"/>
              </a:rPr>
              <a:t>" إن التفاؤل يجعلنا نشعر بدنياً بحال أفضل ، فالمتفائلون يعيشون بصحة أفضل من سواهم ، لأن أجهزة المناعة لديهم تعمل بشكل أفضل لحمايتهم" </a:t>
            </a:r>
            <a:endParaRPr sz="2000">
              <a:solidFill>
                <a:srgbClr val="000000"/>
              </a:solidFill>
              <a:latin typeface="Calibri"/>
              <a:ea typeface="Calibri"/>
              <a:cs typeface="Calibri"/>
              <a:sym typeface="Calibri"/>
            </a:endParaRPr>
          </a:p>
        </p:txBody>
      </p:sp>
      <p:pic>
        <p:nvPicPr>
          <p:cNvPr id="516" name="Google Shape;516;p62"/>
          <p:cNvPicPr preferRelativeResize="0"/>
          <p:nvPr/>
        </p:nvPicPr>
        <p:blipFill rotWithShape="1">
          <a:blip r:embed="rId3">
            <a:alphaModFix/>
          </a:blip>
          <a:srcRect/>
          <a:stretch/>
        </p:blipFill>
        <p:spPr>
          <a:xfrm>
            <a:off x="146236" y="4756214"/>
            <a:ext cx="1536325" cy="1877731"/>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a:t>
            </a:fld>
            <a:endParaRPr>
              <a:solidFill>
                <a:srgbClr val="7F7F7F"/>
              </a:solidFill>
              <a:latin typeface="Arial"/>
              <a:ea typeface="Arial"/>
              <a:cs typeface="Arial"/>
              <a:sym typeface="Arial"/>
            </a:endParaRPr>
          </a:p>
        </p:txBody>
      </p:sp>
      <p:sp>
        <p:nvSpPr>
          <p:cNvPr id="140" name="Google Shape;140;p17"/>
          <p:cNvSpPr/>
          <p:nvPr/>
        </p:nvSpPr>
        <p:spPr>
          <a:xfrm>
            <a:off x="3962400" y="2133600"/>
            <a:ext cx="5688632" cy="1080120"/>
          </a:xfrm>
          <a:prstGeom prst="ellipse">
            <a:avLst/>
          </a:prstGeom>
          <a:solidFill>
            <a:schemeClr val="accent1"/>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2400" b="1">
                <a:solidFill>
                  <a:srgbClr val="FFFF00"/>
                </a:solidFill>
                <a:latin typeface="Arial"/>
                <a:ea typeface="Arial"/>
                <a:cs typeface="Arial"/>
                <a:sym typeface="Arial"/>
              </a:rPr>
              <a:t>الوحدة الأولى </a:t>
            </a:r>
            <a:endParaRPr/>
          </a:p>
          <a:p>
            <a:pPr marL="0" marR="0" lvl="0" indent="0" algn="ctr" rtl="0">
              <a:spcBef>
                <a:spcPts val="0"/>
              </a:spcBef>
              <a:spcAft>
                <a:spcPts val="0"/>
              </a:spcAft>
              <a:buNone/>
            </a:pPr>
            <a:r>
              <a:rPr lang="ar-SA" sz="2400" b="1">
                <a:solidFill>
                  <a:srgbClr val="FFFF00"/>
                </a:solidFill>
                <a:latin typeface="Arial"/>
                <a:ea typeface="Arial"/>
                <a:cs typeface="Arial"/>
                <a:sym typeface="Arial"/>
              </a:rPr>
              <a:t>التفكير الإيجابي والعقل الباطن </a:t>
            </a:r>
            <a:endParaRPr/>
          </a:p>
        </p:txBody>
      </p:sp>
      <p:pic>
        <p:nvPicPr>
          <p:cNvPr id="141" name="Google Shape;141;p17" descr="Related image"/>
          <p:cNvPicPr preferRelativeResize="0"/>
          <p:nvPr/>
        </p:nvPicPr>
        <p:blipFill rotWithShape="1">
          <a:blip r:embed="rId3">
            <a:alphaModFix/>
          </a:blip>
          <a:srcRect/>
          <a:stretch/>
        </p:blipFill>
        <p:spPr>
          <a:xfrm>
            <a:off x="457200" y="5181600"/>
            <a:ext cx="11658600" cy="1090193"/>
          </a:xfrm>
          <a:prstGeom prst="rect">
            <a:avLst/>
          </a:prstGeom>
          <a:noFill/>
          <a:ln>
            <a:noFill/>
          </a:ln>
        </p:spPr>
      </p:pic>
      <p:pic>
        <p:nvPicPr>
          <p:cNvPr id="142" name="Google Shape;142;p17"/>
          <p:cNvPicPr preferRelativeResize="0"/>
          <p:nvPr/>
        </p:nvPicPr>
        <p:blipFill rotWithShape="1">
          <a:blip r:embed="rId4">
            <a:alphaModFix/>
          </a:blip>
          <a:srcRect/>
          <a:stretch/>
        </p:blipFill>
        <p:spPr>
          <a:xfrm>
            <a:off x="91345" y="838199"/>
            <a:ext cx="3293706" cy="2783461"/>
          </a:xfrm>
          <a:prstGeom prst="rect">
            <a:avLst/>
          </a:prstGeom>
          <a:noFill/>
          <a:ln>
            <a:noFill/>
          </a:ln>
        </p:spPr>
      </p:pic>
      <p:sp>
        <p:nvSpPr>
          <p:cNvPr id="143" name="Google Shape;143;p17"/>
          <p:cNvSpPr/>
          <p:nvPr/>
        </p:nvSpPr>
        <p:spPr>
          <a:xfrm>
            <a:off x="-16667" y="1034796"/>
            <a:ext cx="1965169" cy="830997"/>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4800" b="1" i="0" dirty="0">
                <a:solidFill>
                  <a:schemeClr val="accent2">
                    <a:lumMod val="75000"/>
                  </a:schemeClr>
                </a:solidFill>
                <a:latin typeface="Oi"/>
                <a:ea typeface="Oi"/>
                <a:cs typeface="+mj-cs"/>
                <a:sym typeface="Oi"/>
              </a:rPr>
              <a:t>الإيجابي</a:t>
            </a:r>
            <a:endParaRPr sz="4800" b="1" dirty="0">
              <a:solidFill>
                <a:schemeClr val="accent2">
                  <a:lumMod val="75000"/>
                </a:schemeClr>
              </a:solidFill>
              <a:cs typeface="+mj-cs"/>
              <a:sym typeface="Arial"/>
            </a:endParaRPr>
          </a:p>
        </p:txBody>
      </p:sp>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2" name="Google Shape;522;p6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50</a:t>
            </a:fld>
            <a:endParaRPr>
              <a:solidFill>
                <a:srgbClr val="7F7F7F"/>
              </a:solidFill>
              <a:latin typeface="Arial"/>
              <a:ea typeface="Arial"/>
              <a:cs typeface="Arial"/>
              <a:sym typeface="Arial"/>
            </a:endParaRPr>
          </a:p>
        </p:txBody>
      </p:sp>
      <p:sp>
        <p:nvSpPr>
          <p:cNvPr id="523" name="Google Shape;523;p63"/>
          <p:cNvSpPr/>
          <p:nvPr/>
        </p:nvSpPr>
        <p:spPr>
          <a:xfrm>
            <a:off x="5138396" y="1451869"/>
            <a:ext cx="3096344" cy="864096"/>
          </a:xfrm>
          <a:prstGeom prst="doubleWave">
            <a:avLst>
              <a:gd name="adj1" fmla="val 6250"/>
              <a:gd name="adj2" fmla="val 0"/>
            </a:avLst>
          </a:prstGeom>
          <a:solidFill>
            <a:srgbClr val="C00000"/>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1">
              <a:spcBef>
                <a:spcPts val="0"/>
              </a:spcBef>
              <a:spcAft>
                <a:spcPts val="0"/>
              </a:spcAft>
              <a:buNone/>
            </a:pPr>
            <a:r>
              <a:rPr lang="ar-SA" sz="2000" b="1">
                <a:solidFill>
                  <a:srgbClr val="FFFF00"/>
                </a:solidFill>
                <a:latin typeface="Arial"/>
                <a:ea typeface="Arial"/>
                <a:cs typeface="Arial"/>
                <a:sym typeface="Arial"/>
              </a:rPr>
              <a:t>رابعا التطوير الإيجابي المتواصل:-</a:t>
            </a:r>
            <a:endParaRPr sz="2000">
              <a:solidFill>
                <a:srgbClr val="FFFF00"/>
              </a:solidFill>
              <a:latin typeface="Arial"/>
              <a:ea typeface="Arial"/>
              <a:cs typeface="Arial"/>
              <a:sym typeface="Arial"/>
            </a:endParaRPr>
          </a:p>
        </p:txBody>
      </p:sp>
      <p:sp>
        <p:nvSpPr>
          <p:cNvPr id="524" name="Google Shape;524;p63"/>
          <p:cNvSpPr/>
          <p:nvPr/>
        </p:nvSpPr>
        <p:spPr>
          <a:xfrm>
            <a:off x="3956179" y="2519960"/>
            <a:ext cx="7436499" cy="3244799"/>
          </a:xfrm>
          <a:prstGeom prst="rect">
            <a:avLst/>
          </a:prstGeom>
          <a:noFill/>
          <a:ln>
            <a:noFill/>
          </a:ln>
        </p:spPr>
        <p:txBody>
          <a:bodyPr spcFirstLastPara="1" wrap="square" lIns="91425" tIns="45700" rIns="91425" bIns="45700" anchor="t" anchorCtr="0">
            <a:noAutofit/>
          </a:bodyPr>
          <a:lstStyle/>
          <a:p>
            <a:pPr marL="0" marR="0" lvl="0" indent="228600" algn="just" rtl="1">
              <a:lnSpc>
                <a:spcPct val="107000"/>
              </a:lnSpc>
              <a:spcBef>
                <a:spcPts val="0"/>
              </a:spcBef>
              <a:spcAft>
                <a:spcPts val="0"/>
              </a:spcAft>
              <a:buNone/>
            </a:pPr>
            <a:r>
              <a:rPr lang="ar-SA" sz="2000" b="1">
                <a:solidFill>
                  <a:srgbClr val="000000"/>
                </a:solidFill>
                <a:latin typeface="Calibri"/>
                <a:ea typeface="Calibri"/>
                <a:cs typeface="Calibri"/>
                <a:sym typeface="Calibri"/>
              </a:rPr>
              <a:t>إن من مقومات شخصية المفكر الإيجابي مواصلة التطوير لذاته في جميع المجالات التي تعود بالنفع عليه في الدارين ، وأن يطبق الأفكار الإيجابية على تصرفاته وردود أفعاله.</a:t>
            </a:r>
            <a:endParaRPr sz="2000">
              <a:solidFill>
                <a:srgbClr val="000000"/>
              </a:solidFill>
              <a:latin typeface="Calibri"/>
              <a:ea typeface="Calibri"/>
              <a:cs typeface="Calibri"/>
              <a:sym typeface="Calibri"/>
            </a:endParaRPr>
          </a:p>
          <a:p>
            <a:pPr marL="0" marR="0" lvl="0" indent="22860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ولكي تصبح فعالاً بحق عليك بتطبيق استراتيجيات التفكير الإيجابي ، ليس فقط فيما يخص الأفكار والأفعال والانفعالات اليومية ، ولكن بمستوى أعمق من ذلك بكثير بحيث ترسخ خصال شخصيتك بثبات وقوة " </a:t>
            </a:r>
            <a:endParaRPr sz="2000">
              <a:solidFill>
                <a:srgbClr val="000000"/>
              </a:solidFill>
              <a:latin typeface="Calibri"/>
              <a:ea typeface="Calibri"/>
              <a:cs typeface="Calibri"/>
              <a:sym typeface="Calibri"/>
            </a:endParaRPr>
          </a:p>
          <a:p>
            <a:pPr marL="0" marR="0" lvl="0" indent="22860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وإذا كان الجانب الأول للشجاعة هو الاستعداد لأن تبدأ فإن الجانب الثاني هو الاستعداد لأن تستمر وتتحمل فالانضباط الذاتي هو صفة تمنحك القوة التي تحتاجها لتقدم على المخاطر " </a:t>
            </a:r>
            <a:endParaRPr sz="2000">
              <a:solidFill>
                <a:srgbClr val="000000"/>
              </a:solidFill>
              <a:latin typeface="Calibri"/>
              <a:ea typeface="Calibri"/>
              <a:cs typeface="Calibri"/>
              <a:sym typeface="Calibri"/>
            </a:endParaRPr>
          </a:p>
        </p:txBody>
      </p:sp>
      <p:pic>
        <p:nvPicPr>
          <p:cNvPr id="525" name="Google Shape;525;p63" descr="Image result for ‫التطور الإيجابي‬‎"/>
          <p:cNvPicPr preferRelativeResize="0"/>
          <p:nvPr/>
        </p:nvPicPr>
        <p:blipFill rotWithShape="1">
          <a:blip r:embed="rId3">
            <a:alphaModFix/>
          </a:blip>
          <a:srcRect/>
          <a:stretch/>
        </p:blipFill>
        <p:spPr>
          <a:xfrm>
            <a:off x="708990" y="2174033"/>
            <a:ext cx="2186610" cy="3464768"/>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6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51</a:t>
            </a:fld>
            <a:endParaRPr>
              <a:solidFill>
                <a:srgbClr val="7F7F7F"/>
              </a:solidFill>
              <a:latin typeface="Arial"/>
              <a:ea typeface="Arial"/>
              <a:cs typeface="Arial"/>
              <a:sym typeface="Arial"/>
            </a:endParaRPr>
          </a:p>
        </p:txBody>
      </p:sp>
      <p:sp>
        <p:nvSpPr>
          <p:cNvPr id="532" name="Google Shape;532;p64"/>
          <p:cNvSpPr/>
          <p:nvPr/>
        </p:nvSpPr>
        <p:spPr>
          <a:xfrm>
            <a:off x="2743200" y="830424"/>
            <a:ext cx="9151304" cy="5296835"/>
          </a:xfrm>
          <a:prstGeom prst="rect">
            <a:avLst/>
          </a:prstGeom>
          <a:noFill/>
          <a:ln>
            <a:noFill/>
          </a:ln>
        </p:spPr>
        <p:txBody>
          <a:bodyPr spcFirstLastPara="1" wrap="square" lIns="91425" tIns="45700" rIns="91425" bIns="45700" anchor="t" anchorCtr="0">
            <a:noAutofit/>
          </a:bodyPr>
          <a:lstStyle/>
          <a:p>
            <a:pPr marL="0" marR="0" lvl="0" indent="228600" algn="just" rtl="1">
              <a:lnSpc>
                <a:spcPct val="107000"/>
              </a:lnSpc>
              <a:spcBef>
                <a:spcPts val="0"/>
              </a:spcBef>
              <a:spcAft>
                <a:spcPts val="0"/>
              </a:spcAft>
              <a:buNone/>
            </a:pPr>
            <a:r>
              <a:rPr lang="ar-SA" sz="2000" b="1" u="sng">
                <a:solidFill>
                  <a:srgbClr val="FF0000"/>
                </a:solidFill>
                <a:latin typeface="Calibri"/>
                <a:ea typeface="Calibri"/>
                <a:cs typeface="Calibri"/>
                <a:sym typeface="Calibri"/>
              </a:rPr>
              <a:t>ومما ينبغي التركيز عليه في هذا الباب أمور من أهمها:</a:t>
            </a:r>
            <a:endParaRPr sz="2000" u="sng">
              <a:solidFill>
                <a:srgbClr val="FF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a:t>
            </a:r>
            <a:r>
              <a:rPr lang="ar-SA" sz="2000" b="1">
                <a:solidFill>
                  <a:srgbClr val="0070C0"/>
                </a:solidFill>
                <a:latin typeface="Calibri"/>
                <a:ea typeface="Calibri"/>
                <a:cs typeface="Calibri"/>
                <a:sym typeface="Calibri"/>
              </a:rPr>
              <a:t>الالتزام والموظبة: </a:t>
            </a:r>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الالتزام هو القوة التي تدفعنا لنستمر حتى بالرغم من الظروف الصعبة ، وهو القوة الدافعة التي تقودنا لإنجاز أعمال عظيمة ، وهو الذي يخرج من داخلك جميع القدرات الكامنة ، ويجعلها تحت تصرفك ، وبقوة الالتزام فإنك لن تتارجع وكلما خضت تجربة ستتفتح لديك الفرص الأكثر والأكبر للنجاح " </a:t>
            </a:r>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 ويرشد النبي أمته إلى الالتزام بالعمل الإيجابي ومواصلة تنمية الكون حتى ولو كانت القيامة تلوح في الأفق قال رسول الله " إن قامت الساعة وبيد أحدكم فسيلة فإن استطاع أن لا يقوم حتى يغرسها فليفعل "</a:t>
            </a:r>
            <a:endParaRPr sz="2000">
              <a:solidFill>
                <a:srgbClr val="000000"/>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 قال المناوي في شرح الحديث :" إنه مبالغة في الحثّ على غرس الأشجار وحفر الأنهار لتبقى هذه الدار عامرة إلى آخر أمدها المحدود المعدود المعلوم عند خالقها فكما غرس لك </a:t>
            </a:r>
            <a:endParaRPr sz="2000">
              <a:solidFill>
                <a:srgbClr val="000000"/>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غيرك فانتفعت به فاغرس لمن يجيء بعدك لينتفع وإن لم يبق من الدنيا إلا صبابة"</a:t>
            </a:r>
            <a:endParaRPr sz="2000">
              <a:solidFill>
                <a:srgbClr val="000000"/>
              </a:solidFill>
              <a:latin typeface="Calibri"/>
              <a:ea typeface="Calibri"/>
              <a:cs typeface="Calibri"/>
              <a:sym typeface="Calibri"/>
            </a:endParaRPr>
          </a:p>
          <a:p>
            <a:pPr marL="1651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قال محمد قطب :" إنها دفعة عجيبة للعمل والاستمرار فيه والإصرار عليه! لا شيء على الإطلاق يمكن أن يمنع من العمل! كل المعوقات.. كل الميئسات.. كل " المستحيلات ".. كلها لا وزن لها ولا حساب.. ولا تمنع عن العمل.وبمثل هذه الروح الجبارة تعمر الأرض حقاً وتشيد فيها المدنيات والحضارات.</a:t>
            </a:r>
            <a:endParaRPr sz="2000">
              <a:solidFill>
                <a:srgbClr val="000000"/>
              </a:solidFill>
              <a:latin typeface="Calibri"/>
              <a:ea typeface="Calibri"/>
              <a:cs typeface="Calibri"/>
              <a:sym typeface="Calibri"/>
            </a:endParaRPr>
          </a:p>
          <a:p>
            <a:pPr marL="0" marR="0" lvl="0" indent="0" algn="just" rtl="1">
              <a:spcBef>
                <a:spcPts val="800"/>
              </a:spcBef>
              <a:spcAft>
                <a:spcPts val="0"/>
              </a:spcAft>
              <a:buNone/>
            </a:pPr>
            <a:r>
              <a:rPr lang="ar-SA" sz="2000" b="1">
                <a:solidFill>
                  <a:srgbClr val="000000"/>
                </a:solidFill>
                <a:latin typeface="Calibri"/>
                <a:ea typeface="Calibri"/>
                <a:cs typeface="Calibri"/>
                <a:sym typeface="Calibri"/>
              </a:rPr>
              <a:t>كل ما في الأمر أن الإسلام وهو يدعو لتعمير الأرض، والعمل في سبيلها، لا ينحرف بالأفكار والمشاعر عن طريق الله وطريق الآخرة، لأنه لا يفصل بين الدنيا والآخرة، ولا بين الحياة العملية و الأخلاق ". </a:t>
            </a:r>
            <a:endParaRPr sz="2000">
              <a:solidFill>
                <a:srgbClr val="000000"/>
              </a:solidFill>
              <a:latin typeface="Arial"/>
              <a:ea typeface="Arial"/>
              <a:cs typeface="Arial"/>
              <a:sym typeface="Arial"/>
            </a:endParaRPr>
          </a:p>
        </p:txBody>
      </p:sp>
      <p:pic>
        <p:nvPicPr>
          <p:cNvPr id="533" name="Google Shape;533;p64" descr="Image result for ‫التفكير‬‎"/>
          <p:cNvPicPr preferRelativeResize="0"/>
          <p:nvPr/>
        </p:nvPicPr>
        <p:blipFill rotWithShape="1">
          <a:blip r:embed="rId3">
            <a:alphaModFix/>
          </a:blip>
          <a:srcRect/>
          <a:stretch/>
        </p:blipFill>
        <p:spPr>
          <a:xfrm>
            <a:off x="297496" y="830424"/>
            <a:ext cx="2140904" cy="4427376"/>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65"/>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52</a:t>
            </a:fld>
            <a:endParaRPr>
              <a:solidFill>
                <a:srgbClr val="7F7F7F"/>
              </a:solidFill>
              <a:latin typeface="Arial"/>
              <a:ea typeface="Arial"/>
              <a:cs typeface="Arial"/>
              <a:sym typeface="Arial"/>
            </a:endParaRPr>
          </a:p>
        </p:txBody>
      </p:sp>
      <p:sp>
        <p:nvSpPr>
          <p:cNvPr id="540" name="Google Shape;540;p65"/>
          <p:cNvSpPr/>
          <p:nvPr/>
        </p:nvSpPr>
        <p:spPr>
          <a:xfrm>
            <a:off x="3890865" y="1562088"/>
            <a:ext cx="7903029" cy="4664675"/>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التوريث الإيجابي: </a:t>
            </a:r>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حين يموت الإنسان وتنقطع صلته بالحياة لا يبقى إلا ما خلفه من إرث فعن أبي هريرة </a:t>
            </a:r>
            <a:r>
              <a:rPr lang="ar-SA" sz="2000" b="1">
                <a:solidFill>
                  <a:srgbClr val="000000"/>
                </a:solidFill>
                <a:latin typeface="Arial"/>
                <a:ea typeface="Arial"/>
                <a:cs typeface="Arial"/>
                <a:sym typeface="Arial"/>
              </a:rPr>
              <a:t> أن رسول الله قال :" إذا مات الإنسان انقطع عنه عمله إلا من ثلاثة : إلا من صدقة جارية ، أو علم ينتفع به ، أو ولد صالح يدعو له " </a:t>
            </a:r>
            <a:endParaRPr sz="2000">
              <a:solidFill>
                <a:srgbClr val="000000"/>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قال العلماء :" معنى الحديث أن عمل الميت ينقطع بموته وينقطع تجدد الثواب له إلا في هذه الأشياء الثلاثة لكونه كان سببها فإن الولد من كسبه وكذلك العلم الذي خلفه من تعليم أو تصنيف وكذلك الصدقة الجارية وهي الوقف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ويحث النبي أتباعه للتوريث الإيجابي ويفتح لذلك باباً واسعاً ، كما ينفر أشد التنفير من أبواب التوريث السلبي بقوله  من سن في الإسلام سنة حسنة فله أجرها وأجر من عمل بها بعده من غير أن ينقص من أجورهم شيء ، ومن سن في الإسلام سنة سيئة كان عليه وزرها ووزر من عمل بها من بعده من غير أن ينقص من أوزارهم شيء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والسنة الحسنة مقيدة بأن يأتي بالحسنة بطريقة مرضية يشهد لها أصل من أصول الدين "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ووزر من عمل بها : محمول على من لم يتب من ذلك الذنب </a:t>
            </a:r>
            <a:r>
              <a:rPr lang="ar-SA" sz="2000">
                <a:solidFill>
                  <a:srgbClr val="000000"/>
                </a:solidFill>
                <a:latin typeface="Calibri"/>
                <a:ea typeface="Calibri"/>
                <a:cs typeface="Calibri"/>
                <a:sym typeface="Calibri"/>
              </a:rPr>
              <a:t>.</a:t>
            </a:r>
            <a:endParaRPr sz="2000">
              <a:solidFill>
                <a:srgbClr val="000000"/>
              </a:solidFill>
              <a:latin typeface="Calibri"/>
              <a:ea typeface="Calibri"/>
              <a:cs typeface="Calibri"/>
              <a:sym typeface="Calibri"/>
            </a:endParaRPr>
          </a:p>
        </p:txBody>
      </p:sp>
      <p:pic>
        <p:nvPicPr>
          <p:cNvPr id="541" name="Google Shape;541;p65" descr="Image result for ‫التفكير‬‎"/>
          <p:cNvPicPr preferRelativeResize="0"/>
          <p:nvPr/>
        </p:nvPicPr>
        <p:blipFill rotWithShape="1">
          <a:blip r:embed="rId3">
            <a:alphaModFix/>
          </a:blip>
          <a:srcRect/>
          <a:stretch/>
        </p:blipFill>
        <p:spPr>
          <a:xfrm>
            <a:off x="173967" y="1628596"/>
            <a:ext cx="2950234" cy="3951109"/>
          </a:xfrm>
          <a:prstGeom prst="ellipse">
            <a:avLst/>
          </a:prstGeom>
          <a:noFill/>
          <a:ln>
            <a:noFill/>
          </a:ln>
        </p:spPr>
      </p:pic>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7" name="Google Shape;547;p66"/>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53</a:t>
            </a:fld>
            <a:endParaRPr>
              <a:solidFill>
                <a:srgbClr val="7F7F7F"/>
              </a:solidFill>
              <a:latin typeface="Arial"/>
              <a:ea typeface="Arial"/>
              <a:cs typeface="Arial"/>
              <a:sym typeface="Arial"/>
            </a:endParaRPr>
          </a:p>
        </p:txBody>
      </p:sp>
      <p:sp>
        <p:nvSpPr>
          <p:cNvPr id="548" name="Google Shape;548;p66"/>
          <p:cNvSpPr/>
          <p:nvPr/>
        </p:nvSpPr>
        <p:spPr>
          <a:xfrm>
            <a:off x="3564293" y="1103168"/>
            <a:ext cx="8098971" cy="4891404"/>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 </a:t>
            </a:r>
            <a:r>
              <a:rPr lang="ar-SA" sz="2000" b="1" u="sng">
                <a:solidFill>
                  <a:srgbClr val="FF0000"/>
                </a:solidFill>
                <a:latin typeface="Calibri"/>
                <a:ea typeface="Calibri"/>
                <a:cs typeface="Calibri"/>
                <a:sym typeface="Calibri"/>
              </a:rPr>
              <a:t>حماية النفس من العدو الداخلي: </a:t>
            </a:r>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ومن أهم الأمور التي ينبغي على من يسلك طريق التفكير الإيجابي أن يخلي نفسه دائماً مما قد يعكر صفو تفكيره ومن ثم أفعاله التابعة لذلك التعكير .</a:t>
            </a:r>
            <a:endParaRPr sz="2000">
              <a:solidFill>
                <a:srgbClr val="000000"/>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إن العدو الكبير للتفكير الإيجابي هو داخلك ، وليس خارجك ، ويتأتى من تغيير المزاج ، فلا تدع حماسك يخفت ويذبل بسبب أن مشاعرك اليوم تختلف عما كانت عليه في المرة الأخيرة ، لا تربط مزاجك المتأرجح بأهداف حياتك الإيجابية ، وإلا فقد تشعر وكأنك أخفقت في حين لم تبدأ بعد.</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وفي هذا المعنى يرشدنا النبي إلى المحافظة على القوة ، والحرص على النافع ، والاستعانة بالله وعدم العجز والتواني في طريق العمل الإيجابي ، وتطوير الذات فعن أبي هريرة قال قال رسول الله المؤمن القوي خير وأحب إلي الله من المؤمن الضعيف وفي كل خير احرص على ما ينفعك واستعن بالله ولا تعجز وإن أصابك شيء فلا تقل لو أني فعلت كان كذا وكذا ولكن قل قدر الله وما شاء فعل فإن لو تفتح عمل الشيطان "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إن أحد الأسباب التي تجعل الكثيرين منا يواجهون متاعب في ترك الماضي وراءهم هو ميلنا جميعاً إلى التفكير في أنه لم يكن ينبغي أن يحدث ذلك لأي منا ، فهذا ظلم ، عندما نسمح لأنفسنا بالتفكير بهذه الطريقة ونجعل الفكرة تستحوذ علينا نبدأ في الوقوع في شباك الغضب والاستياء .</a:t>
            </a:r>
            <a:endParaRPr sz="2000">
              <a:solidFill>
                <a:srgbClr val="000000"/>
              </a:solidFill>
              <a:latin typeface="Calibri"/>
              <a:ea typeface="Calibri"/>
              <a:cs typeface="Calibri"/>
              <a:sym typeface="Calibri"/>
            </a:endParaRPr>
          </a:p>
        </p:txBody>
      </p:sp>
      <p:pic>
        <p:nvPicPr>
          <p:cNvPr id="549" name="Google Shape;549;p66" descr="Image result for ‫التفكير‬‎"/>
          <p:cNvPicPr preferRelativeResize="0"/>
          <p:nvPr/>
        </p:nvPicPr>
        <p:blipFill rotWithShape="1">
          <a:blip r:embed="rId3">
            <a:alphaModFix/>
          </a:blip>
          <a:srcRect/>
          <a:stretch/>
        </p:blipFill>
        <p:spPr>
          <a:xfrm>
            <a:off x="762001" y="1244217"/>
            <a:ext cx="2438400" cy="4089784"/>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5" name="Google Shape;555;p6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54</a:t>
            </a:fld>
            <a:endParaRPr>
              <a:solidFill>
                <a:srgbClr val="7F7F7F"/>
              </a:solidFill>
              <a:latin typeface="Arial"/>
              <a:ea typeface="Arial"/>
              <a:cs typeface="Arial"/>
              <a:sym typeface="Arial"/>
            </a:endParaRPr>
          </a:p>
        </p:txBody>
      </p:sp>
      <p:sp>
        <p:nvSpPr>
          <p:cNvPr id="556" name="Google Shape;556;p67"/>
          <p:cNvSpPr/>
          <p:nvPr/>
        </p:nvSpPr>
        <p:spPr>
          <a:xfrm>
            <a:off x="3601617" y="1691453"/>
            <a:ext cx="8126390" cy="4196020"/>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400" b="1">
                <a:solidFill>
                  <a:srgbClr val="0070C0"/>
                </a:solidFill>
                <a:latin typeface="Calibri"/>
                <a:ea typeface="Calibri"/>
                <a:cs typeface="Calibri"/>
                <a:sym typeface="Calibri"/>
              </a:rPr>
              <a:t> </a:t>
            </a:r>
            <a:r>
              <a:rPr lang="ar-SA" sz="2000" b="1">
                <a:solidFill>
                  <a:srgbClr val="0070C0"/>
                </a:solidFill>
                <a:latin typeface="Calibri"/>
                <a:ea typeface="Calibri"/>
                <a:cs typeface="Calibri"/>
                <a:sym typeface="Calibri"/>
              </a:rPr>
              <a:t>الاستفادة من تجارب الأمم وخبراتها</a:t>
            </a:r>
            <a:r>
              <a:rPr lang="ar-SA" sz="2000" b="1">
                <a:solidFill>
                  <a:srgbClr val="000000"/>
                </a:solidFill>
                <a:latin typeface="Calibri"/>
                <a:ea typeface="Calibri"/>
                <a:cs typeface="Calibri"/>
                <a:sym typeface="Calibri"/>
              </a:rPr>
              <a:t>: </a:t>
            </a:r>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إن صاحب التفكير الإيجابي يبحث عن كل ما يصلح حياته وحياة الآخرين بما يتفق مع مبادئ دينه وقيمه الاجتماعية ، ولا ينغلق على نفسه فيبقى أسيراً لخبراته وتجاربه المحدودة بحدود زمانه ومكانه.</a:t>
            </a:r>
            <a:endParaRPr sz="2000">
              <a:solidFill>
                <a:srgbClr val="000000"/>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فعندما أراد النبي البحث فيما يصلح للجنين في بطن أمه المرضع نظر فيما هو من فعل الأمم والشعوب المجاورة له ، والتي تشترك معه في هذا البعد الإنساني فعن جدامة الأسدية رضي الله عنها قالت حضرت رسول الله  في أناس وهو يقول :" لقد هممت أن أنهى عن الغيلة فنظرت في الروم وفارس فإذا هم يغيلون أولادهم فلا يضر أولادهم ذلك شيئاً"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وكذلك فيما هو من سلوكيات حضارية وبروتوكولات رسمية نجد النبي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قد راعى الأعراف الدبلوماسية في عصره ، فعن أنس بن مالك قال : " لما أراد النبي  أن يكتب إلى الروم قيل له إنهم لن يقرأوا كتابك إذا لم يكن مختوماً فاتخذ خاتماً من فضة ونقشه محمد رسول الله فكأنما أنظر إلى بياضه في يده ".</a:t>
            </a:r>
            <a:endParaRPr sz="2000">
              <a:solidFill>
                <a:srgbClr val="000000"/>
              </a:solidFill>
              <a:latin typeface="Calibri"/>
              <a:ea typeface="Calibri"/>
              <a:cs typeface="Calibri"/>
              <a:sym typeface="Calibri"/>
            </a:endParaRPr>
          </a:p>
        </p:txBody>
      </p:sp>
      <p:pic>
        <p:nvPicPr>
          <p:cNvPr id="557" name="Google Shape;557;p67" descr="Related image"/>
          <p:cNvPicPr preferRelativeResize="0"/>
          <p:nvPr/>
        </p:nvPicPr>
        <p:blipFill rotWithShape="1">
          <a:blip r:embed="rId3">
            <a:alphaModFix/>
          </a:blip>
          <a:srcRect/>
          <a:stretch/>
        </p:blipFill>
        <p:spPr>
          <a:xfrm flipH="1">
            <a:off x="557300" y="2133600"/>
            <a:ext cx="2490700" cy="375387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slow">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3" name="Google Shape;563;p68" descr="Related image"/>
          <p:cNvPicPr preferRelativeResize="0"/>
          <p:nvPr/>
        </p:nvPicPr>
        <p:blipFill rotWithShape="1">
          <a:blip r:embed="rId3">
            <a:alphaModFix/>
          </a:blip>
          <a:srcRect l="23823" t="7970" r="20990" b="9699"/>
          <a:stretch/>
        </p:blipFill>
        <p:spPr>
          <a:xfrm>
            <a:off x="228601" y="1346680"/>
            <a:ext cx="2819400" cy="3404367"/>
          </a:xfrm>
          <a:prstGeom prst="rect">
            <a:avLst/>
          </a:prstGeom>
          <a:noFill/>
          <a:ln>
            <a:noFill/>
          </a:ln>
        </p:spPr>
      </p:pic>
      <p:sp>
        <p:nvSpPr>
          <p:cNvPr id="564" name="Google Shape;564;p6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55</a:t>
            </a:fld>
            <a:endParaRPr>
              <a:solidFill>
                <a:srgbClr val="7F7F7F"/>
              </a:solidFill>
              <a:latin typeface="Arial"/>
              <a:ea typeface="Arial"/>
              <a:cs typeface="Arial"/>
              <a:sym typeface="Arial"/>
            </a:endParaRPr>
          </a:p>
        </p:txBody>
      </p:sp>
      <p:sp>
        <p:nvSpPr>
          <p:cNvPr id="565" name="Google Shape;565;p68"/>
          <p:cNvSpPr/>
          <p:nvPr/>
        </p:nvSpPr>
        <p:spPr>
          <a:xfrm>
            <a:off x="3816221" y="2338475"/>
            <a:ext cx="7110133" cy="2483565"/>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والاستفادة من تجارب الأمم الآخر مشروط بالمحافظة على هوية المسلم من الذوبان في هوية الآخر ، وبالمحافظة على التميز الحضاري الذي يمنعه من الانسلاخ الثقافي أمام بهرج وزخرف الحياة المادية للآخرين ، فعن بن عمر  قال : قال رسول الله  من تشبه بقوم فهو منهم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قال المناوي في شرح الحديث :" من تشبه بقوم أي تزيا في ظاهره بزيهم وفي فعله بفعلهم وفي تخلقه بخلقهم وسار بسيرتهم وهديهم في ملبسهم وبعض أفعالهم أي وكان التشبه بحق قد طابق فيه الظاهر الباطن فهو منهم "</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2" name="Google Shape;572;p69" descr="Image result for ‫النظرة الإيجابية للمجتمع كرتون‬‎"/>
          <p:cNvPicPr preferRelativeResize="0"/>
          <p:nvPr/>
        </p:nvPicPr>
        <p:blipFill rotWithShape="1">
          <a:blip r:embed="rId3">
            <a:alphaModFix/>
          </a:blip>
          <a:srcRect/>
          <a:stretch/>
        </p:blipFill>
        <p:spPr>
          <a:xfrm>
            <a:off x="3124200" y="5181600"/>
            <a:ext cx="6466114" cy="1351518"/>
          </a:xfrm>
          <a:prstGeom prst="rect">
            <a:avLst/>
          </a:prstGeom>
          <a:noFill/>
          <a:ln>
            <a:noFill/>
          </a:ln>
        </p:spPr>
      </p:pic>
      <p:sp>
        <p:nvSpPr>
          <p:cNvPr id="570" name="Google Shape;570;p6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56</a:t>
            </a:fld>
            <a:endParaRPr>
              <a:solidFill>
                <a:srgbClr val="7F7F7F"/>
              </a:solidFill>
              <a:latin typeface="Arial"/>
              <a:ea typeface="Arial"/>
              <a:cs typeface="Arial"/>
              <a:sym typeface="Arial"/>
            </a:endParaRPr>
          </a:p>
        </p:txBody>
      </p:sp>
      <p:sp>
        <p:nvSpPr>
          <p:cNvPr id="571" name="Google Shape;571;p69"/>
          <p:cNvSpPr/>
          <p:nvPr/>
        </p:nvSpPr>
        <p:spPr>
          <a:xfrm>
            <a:off x="8991600" y="304800"/>
            <a:ext cx="2953072" cy="1584176"/>
          </a:xfrm>
          <a:prstGeom prst="flowChartMultidocument">
            <a:avLst/>
          </a:prstGeom>
          <a:solidFill>
            <a:srgbClr val="684F6F"/>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2000" b="1">
                <a:solidFill>
                  <a:srgbClr val="FFFF00"/>
                </a:solidFill>
                <a:latin typeface="Arial"/>
                <a:ea typeface="Arial"/>
                <a:cs typeface="Arial"/>
                <a:sym typeface="Arial"/>
              </a:rPr>
              <a:t>الوحدة الثانية </a:t>
            </a:r>
            <a:endParaRPr/>
          </a:p>
          <a:p>
            <a:pPr marL="0" marR="0" lvl="0" indent="0" algn="ctr" rtl="0">
              <a:spcBef>
                <a:spcPts val="0"/>
              </a:spcBef>
              <a:spcAft>
                <a:spcPts val="0"/>
              </a:spcAft>
              <a:buNone/>
            </a:pPr>
            <a:r>
              <a:rPr lang="ar-SA" sz="2000" b="1">
                <a:solidFill>
                  <a:srgbClr val="FFFF00"/>
                </a:solidFill>
                <a:latin typeface="Arial"/>
                <a:ea typeface="Arial"/>
                <a:cs typeface="Arial"/>
                <a:sym typeface="Arial"/>
              </a:rPr>
              <a:t>( النظرة الإيجابية للمجتمع ) </a:t>
            </a:r>
            <a:endParaRPr sz="2000" b="1">
              <a:solidFill>
                <a:srgbClr val="FFFF00"/>
              </a:solidFill>
              <a:latin typeface="Arial"/>
              <a:ea typeface="Arial"/>
              <a:cs typeface="Arial"/>
              <a:sym typeface="Arial"/>
            </a:endParaRPr>
          </a:p>
        </p:txBody>
      </p:sp>
    </p:spTree>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9" name="Google Shape;579;p7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57</a:t>
            </a:fld>
            <a:endParaRPr>
              <a:solidFill>
                <a:srgbClr val="7F7F7F"/>
              </a:solidFill>
              <a:latin typeface="Arial"/>
              <a:ea typeface="Arial"/>
              <a:cs typeface="Arial"/>
              <a:sym typeface="Arial"/>
            </a:endParaRPr>
          </a:p>
        </p:txBody>
      </p:sp>
      <p:sp>
        <p:nvSpPr>
          <p:cNvPr id="580" name="Google Shape;580;p70"/>
          <p:cNvSpPr/>
          <p:nvPr/>
        </p:nvSpPr>
        <p:spPr>
          <a:xfrm>
            <a:off x="9448800" y="609600"/>
            <a:ext cx="2294758" cy="1076267"/>
          </a:xfrm>
          <a:prstGeom prst="flowChartMultidocument">
            <a:avLst/>
          </a:prstGeom>
          <a:solidFill>
            <a:srgbClr val="E0EDF3"/>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EG" sz="2000" b="1" dirty="0" smtClean="0">
                <a:solidFill>
                  <a:srgbClr val="C00000"/>
                </a:solidFill>
                <a:latin typeface="Arial"/>
                <a:ea typeface="Arial"/>
                <a:cs typeface="Arial"/>
                <a:sym typeface="Arial"/>
              </a:rPr>
              <a:t>اليوم الثالث </a:t>
            </a:r>
            <a:endParaRPr sz="2000" dirty="0">
              <a:solidFill>
                <a:srgbClr val="C00000"/>
              </a:solidFill>
              <a:latin typeface="Arial"/>
              <a:ea typeface="Arial"/>
              <a:cs typeface="Arial"/>
              <a:sym typeface="Arial"/>
            </a:endParaRPr>
          </a:p>
        </p:txBody>
      </p:sp>
      <p:sp>
        <p:nvSpPr>
          <p:cNvPr id="581" name="Google Shape;581;p70"/>
          <p:cNvSpPr/>
          <p:nvPr/>
        </p:nvSpPr>
        <p:spPr>
          <a:xfrm>
            <a:off x="5243580" y="2066483"/>
            <a:ext cx="6506604" cy="2068195"/>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400" b="1" dirty="0">
                <a:solidFill>
                  <a:srgbClr val="000000"/>
                </a:solidFill>
                <a:latin typeface="Calibri"/>
                <a:ea typeface="Calibri"/>
                <a:cs typeface="Calibri"/>
                <a:sym typeface="Calibri"/>
              </a:rPr>
              <a:t>فوائد التفكير الإيجابي</a:t>
            </a:r>
            <a:endParaRPr sz="24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400" b="1" dirty="0">
                <a:solidFill>
                  <a:srgbClr val="000000"/>
                </a:solidFill>
                <a:latin typeface="Calibri"/>
                <a:ea typeface="Calibri"/>
                <a:cs typeface="Calibri"/>
                <a:sym typeface="Calibri"/>
              </a:rPr>
              <a:t>خطوات التفكير الإيجابي</a:t>
            </a:r>
            <a:endParaRPr sz="24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400" b="1" dirty="0">
                <a:solidFill>
                  <a:srgbClr val="000000"/>
                </a:solidFill>
                <a:latin typeface="Calibri"/>
                <a:ea typeface="Calibri"/>
                <a:cs typeface="Calibri"/>
                <a:sym typeface="Calibri"/>
              </a:rPr>
              <a:t>بناء الهوية الإيجابية </a:t>
            </a:r>
            <a:endParaRPr sz="24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400" b="1" dirty="0">
                <a:solidFill>
                  <a:srgbClr val="000000"/>
                </a:solidFill>
                <a:latin typeface="Calibri"/>
                <a:ea typeface="Calibri"/>
                <a:cs typeface="Calibri"/>
                <a:sym typeface="Calibri"/>
              </a:rPr>
              <a:t>التوقع الإيجابي للأمور</a:t>
            </a:r>
            <a:endParaRPr sz="24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400" b="1" dirty="0">
                <a:solidFill>
                  <a:srgbClr val="000000"/>
                </a:solidFill>
                <a:latin typeface="Calibri"/>
                <a:ea typeface="Calibri"/>
                <a:cs typeface="Calibri"/>
                <a:sym typeface="Calibri"/>
              </a:rPr>
              <a:t>النظرة الإيجابية للمجتمع </a:t>
            </a:r>
            <a:endParaRPr sz="2400" dirty="0">
              <a:solidFill>
                <a:srgbClr val="000000"/>
              </a:solidFill>
              <a:latin typeface="Calibri"/>
              <a:ea typeface="Calibri"/>
              <a:cs typeface="Calibri"/>
              <a:sym typeface="Calibri"/>
            </a:endParaRPr>
          </a:p>
        </p:txBody>
      </p:sp>
      <p:pic>
        <p:nvPicPr>
          <p:cNvPr id="582" name="Google Shape;582;p70" descr="Image result for ‫النظرة الإيجابية للمجتمع كرتون‬‎"/>
          <p:cNvPicPr preferRelativeResize="0"/>
          <p:nvPr/>
        </p:nvPicPr>
        <p:blipFill rotWithShape="1">
          <a:blip r:embed="rId3">
            <a:alphaModFix/>
          </a:blip>
          <a:srcRect/>
          <a:stretch/>
        </p:blipFill>
        <p:spPr>
          <a:xfrm>
            <a:off x="261257" y="609600"/>
            <a:ext cx="2786743" cy="4716011"/>
          </a:xfrm>
          <a:prstGeom prst="rect">
            <a:avLst/>
          </a:prstGeom>
          <a:noFill/>
          <a:ln>
            <a:noFill/>
          </a:ln>
        </p:spPr>
      </p:pic>
    </p:spTree>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8" name="Google Shape;588;p71"/>
          <p:cNvPicPr preferRelativeResize="0"/>
          <p:nvPr/>
        </p:nvPicPr>
        <p:blipFill rotWithShape="1">
          <a:blip r:embed="rId3">
            <a:alphaModFix/>
          </a:blip>
          <a:srcRect l="8842" t="7504" r="14111" b="17454"/>
          <a:stretch/>
        </p:blipFill>
        <p:spPr>
          <a:xfrm>
            <a:off x="2971800" y="4898570"/>
            <a:ext cx="2864498" cy="1959430"/>
          </a:xfrm>
          <a:prstGeom prst="rect">
            <a:avLst/>
          </a:prstGeom>
          <a:noFill/>
          <a:ln>
            <a:noFill/>
          </a:ln>
        </p:spPr>
      </p:pic>
      <p:sp>
        <p:nvSpPr>
          <p:cNvPr id="589" name="Google Shape;589;p7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58</a:t>
            </a:fld>
            <a:endParaRPr>
              <a:solidFill>
                <a:srgbClr val="7F7F7F"/>
              </a:solidFill>
              <a:latin typeface="Arial"/>
              <a:ea typeface="Arial"/>
              <a:cs typeface="Arial"/>
              <a:sym typeface="Arial"/>
            </a:endParaRPr>
          </a:p>
        </p:txBody>
      </p:sp>
      <p:sp>
        <p:nvSpPr>
          <p:cNvPr id="590" name="Google Shape;590;p71"/>
          <p:cNvSpPr/>
          <p:nvPr/>
        </p:nvSpPr>
        <p:spPr>
          <a:xfrm>
            <a:off x="7848600" y="682494"/>
            <a:ext cx="3806678" cy="720080"/>
          </a:xfrm>
          <a:prstGeom prst="wedgeEllipseCallout">
            <a:avLst>
              <a:gd name="adj1" fmla="val 45278"/>
              <a:gd name="adj2" fmla="val 105261"/>
            </a:avLst>
          </a:prstGeom>
          <a:solidFill>
            <a:schemeClr val="accent1"/>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dirty="0">
                <a:solidFill>
                  <a:srgbClr val="FFFF00"/>
                </a:solidFill>
                <a:latin typeface="Arial"/>
                <a:ea typeface="Arial"/>
                <a:cs typeface="Arial"/>
                <a:sym typeface="Arial"/>
              </a:rPr>
              <a:t>اولا فوائد التفكير الإيجابي:-</a:t>
            </a:r>
            <a:endParaRPr sz="2000" dirty="0">
              <a:solidFill>
                <a:srgbClr val="FFFF00"/>
              </a:solidFill>
              <a:latin typeface="Arial"/>
              <a:ea typeface="Arial"/>
              <a:cs typeface="Arial"/>
              <a:sym typeface="Arial"/>
            </a:endParaRPr>
          </a:p>
        </p:txBody>
      </p:sp>
      <p:sp>
        <p:nvSpPr>
          <p:cNvPr id="591" name="Google Shape;591;p71"/>
          <p:cNvSpPr/>
          <p:nvPr/>
        </p:nvSpPr>
        <p:spPr>
          <a:xfrm>
            <a:off x="2286000" y="1828800"/>
            <a:ext cx="8901404" cy="4622027"/>
          </a:xfrm>
          <a:prstGeom prst="rect">
            <a:avLst/>
          </a:prstGeom>
          <a:noFill/>
          <a:ln>
            <a:noFill/>
          </a:ln>
        </p:spPr>
        <p:txBody>
          <a:bodyPr spcFirstLastPara="1" wrap="square" lIns="91425" tIns="45700" rIns="91425" bIns="45700" anchor="t" anchorCtr="0">
            <a:noAutofit/>
          </a:bodyPr>
          <a:lstStyle/>
          <a:p>
            <a:pPr marL="342900" marR="0" lvl="0" indent="-342900" algn="just" rtl="1">
              <a:spcBef>
                <a:spcPts val="0"/>
              </a:spcBef>
              <a:spcAft>
                <a:spcPts val="0"/>
              </a:spcAft>
              <a:buClr>
                <a:srgbClr val="000000"/>
              </a:buClr>
              <a:buSzPts val="2000"/>
              <a:buFont typeface="Arial"/>
              <a:buChar char="•"/>
            </a:pPr>
            <a:r>
              <a:rPr lang="ar-SA" sz="2000" b="1" dirty="0">
                <a:solidFill>
                  <a:srgbClr val="000000"/>
                </a:solidFill>
                <a:latin typeface="Arial"/>
                <a:ea typeface="Arial"/>
                <a:cs typeface="Arial"/>
                <a:sym typeface="Arial"/>
              </a:rPr>
              <a:t>هو الباعث على استنباط الأفضل ، وهو سر الأداء العالي ، ويعزز بيئة العمل بالانفتاح والصدق والثقة .</a:t>
            </a:r>
            <a:endParaRPr sz="2000" dirty="0">
              <a:solidFill>
                <a:srgbClr val="374C81"/>
              </a:solidFill>
              <a:latin typeface="Arial"/>
              <a:ea typeface="Arial"/>
              <a:cs typeface="Arial"/>
              <a:sym typeface="Arial"/>
            </a:endParaRPr>
          </a:p>
          <a:p>
            <a:pPr marL="342900" marR="0" lvl="0" indent="-342900" algn="just" rtl="1">
              <a:spcBef>
                <a:spcPts val="0"/>
              </a:spcBef>
              <a:spcAft>
                <a:spcPts val="0"/>
              </a:spcAft>
              <a:buClr>
                <a:srgbClr val="000000"/>
              </a:buClr>
              <a:buSzPts val="2000"/>
              <a:buFont typeface="Arial"/>
              <a:buChar char="•"/>
            </a:pPr>
            <a:r>
              <a:rPr lang="ar-SA" sz="2000" b="1" dirty="0">
                <a:solidFill>
                  <a:srgbClr val="000000"/>
                </a:solidFill>
                <a:latin typeface="Arial"/>
                <a:ea typeface="Arial"/>
                <a:cs typeface="Arial"/>
                <a:sym typeface="Arial"/>
              </a:rPr>
              <a:t>أن تكون مفكراً إيجابياً يعني أن تقلق بشكل أقل ، وتستمتع أكثر ، وأن تنظر زيادة فترة بقاء الفرد على قيد الحياة .</a:t>
            </a:r>
            <a:endParaRPr sz="2000" dirty="0">
              <a:solidFill>
                <a:srgbClr val="374C81"/>
              </a:solidFill>
              <a:latin typeface="Arial"/>
              <a:ea typeface="Arial"/>
              <a:cs typeface="Arial"/>
              <a:sym typeface="Arial"/>
            </a:endParaRPr>
          </a:p>
          <a:p>
            <a:pPr marL="342900" marR="0" lvl="0" indent="-342900" algn="just" rtl="1">
              <a:spcBef>
                <a:spcPts val="0"/>
              </a:spcBef>
              <a:spcAft>
                <a:spcPts val="0"/>
              </a:spcAft>
              <a:buClr>
                <a:srgbClr val="000000"/>
              </a:buClr>
              <a:buSzPts val="2000"/>
              <a:buFont typeface="Arial"/>
              <a:buChar char="•"/>
            </a:pPr>
            <a:r>
              <a:rPr lang="ar-SA" sz="2000" b="1" dirty="0">
                <a:solidFill>
                  <a:srgbClr val="000000"/>
                </a:solidFill>
                <a:latin typeface="Arial"/>
                <a:ea typeface="Arial"/>
                <a:cs typeface="Arial"/>
                <a:sym typeface="Arial"/>
              </a:rPr>
              <a:t>معدلات منخفضة من الاكتئاب .</a:t>
            </a:r>
            <a:endParaRPr sz="2000" dirty="0">
              <a:solidFill>
                <a:srgbClr val="374C81"/>
              </a:solidFill>
              <a:latin typeface="Arial"/>
              <a:ea typeface="Arial"/>
              <a:cs typeface="Arial"/>
              <a:sym typeface="Arial"/>
            </a:endParaRPr>
          </a:p>
          <a:p>
            <a:pPr marL="342900" marR="0" lvl="0" indent="-342900" algn="just" rtl="1">
              <a:spcBef>
                <a:spcPts val="0"/>
              </a:spcBef>
              <a:spcAft>
                <a:spcPts val="0"/>
              </a:spcAft>
              <a:buClr>
                <a:srgbClr val="000000"/>
              </a:buClr>
              <a:buSzPts val="2000"/>
              <a:buFont typeface="Arial"/>
              <a:buChar char="•"/>
            </a:pPr>
            <a:r>
              <a:rPr lang="ar-SA" sz="2000" b="1" dirty="0">
                <a:solidFill>
                  <a:srgbClr val="000000"/>
                </a:solidFill>
                <a:latin typeface="Arial"/>
                <a:ea typeface="Arial"/>
                <a:cs typeface="Arial"/>
                <a:sym typeface="Arial"/>
              </a:rPr>
              <a:t>مستويات متدنية من الحزن والأسى .</a:t>
            </a:r>
            <a:endParaRPr sz="2000" dirty="0">
              <a:solidFill>
                <a:srgbClr val="374C81"/>
              </a:solidFill>
              <a:latin typeface="Arial"/>
              <a:ea typeface="Arial"/>
              <a:cs typeface="Arial"/>
              <a:sym typeface="Arial"/>
            </a:endParaRPr>
          </a:p>
          <a:p>
            <a:pPr marL="342900" marR="0" lvl="0" indent="-342900" algn="just" rtl="1">
              <a:spcBef>
                <a:spcPts val="0"/>
              </a:spcBef>
              <a:spcAft>
                <a:spcPts val="0"/>
              </a:spcAft>
              <a:buClr>
                <a:srgbClr val="000000"/>
              </a:buClr>
              <a:buSzPts val="2000"/>
              <a:buFont typeface="Arial"/>
              <a:buChar char="•"/>
            </a:pPr>
            <a:r>
              <a:rPr lang="ar-SA" sz="2000" b="1" dirty="0">
                <a:solidFill>
                  <a:srgbClr val="000000"/>
                </a:solidFill>
                <a:latin typeface="Arial"/>
                <a:ea typeface="Arial"/>
                <a:cs typeface="Arial"/>
                <a:sym typeface="Arial"/>
              </a:rPr>
              <a:t>مقاومة أكبر للزكام الشائع .</a:t>
            </a:r>
            <a:endParaRPr sz="2000" dirty="0">
              <a:solidFill>
                <a:srgbClr val="374C81"/>
              </a:solidFill>
              <a:latin typeface="Arial"/>
              <a:ea typeface="Arial"/>
              <a:cs typeface="Arial"/>
              <a:sym typeface="Arial"/>
            </a:endParaRPr>
          </a:p>
          <a:p>
            <a:pPr marL="342900" marR="0" lvl="0" indent="-342900" algn="just" rtl="1">
              <a:spcBef>
                <a:spcPts val="0"/>
              </a:spcBef>
              <a:spcAft>
                <a:spcPts val="0"/>
              </a:spcAft>
              <a:buClr>
                <a:srgbClr val="000000"/>
              </a:buClr>
              <a:buSzPts val="2000"/>
              <a:buFont typeface="Arial"/>
              <a:buChar char="•"/>
            </a:pPr>
            <a:r>
              <a:rPr lang="ar-SA" sz="2000" b="1" dirty="0">
                <a:solidFill>
                  <a:srgbClr val="000000"/>
                </a:solidFill>
                <a:latin typeface="Arial"/>
                <a:ea typeface="Arial"/>
                <a:cs typeface="Arial"/>
                <a:sym typeface="Arial"/>
              </a:rPr>
              <a:t>صحة نفسية وجسدية أفضل .</a:t>
            </a:r>
            <a:endParaRPr sz="2000" dirty="0">
              <a:solidFill>
                <a:srgbClr val="374C81"/>
              </a:solidFill>
              <a:latin typeface="Arial"/>
              <a:ea typeface="Arial"/>
              <a:cs typeface="Arial"/>
              <a:sym typeface="Arial"/>
            </a:endParaRPr>
          </a:p>
          <a:p>
            <a:pPr marL="342900" marR="0" lvl="0" indent="-342900" algn="just" rtl="1">
              <a:spcBef>
                <a:spcPts val="0"/>
              </a:spcBef>
              <a:spcAft>
                <a:spcPts val="0"/>
              </a:spcAft>
              <a:buClr>
                <a:srgbClr val="000000"/>
              </a:buClr>
              <a:buSzPts val="2000"/>
              <a:buFont typeface="Arial"/>
              <a:buChar char="•"/>
            </a:pPr>
            <a:r>
              <a:rPr lang="ar-SA" sz="2000" b="1" dirty="0">
                <a:solidFill>
                  <a:srgbClr val="000000"/>
                </a:solidFill>
                <a:latin typeface="Arial"/>
                <a:ea typeface="Arial"/>
                <a:cs typeface="Arial"/>
                <a:sym typeface="Arial"/>
              </a:rPr>
              <a:t>خطر أقل من وفاة بسبب أمراض الأوعية الدموية القلبية .</a:t>
            </a:r>
            <a:endParaRPr sz="2000" dirty="0">
              <a:solidFill>
                <a:srgbClr val="374C81"/>
              </a:solidFill>
              <a:latin typeface="Arial"/>
              <a:ea typeface="Arial"/>
              <a:cs typeface="Arial"/>
              <a:sym typeface="Arial"/>
            </a:endParaRPr>
          </a:p>
          <a:p>
            <a:pPr marL="342900" marR="0" lvl="0" indent="-342900" algn="just" rtl="1">
              <a:spcBef>
                <a:spcPts val="0"/>
              </a:spcBef>
              <a:spcAft>
                <a:spcPts val="0"/>
              </a:spcAft>
              <a:buClr>
                <a:srgbClr val="000000"/>
              </a:buClr>
              <a:buSzPts val="2000"/>
              <a:buFont typeface="Arial"/>
              <a:buChar char="•"/>
            </a:pPr>
            <a:r>
              <a:rPr lang="ar-SA" sz="2000" b="1" dirty="0">
                <a:solidFill>
                  <a:srgbClr val="000000"/>
                </a:solidFill>
                <a:latin typeface="Arial"/>
                <a:ea typeface="Arial"/>
                <a:cs typeface="Arial"/>
                <a:sym typeface="Arial"/>
              </a:rPr>
              <a:t>مهارات أفضل للتعامل بنجاح خلال الشدائد وأوقات الضغوطات .</a:t>
            </a:r>
            <a:endParaRPr sz="2000" dirty="0">
              <a:solidFill>
                <a:srgbClr val="374C81"/>
              </a:solidFill>
              <a:latin typeface="Arial"/>
              <a:ea typeface="Arial"/>
              <a:cs typeface="Arial"/>
              <a:sym typeface="Arial"/>
            </a:endParaRPr>
          </a:p>
          <a:p>
            <a:pPr marL="342900" marR="0" lvl="0" indent="-342900" algn="just" rtl="1">
              <a:spcBef>
                <a:spcPts val="0"/>
              </a:spcBef>
              <a:spcAft>
                <a:spcPts val="0"/>
              </a:spcAft>
              <a:buClr>
                <a:srgbClr val="000000"/>
              </a:buClr>
              <a:buSzPts val="2000"/>
              <a:buFont typeface="Arial"/>
              <a:buChar char="•"/>
            </a:pPr>
            <a:r>
              <a:rPr lang="ar-SA" sz="2000" b="1" dirty="0">
                <a:solidFill>
                  <a:srgbClr val="000000"/>
                </a:solidFill>
                <a:latin typeface="Arial"/>
                <a:ea typeface="Arial"/>
                <a:cs typeface="Arial"/>
                <a:sym typeface="Arial"/>
              </a:rPr>
              <a:t>وينبغي عدم الإفراط في أن التفكير الإيجابي بمفرده يكفي لتغيير الحياة إلى الأفضل فإنه من الضروري أن يكون لدى الإنسان بعض الاستراتيجيات ، وبعض الخطط التدريجية لتغيير الطريقة التي يفكر بها ،والتي يشعر بها ، وأيضاً لتغيير ما يفعله في كل يوم يمر عليه" " فالتفكير الإيجابي هو عملية وإجراء وليس غاية في حد ذاته . </a:t>
            </a:r>
            <a:endParaRPr sz="2000" dirty="0">
              <a:solidFill>
                <a:srgbClr val="374C81"/>
              </a:solidFill>
              <a:latin typeface="Arial"/>
              <a:ea typeface="Arial"/>
              <a:cs typeface="Arial"/>
              <a:sym typeface="Arial"/>
            </a:endParaRPr>
          </a:p>
        </p:txBody>
      </p:sp>
      <p:pic>
        <p:nvPicPr>
          <p:cNvPr id="592" name="Google Shape;592;p71"/>
          <p:cNvPicPr preferRelativeResize="0"/>
          <p:nvPr/>
        </p:nvPicPr>
        <p:blipFill rotWithShape="1">
          <a:blip r:embed="rId4">
            <a:alphaModFix/>
          </a:blip>
          <a:srcRect/>
          <a:stretch/>
        </p:blipFill>
        <p:spPr>
          <a:xfrm>
            <a:off x="242595" y="2594391"/>
            <a:ext cx="1967206" cy="2739610"/>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8" name="Google Shape;598;p7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59</a:t>
            </a:fld>
            <a:endParaRPr>
              <a:solidFill>
                <a:srgbClr val="7F7F7F"/>
              </a:solidFill>
              <a:latin typeface="Arial"/>
              <a:ea typeface="Arial"/>
              <a:cs typeface="Arial"/>
              <a:sym typeface="Arial"/>
            </a:endParaRPr>
          </a:p>
        </p:txBody>
      </p:sp>
      <p:sp>
        <p:nvSpPr>
          <p:cNvPr id="599" name="Google Shape;599;p72"/>
          <p:cNvSpPr/>
          <p:nvPr/>
        </p:nvSpPr>
        <p:spPr>
          <a:xfrm>
            <a:off x="8153400" y="688546"/>
            <a:ext cx="3884108" cy="901210"/>
          </a:xfrm>
          <a:prstGeom prst="ellipse">
            <a:avLst/>
          </a:prstGeom>
          <a:solidFill>
            <a:schemeClr val="accent1"/>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ثانيا خطوات التفكير الإيجابي:-</a:t>
            </a:r>
            <a:endParaRPr sz="2000">
              <a:solidFill>
                <a:srgbClr val="FFFF00"/>
              </a:solidFill>
              <a:latin typeface="Arial"/>
              <a:ea typeface="Arial"/>
              <a:cs typeface="Arial"/>
              <a:sym typeface="Arial"/>
            </a:endParaRPr>
          </a:p>
        </p:txBody>
      </p:sp>
      <p:sp>
        <p:nvSpPr>
          <p:cNvPr id="600" name="Google Shape;600;p72"/>
          <p:cNvSpPr/>
          <p:nvPr/>
        </p:nvSpPr>
        <p:spPr>
          <a:xfrm>
            <a:off x="4621085" y="2887271"/>
            <a:ext cx="6656516" cy="2380973"/>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374C81"/>
                </a:solidFill>
                <a:latin typeface="Arial"/>
                <a:ea typeface="Arial"/>
                <a:cs typeface="Arial"/>
                <a:sym typeface="Arial"/>
              </a:rPr>
              <a:t> </a:t>
            </a:r>
            <a:r>
              <a:rPr lang="ar-SA" sz="2000" b="1">
                <a:solidFill>
                  <a:srgbClr val="000000"/>
                </a:solidFill>
                <a:latin typeface="Calibri"/>
                <a:ea typeface="Calibri"/>
                <a:cs typeface="Calibri"/>
                <a:sym typeface="Calibri"/>
              </a:rPr>
              <a:t>التفكير الإيجابي، هو التفاؤل وهو أوّل خطوات تحقيق النجاح، وهو العادات والسلوكيات الفعالة المكتسبة من المجتمع المحيط بالفرد، والتفكير الإيجابي يساعد الفرد على مواجهة مشاكله بالصبر والتحدّي، ويساعده على إيجاد حلول سليمة وسريعة للمشكلة، وله العديد من الانعكاسات الواضحة على الفرد ولعل أهمها شعور الفرد، بالرضا الذاتي، والسعادة والاطمئنان، ولكل شخص يعاني من مشكلة التفكير السلبي. هناك مجموعة من الطرق التي سوف تساعدك على التخلص من التفكير السلبي وتجعل تفكيرك يرتقي إلى التفكير الإيجابي</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p:txBody>
      </p:sp>
      <p:pic>
        <p:nvPicPr>
          <p:cNvPr id="601" name="Google Shape;601;p72" descr="Image result for ‫خطوات التفكير الإيجابي‬‎"/>
          <p:cNvPicPr preferRelativeResize="0"/>
          <p:nvPr/>
        </p:nvPicPr>
        <p:blipFill rotWithShape="1">
          <a:blip r:embed="rId3">
            <a:alphaModFix/>
          </a:blip>
          <a:srcRect/>
          <a:stretch/>
        </p:blipFill>
        <p:spPr>
          <a:xfrm>
            <a:off x="780797" y="1905000"/>
            <a:ext cx="2343403" cy="4495799"/>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1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a:t>
            </a:fld>
            <a:endParaRPr>
              <a:solidFill>
                <a:srgbClr val="7F7F7F"/>
              </a:solidFill>
              <a:latin typeface="Arial"/>
              <a:ea typeface="Arial"/>
              <a:cs typeface="Arial"/>
              <a:sym typeface="Arial"/>
            </a:endParaRPr>
          </a:p>
        </p:txBody>
      </p:sp>
      <p:sp>
        <p:nvSpPr>
          <p:cNvPr id="150" name="Google Shape;150;p18"/>
          <p:cNvSpPr/>
          <p:nvPr/>
        </p:nvSpPr>
        <p:spPr>
          <a:xfrm>
            <a:off x="7198254" y="1284830"/>
            <a:ext cx="4032448" cy="1080120"/>
          </a:xfrm>
          <a:prstGeom prst="doubleWave">
            <a:avLst>
              <a:gd name="adj1" fmla="val 6250"/>
              <a:gd name="adj2" fmla="val 0"/>
            </a:avLst>
          </a:prstGeom>
          <a:solidFill>
            <a:srgbClr val="002060"/>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EG" sz="2400" b="1" dirty="0" smtClean="0">
                <a:solidFill>
                  <a:srgbClr val="FFFF00"/>
                </a:solidFill>
              </a:rPr>
              <a:t>اليوم </a:t>
            </a:r>
            <a:r>
              <a:rPr lang="ar-SA" sz="2400" b="1" dirty="0" smtClean="0">
                <a:solidFill>
                  <a:srgbClr val="FFFF00"/>
                </a:solidFill>
                <a:latin typeface="Arial"/>
                <a:ea typeface="Arial"/>
                <a:cs typeface="Arial"/>
                <a:sym typeface="Arial"/>
              </a:rPr>
              <a:t>الأول </a:t>
            </a:r>
            <a:endParaRPr dirty="0"/>
          </a:p>
        </p:txBody>
      </p:sp>
      <p:sp>
        <p:nvSpPr>
          <p:cNvPr id="151" name="Google Shape;151;p18"/>
          <p:cNvSpPr/>
          <p:nvPr/>
        </p:nvSpPr>
        <p:spPr>
          <a:xfrm>
            <a:off x="5333999" y="2743200"/>
            <a:ext cx="6092825" cy="2048318"/>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7000"/>
              </a:lnSpc>
              <a:spcBef>
                <a:spcPts val="0"/>
              </a:spcBef>
              <a:spcAft>
                <a:spcPts val="0"/>
              </a:spcAft>
              <a:buClr>
                <a:srgbClr val="C00000"/>
              </a:buClr>
              <a:buSzPts val="1600"/>
              <a:buFont typeface="Noto Sans Symbols"/>
              <a:buChar char="✔"/>
            </a:pPr>
            <a:r>
              <a:rPr lang="ar-SA" sz="2400" b="1" dirty="0">
                <a:solidFill>
                  <a:srgbClr val="000000"/>
                </a:solidFill>
                <a:latin typeface="Calibri"/>
                <a:ea typeface="Calibri"/>
                <a:cs typeface="Calibri"/>
                <a:sym typeface="Calibri"/>
              </a:rPr>
              <a:t>قوة التفكير والعقل الباطن </a:t>
            </a:r>
            <a:endParaRPr sz="2400" b="1" dirty="0">
              <a:solidFill>
                <a:srgbClr val="000000"/>
              </a:solidFill>
              <a:latin typeface="Calibri"/>
              <a:ea typeface="Calibri"/>
              <a:cs typeface="Calibri"/>
              <a:sym typeface="Calibri"/>
            </a:endParaRPr>
          </a:p>
          <a:p>
            <a:pPr marL="342900" marR="0" lvl="0" indent="-342900" algn="r" rtl="1">
              <a:lnSpc>
                <a:spcPct val="107000"/>
              </a:lnSpc>
              <a:spcBef>
                <a:spcPts val="0"/>
              </a:spcBef>
              <a:spcAft>
                <a:spcPts val="0"/>
              </a:spcAft>
              <a:buClr>
                <a:srgbClr val="C00000"/>
              </a:buClr>
              <a:buSzPts val="1600"/>
              <a:buFont typeface="Noto Sans Symbols"/>
              <a:buChar char="✔"/>
            </a:pPr>
            <a:r>
              <a:rPr lang="ar-SA" sz="2400" b="1" dirty="0">
                <a:solidFill>
                  <a:srgbClr val="000000"/>
                </a:solidFill>
                <a:latin typeface="Calibri"/>
                <a:ea typeface="Calibri"/>
                <a:cs typeface="Calibri"/>
                <a:sym typeface="Calibri"/>
              </a:rPr>
              <a:t>قوة التفكير الإيجابية </a:t>
            </a:r>
            <a:endParaRPr sz="2400" b="1" dirty="0">
              <a:solidFill>
                <a:srgbClr val="000000"/>
              </a:solidFill>
              <a:latin typeface="Calibri"/>
              <a:ea typeface="Calibri"/>
              <a:cs typeface="Calibri"/>
              <a:sym typeface="Calibri"/>
            </a:endParaRPr>
          </a:p>
          <a:p>
            <a:pPr marL="342900" marR="0" lvl="0" indent="-342900" algn="r" rtl="1">
              <a:lnSpc>
                <a:spcPct val="107000"/>
              </a:lnSpc>
              <a:spcBef>
                <a:spcPts val="0"/>
              </a:spcBef>
              <a:spcAft>
                <a:spcPts val="0"/>
              </a:spcAft>
              <a:buClr>
                <a:srgbClr val="C00000"/>
              </a:buClr>
              <a:buSzPts val="1600"/>
              <a:buFont typeface="Noto Sans Symbols"/>
              <a:buChar char="✔"/>
            </a:pPr>
            <a:r>
              <a:rPr lang="ar-SA" sz="2400" b="1" dirty="0">
                <a:solidFill>
                  <a:srgbClr val="000000"/>
                </a:solidFill>
                <a:latin typeface="Calibri"/>
                <a:ea typeface="Calibri"/>
                <a:cs typeface="Calibri"/>
                <a:sym typeface="Calibri"/>
              </a:rPr>
              <a:t>تعريف التفكير بإيجابية </a:t>
            </a:r>
            <a:endParaRPr sz="2400" b="1" dirty="0">
              <a:solidFill>
                <a:srgbClr val="000000"/>
              </a:solidFill>
              <a:latin typeface="Calibri"/>
              <a:ea typeface="Calibri"/>
              <a:cs typeface="Calibri"/>
              <a:sym typeface="Calibri"/>
            </a:endParaRPr>
          </a:p>
          <a:p>
            <a:pPr marL="342900" marR="0" lvl="0" indent="-342900" algn="r" rtl="1">
              <a:lnSpc>
                <a:spcPct val="107000"/>
              </a:lnSpc>
              <a:spcBef>
                <a:spcPts val="0"/>
              </a:spcBef>
              <a:spcAft>
                <a:spcPts val="0"/>
              </a:spcAft>
              <a:buClr>
                <a:srgbClr val="C00000"/>
              </a:buClr>
              <a:buSzPts val="1600"/>
              <a:buFont typeface="Noto Sans Symbols"/>
              <a:buChar char="✔"/>
            </a:pPr>
            <a:r>
              <a:rPr lang="ar-SA" sz="2400" b="1" dirty="0">
                <a:solidFill>
                  <a:srgbClr val="000000"/>
                </a:solidFill>
                <a:latin typeface="Calibri"/>
                <a:ea typeface="Calibri"/>
                <a:cs typeface="Calibri"/>
                <a:sym typeface="Calibri"/>
              </a:rPr>
              <a:t>أهمية التفكير الإيجابي</a:t>
            </a:r>
            <a:endParaRPr sz="2400" b="1" dirty="0">
              <a:solidFill>
                <a:srgbClr val="000000"/>
              </a:solidFill>
              <a:latin typeface="Calibri"/>
              <a:ea typeface="Calibri"/>
              <a:cs typeface="Calibri"/>
              <a:sym typeface="Calibri"/>
            </a:endParaRPr>
          </a:p>
          <a:p>
            <a:pPr marL="342900" marR="0" lvl="0" indent="-342900" algn="r" rtl="1">
              <a:lnSpc>
                <a:spcPct val="107000"/>
              </a:lnSpc>
              <a:spcBef>
                <a:spcPts val="0"/>
              </a:spcBef>
              <a:spcAft>
                <a:spcPts val="0"/>
              </a:spcAft>
              <a:buClr>
                <a:srgbClr val="C00000"/>
              </a:buClr>
              <a:buSzPts val="1600"/>
              <a:buFont typeface="Noto Sans Symbols"/>
              <a:buChar char="✔"/>
            </a:pPr>
            <a:r>
              <a:rPr lang="ar-SA" sz="2400" b="1" dirty="0">
                <a:solidFill>
                  <a:srgbClr val="000000"/>
                </a:solidFill>
                <a:latin typeface="Calibri"/>
                <a:ea typeface="Calibri"/>
                <a:cs typeface="Calibri"/>
                <a:sym typeface="Calibri"/>
              </a:rPr>
              <a:t>طرق التفكير الإيجابي</a:t>
            </a:r>
            <a:endParaRPr sz="2400" b="1" dirty="0">
              <a:solidFill>
                <a:srgbClr val="000000"/>
              </a:solidFill>
              <a:latin typeface="Calibri"/>
              <a:ea typeface="Calibri"/>
              <a:cs typeface="Calibri"/>
              <a:sym typeface="Calibri"/>
            </a:endParaRPr>
          </a:p>
        </p:txBody>
      </p:sp>
      <p:pic>
        <p:nvPicPr>
          <p:cNvPr id="152" name="Google Shape;152;p18"/>
          <p:cNvPicPr preferRelativeResize="0"/>
          <p:nvPr/>
        </p:nvPicPr>
        <p:blipFill rotWithShape="1">
          <a:blip r:embed="rId3">
            <a:alphaModFix/>
          </a:blip>
          <a:srcRect/>
          <a:stretch/>
        </p:blipFill>
        <p:spPr>
          <a:xfrm flipH="1">
            <a:off x="152400" y="996822"/>
            <a:ext cx="2971799" cy="4870578"/>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7" name="Google Shape;607;p7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60</a:t>
            </a:fld>
            <a:endParaRPr>
              <a:solidFill>
                <a:srgbClr val="7F7F7F"/>
              </a:solidFill>
              <a:latin typeface="Arial"/>
              <a:ea typeface="Arial"/>
              <a:cs typeface="Arial"/>
              <a:sym typeface="Arial"/>
            </a:endParaRPr>
          </a:p>
        </p:txBody>
      </p:sp>
      <p:sp>
        <p:nvSpPr>
          <p:cNvPr id="608" name="Google Shape;608;p73"/>
          <p:cNvSpPr/>
          <p:nvPr/>
        </p:nvSpPr>
        <p:spPr>
          <a:xfrm>
            <a:off x="4282164" y="1547332"/>
            <a:ext cx="7483738" cy="4396268"/>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70C0"/>
                </a:solidFill>
                <a:latin typeface="Calibri"/>
                <a:ea typeface="Calibri"/>
                <a:cs typeface="Calibri"/>
                <a:sym typeface="Calibri"/>
              </a:rPr>
              <a:t>خطوات التفكير الإيجابي:</a:t>
            </a:r>
            <a:endParaRPr sz="200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تحديد أهداف معينة لكل فعل، فكل فعل يجب أن يكون قائم على أهداف محددة، ومن المهم أن تكون هذه الأهداف إيجابية.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عليك اقناع نفسك بأنك مسؤول بشكل كامل عن أي عمل تقوم به.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إذا مررت بتجربة فاشلة، عليك أخذ العبرة منها، والاستفادة قدر الإمكان من خطواتها، فهي ستشكل لديك الخبرة وستجنبك السقوط في فجوة الفشل مرة أخرى، وعليك الحذر من السقوط في هفوة اليأس والندم.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الثقة بالقدرات، والحلم البسيط بالقدرة على تحقيق الأهداف.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التواصل مع الأشخاص الذين يمتلكون تجارب كبيرة في الحياة، والتعلم منهم، وكذلك مع الأشخاص الإيجابيين وأصحاب الهمم العالية</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400" b="1">
                <a:solidFill>
                  <a:srgbClr val="374C81"/>
                </a:solidFill>
                <a:latin typeface="Calibri"/>
                <a:ea typeface="Calibri"/>
                <a:cs typeface="Calibri"/>
                <a:sym typeface="Calibri"/>
              </a:rPr>
              <a:t> </a:t>
            </a:r>
            <a:endParaRPr sz="1600">
              <a:solidFill>
                <a:srgbClr val="374C81"/>
              </a:solidFill>
              <a:latin typeface="Calibri"/>
              <a:ea typeface="Calibri"/>
              <a:cs typeface="Calibri"/>
              <a:sym typeface="Calibri"/>
            </a:endParaRPr>
          </a:p>
        </p:txBody>
      </p:sp>
      <p:pic>
        <p:nvPicPr>
          <p:cNvPr id="609" name="Google Shape;609;p73" descr="Image result for ‫خطوات التفكير الإيجابي‬‎"/>
          <p:cNvPicPr preferRelativeResize="0"/>
          <p:nvPr/>
        </p:nvPicPr>
        <p:blipFill rotWithShape="1">
          <a:blip r:embed="rId3">
            <a:alphaModFix/>
          </a:blip>
          <a:srcRect/>
          <a:stretch/>
        </p:blipFill>
        <p:spPr>
          <a:xfrm>
            <a:off x="533400" y="1219200"/>
            <a:ext cx="2508192" cy="4530824"/>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5" name="Google Shape;615;p74" descr="Image result for ‫خطوات التفكير الإيجابي‬‎"/>
          <p:cNvPicPr preferRelativeResize="0"/>
          <p:nvPr/>
        </p:nvPicPr>
        <p:blipFill rotWithShape="1">
          <a:blip r:embed="rId3">
            <a:alphaModFix/>
          </a:blip>
          <a:srcRect/>
          <a:stretch/>
        </p:blipFill>
        <p:spPr>
          <a:xfrm>
            <a:off x="455441" y="1066800"/>
            <a:ext cx="2744959" cy="3962400"/>
          </a:xfrm>
          <a:prstGeom prst="ellipse">
            <a:avLst/>
          </a:prstGeom>
          <a:noFill/>
          <a:ln>
            <a:noFill/>
          </a:ln>
        </p:spPr>
      </p:pic>
      <p:sp>
        <p:nvSpPr>
          <p:cNvPr id="616" name="Google Shape;616;p7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61</a:t>
            </a:fld>
            <a:endParaRPr>
              <a:solidFill>
                <a:srgbClr val="7F7F7F"/>
              </a:solidFill>
              <a:latin typeface="Arial"/>
              <a:ea typeface="Arial"/>
              <a:cs typeface="Arial"/>
              <a:sym typeface="Arial"/>
            </a:endParaRPr>
          </a:p>
        </p:txBody>
      </p:sp>
      <p:sp>
        <p:nvSpPr>
          <p:cNvPr id="617" name="Google Shape;617;p74"/>
          <p:cNvSpPr/>
          <p:nvPr/>
        </p:nvSpPr>
        <p:spPr>
          <a:xfrm>
            <a:off x="4478694" y="1912542"/>
            <a:ext cx="7137918" cy="3800849"/>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وقد يظن البعضّ أنّ الإيجابية مرتبطةٌ بالسعادة، وأنّه عليك أن تكون سعيداً وخالياً من المشاكل كي تكون إيجابياً، ولكن الصحيح هو أنّ الإيجابية مرتبطةٌ بكل جوانب الحياة وبكافة المشاعرالتي نشعر بها، فبإمكانك أن تكون إيجابياً حتى وإن كنت حزيناً، أو إذا كنت تمرّ بموقفٍ صعبٍ ولا يُشعر بالسعادة، كما ويمكنك أن تكون إيجابياً حتى وإن كنت غاضباً أو حتى واقعاً في مشكلةٍ ما. فما هي الإيجابية؟ وكيف يمكن أن تصبح إنساناً إيجابياً؟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الإيجابية هي مهارة تفكير يمكن اكتسابها بالقليل من المثابرة والتدريب، وهي أن تتقبّل الأمور والوقائع كما هي وترى الجانب الجيّد فيها، وأن تؤمن بداخلك بأنّ الشيء السيء زائلٌ، وبأن بعد العسر يسراً، وبذلك تحمي نفسك من خيبات الأمل ومن الشعور باليأس، وهو أمرٌ اختياري؛ حيث يمكنك اختيار أن تكون إيجابياً أو سلبياً في أي موقفٍ تمر به، كما ويمكنك أن تتحوّل إلى شخصٍ إيجابيٍ بالقليل من الوقت.</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3" name="Google Shape;623;p75" descr="Image result for ‫خطوات التفكير الإيجابي‬‎"/>
          <p:cNvPicPr preferRelativeResize="0"/>
          <p:nvPr/>
        </p:nvPicPr>
        <p:blipFill rotWithShape="1">
          <a:blip r:embed="rId3">
            <a:alphaModFix/>
          </a:blip>
          <a:srcRect l="4564" r="6628" b="5926"/>
          <a:stretch/>
        </p:blipFill>
        <p:spPr>
          <a:xfrm rot="-203556">
            <a:off x="111421" y="1673413"/>
            <a:ext cx="2968015" cy="2733870"/>
          </a:xfrm>
          <a:prstGeom prst="rect">
            <a:avLst/>
          </a:prstGeom>
          <a:noFill/>
          <a:ln>
            <a:noFill/>
          </a:ln>
        </p:spPr>
      </p:pic>
      <p:sp>
        <p:nvSpPr>
          <p:cNvPr id="624" name="Google Shape;624;p75"/>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62</a:t>
            </a:fld>
            <a:endParaRPr>
              <a:solidFill>
                <a:srgbClr val="7F7F7F"/>
              </a:solidFill>
              <a:latin typeface="Arial"/>
              <a:ea typeface="Arial"/>
              <a:cs typeface="Arial"/>
              <a:sym typeface="Arial"/>
            </a:endParaRPr>
          </a:p>
        </p:txBody>
      </p:sp>
      <p:sp>
        <p:nvSpPr>
          <p:cNvPr id="625" name="Google Shape;625;p75"/>
          <p:cNvSpPr/>
          <p:nvPr/>
        </p:nvSpPr>
        <p:spPr>
          <a:xfrm>
            <a:off x="2752531" y="1224117"/>
            <a:ext cx="8920065" cy="4884094"/>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u="sng">
                <a:solidFill>
                  <a:srgbClr val="FF0000"/>
                </a:solidFill>
                <a:latin typeface="Calibri"/>
                <a:ea typeface="Calibri"/>
                <a:cs typeface="Calibri"/>
                <a:sym typeface="Calibri"/>
              </a:rPr>
              <a:t>طرق جعل التفكير إيجابياً </a:t>
            </a:r>
            <a:endParaRPr sz="2000" u="sng">
              <a:solidFill>
                <a:srgbClr val="FF0000"/>
              </a:solidFill>
              <a:latin typeface="Calibri"/>
              <a:ea typeface="Calibri"/>
              <a:cs typeface="Calibri"/>
              <a:sym typeface="Calibri"/>
            </a:endParaRPr>
          </a:p>
          <a:p>
            <a:pPr marL="342900" marR="0" lvl="0" indent="-342900" algn="just" rtl="1">
              <a:lnSpc>
                <a:spcPct val="107000"/>
              </a:lnSpc>
              <a:spcBef>
                <a:spcPts val="80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التمسك بالدين.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والتقرّب من الله سبحانه وتعالى، وفهم الدين بشكل صحيح وواضح. البدء بتغيير الاعتقادات السلبية؛ لأنّ الاعتقاد هو حجر الأساس لبناء الأفكار، وتغيير المعتقدات يكون بعد دراسة فيجب البحث عن الاعتقاد من ناحية صحته، وآثاره.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حدّد أفكارك بعد اختيار اعتقاد سليم وصحيح.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الفعل هو التطبيق الواقعي للأفكار التي قمت باتخاذها.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النتائج: وهي الخطوة التي تلي فعل تطبيق الأفكار ومن الممكن أن تكون هذه النتائج إيجابية أو سلبية</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حاول التفكير بما تملك وبكل صفاتك الجيدة، وبعائلتك وأصدقائك المُحبّين عوضاً عن التفكير بما لا تملك وبكل الأشخاص الذين تركوك في حياتك.</a:t>
            </a:r>
            <a:endParaRPr sz="2000">
              <a:solidFill>
                <a:srgbClr val="374C81"/>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حاول أن تُحدّد أهدافك وطموحاتك، وتخيّل نفسك دائماً في المكان الذي تحلم به كي يُصبح لديك دافعٌ يساعدك على النهوض كلّما سقطت. </a:t>
            </a:r>
            <a:endParaRPr sz="2000">
              <a:solidFill>
                <a:srgbClr val="374C81"/>
              </a:solidFill>
              <a:latin typeface="Calibri"/>
              <a:ea typeface="Calibri"/>
              <a:cs typeface="Calibri"/>
              <a:sym typeface="Calibri"/>
            </a:endParaRPr>
          </a:p>
          <a:p>
            <a:pPr marL="342900" marR="0" lvl="0" indent="-342900" algn="just" rtl="1">
              <a:lnSpc>
                <a:spcPct val="107000"/>
              </a:lnSpc>
              <a:spcBef>
                <a:spcPts val="800"/>
              </a:spcBef>
              <a:spcAft>
                <a:spcPts val="0"/>
              </a:spcAft>
              <a:buClr>
                <a:srgbClr val="C00000"/>
              </a:buClr>
              <a:buSzPts val="2000"/>
              <a:buFont typeface="Noto Sans Symbols"/>
              <a:buChar char="∙"/>
            </a:pPr>
            <a:r>
              <a:rPr lang="ar-SA" sz="2000" b="1">
                <a:solidFill>
                  <a:srgbClr val="000000"/>
                </a:solidFill>
                <a:latin typeface="Arial"/>
                <a:ea typeface="Arial"/>
                <a:cs typeface="Arial"/>
                <a:sym typeface="Arial"/>
              </a:rPr>
              <a:t>قف يومياً أمام المرآة وامدح نفسك، وقل كلماتٍ تشجيعيّة مثل "أنا أستطيع فعل ذلك"، أو "أنا استحق فرصةً ثانية". </a:t>
            </a:r>
            <a:endParaRPr sz="2000">
              <a:solidFill>
                <a:srgbClr val="374C81"/>
              </a:solidFill>
              <a:latin typeface="Arial"/>
              <a:ea typeface="Arial"/>
              <a:cs typeface="Arial"/>
              <a:sym typeface="Arial"/>
            </a:endParaRPr>
          </a:p>
        </p:txBody>
      </p:sp>
    </p:spTree>
  </p:cSld>
  <p:clrMapOvr>
    <a:masterClrMapping/>
  </p:clrMapOvr>
  <p:transition spd="slow">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1" name="Google Shape;631;p76" descr="Related image"/>
          <p:cNvPicPr preferRelativeResize="0"/>
          <p:nvPr/>
        </p:nvPicPr>
        <p:blipFill rotWithShape="1">
          <a:blip r:embed="rId3">
            <a:alphaModFix/>
          </a:blip>
          <a:srcRect/>
          <a:stretch/>
        </p:blipFill>
        <p:spPr>
          <a:xfrm>
            <a:off x="466530" y="1996675"/>
            <a:ext cx="2904051" cy="3595126"/>
          </a:xfrm>
          <a:prstGeom prst="rect">
            <a:avLst/>
          </a:prstGeom>
          <a:noFill/>
          <a:ln>
            <a:noFill/>
          </a:ln>
        </p:spPr>
      </p:pic>
      <p:sp>
        <p:nvSpPr>
          <p:cNvPr id="632" name="Google Shape;632;p76"/>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63</a:t>
            </a:fld>
            <a:endParaRPr>
              <a:solidFill>
                <a:srgbClr val="7F7F7F"/>
              </a:solidFill>
              <a:latin typeface="Arial"/>
              <a:ea typeface="Arial"/>
              <a:cs typeface="Arial"/>
              <a:sym typeface="Arial"/>
            </a:endParaRPr>
          </a:p>
        </p:txBody>
      </p:sp>
      <p:sp>
        <p:nvSpPr>
          <p:cNvPr id="633" name="Google Shape;633;p76"/>
          <p:cNvSpPr/>
          <p:nvPr/>
        </p:nvSpPr>
        <p:spPr>
          <a:xfrm>
            <a:off x="3370581" y="1691462"/>
            <a:ext cx="8114523" cy="4027577"/>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تفكّر دائماً بأننا نعيش في حياةٍ فانيةٍ وزائلةٍ، وأننا جميعنا بيد الله الرحيم بعباده والذي يختبرنا عندما يمرّ علينا ظرفٌ صعب، وأنّ علينا أن نصبر وندعو للأفضل كي تزول الصعاب. </a:t>
            </a:r>
            <a:endParaRPr sz="2000">
              <a:solidFill>
                <a:srgbClr val="374C81"/>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ابحث دائماً عن شيءٍ جيدٍ في كل موقف تمر به، وإن لم تجد اقنع نفسك بأنّك مررت بهذا الموقف كي تتعلّم منه درساً، ولا تمر به مرةً أخرى. </a:t>
            </a:r>
            <a:endParaRPr sz="2000">
              <a:solidFill>
                <a:srgbClr val="374C81"/>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استبدل أفكارك السلبية بأفكارٍ إيجابية، واجعل الأفكار السلبية دافعاً لك بالتقدم والمساعدة؛ كأن تجعل فكرة عدم نجاحك في أمرٍ ما دافعاً لأن تقوم بتعلمه، أو أن تجعل فكرة وجود الكثير من الأطفال الفقراء في حيك دافعاً لأن تقوم بمساعدتهم. </a:t>
            </a:r>
            <a:endParaRPr sz="2000">
              <a:solidFill>
                <a:srgbClr val="374C81"/>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شارك الآخرين بالإيجابية وقم بتشجيعهم، وساعدهم كلّما أمكن؛ لأنّ رؤية الابتسامة على وجوه الآخرين تجعلك تؤمن بالفرص الثانية للسعادة. </a:t>
            </a:r>
            <a:endParaRPr sz="2000">
              <a:solidFill>
                <a:srgbClr val="374C81"/>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تجنّب الكلام السيء والكلام المحبط؛ فالكلام غالباً يتحوّل إلى أفعال.</a:t>
            </a:r>
            <a:endParaRPr sz="2000">
              <a:solidFill>
                <a:srgbClr val="374C81"/>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2000"/>
              <a:buFont typeface="Noto Sans Symbols"/>
              <a:buChar char="∙"/>
            </a:pPr>
            <a:r>
              <a:rPr lang="ar-SA" sz="2000" b="1">
                <a:solidFill>
                  <a:srgbClr val="000000"/>
                </a:solidFill>
                <a:latin typeface="Calibri"/>
                <a:ea typeface="Calibri"/>
                <a:cs typeface="Calibri"/>
                <a:sym typeface="Calibri"/>
              </a:rPr>
              <a:t>تجنب المكوث مع الأشخاص السلبيين؛ لأن الطاقة السلبية معديةٌ لمن حولها. ابتسم كثيراً، حتى ولو لم يكن لديك سبب يدفعك للابتسام فذلك كفيل بتغيير مزاجك السيء</a:t>
            </a:r>
            <a:r>
              <a:rPr lang="ar-SA" sz="2000" b="1">
                <a:solidFill>
                  <a:srgbClr val="000000"/>
                </a:solidFill>
                <a:latin typeface="Arial"/>
                <a:ea typeface="Arial"/>
                <a:cs typeface="Arial"/>
                <a:sym typeface="Arial"/>
              </a:rPr>
              <a:t>.</a:t>
            </a:r>
            <a:endParaRPr sz="2000">
              <a:solidFill>
                <a:srgbClr val="374C81"/>
              </a:solidFill>
              <a:latin typeface="Calibri"/>
              <a:ea typeface="Calibri"/>
              <a:cs typeface="Calibri"/>
              <a:sym typeface="Calibri"/>
            </a:endParaRPr>
          </a:p>
        </p:txBody>
      </p:sp>
      <p:pic>
        <p:nvPicPr>
          <p:cNvPr id="634" name="Google Shape;634;p76"/>
          <p:cNvPicPr preferRelativeResize="0"/>
          <p:nvPr/>
        </p:nvPicPr>
        <p:blipFill rotWithShape="1">
          <a:blip r:embed="rId4">
            <a:alphaModFix/>
          </a:blip>
          <a:srcRect/>
          <a:stretch/>
        </p:blipFill>
        <p:spPr>
          <a:xfrm>
            <a:off x="2391165" y="5266566"/>
            <a:ext cx="2526068" cy="1260895"/>
          </a:xfrm>
          <a:prstGeom prst="rect">
            <a:avLst/>
          </a:prstGeom>
          <a:noFill/>
          <a:ln>
            <a:noFill/>
          </a:ln>
        </p:spPr>
      </p:pic>
    </p:spTree>
  </p:cSld>
  <p:clrMapOvr>
    <a:masterClrMapping/>
  </p:clrMapOvr>
  <p:transition spd="slow">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0" name="Google Shape;640;p7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64</a:t>
            </a:fld>
            <a:endParaRPr>
              <a:solidFill>
                <a:srgbClr val="7F7F7F"/>
              </a:solidFill>
              <a:latin typeface="Arial"/>
              <a:ea typeface="Arial"/>
              <a:cs typeface="Arial"/>
              <a:sym typeface="Arial"/>
            </a:endParaRPr>
          </a:p>
        </p:txBody>
      </p:sp>
      <p:sp>
        <p:nvSpPr>
          <p:cNvPr id="641" name="Google Shape;641;p77"/>
          <p:cNvSpPr/>
          <p:nvPr/>
        </p:nvSpPr>
        <p:spPr>
          <a:xfrm>
            <a:off x="3013685" y="1266063"/>
            <a:ext cx="7870949" cy="5134739"/>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u="sng">
                <a:solidFill>
                  <a:srgbClr val="FF0000"/>
                </a:solidFill>
                <a:latin typeface="Calibri"/>
                <a:ea typeface="Calibri"/>
                <a:cs typeface="Calibri"/>
                <a:sym typeface="Calibri"/>
              </a:rPr>
              <a:t>مفاتيح السلوك الإيجابي:</a:t>
            </a:r>
            <a:endParaRPr sz="2000" u="sng">
              <a:solidFill>
                <a:srgbClr val="FF0000"/>
              </a:solidFill>
              <a:latin typeface="Calibri"/>
              <a:ea typeface="Calibri"/>
              <a:cs typeface="Calibri"/>
              <a:sym typeface="Calibri"/>
            </a:endParaRPr>
          </a:p>
          <a:p>
            <a:pPr marL="342900" marR="0" lvl="0" indent="-342900" algn="just" rtl="1">
              <a:lnSpc>
                <a:spcPct val="107000"/>
              </a:lnSpc>
              <a:spcBef>
                <a:spcPts val="80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التأكيدات الايجابيّة</a:t>
            </a:r>
            <a:r>
              <a:rPr lang="ar-SA" sz="2000" b="1">
                <a:solidFill>
                  <a:srgbClr val="000000"/>
                </a:solidFill>
                <a:latin typeface="Calibri"/>
                <a:ea typeface="Calibri"/>
                <a:cs typeface="Calibri"/>
                <a:sym typeface="Calibri"/>
              </a:rPr>
              <a:t>: يجب أن نحدث أنفسنا دائماً بطريقة إيجابية، واستخدام مصطلحات تساعد في تعزيز الثقة بالنفس مثل: (أنا أحب ذاتي)، (أنا أستطيع تحمل المسؤولية)، (أنا قادر على إنجاز أعمالي)، ومعظم مشاعر الإنسان يستطيع أن يتحكّم بها من خلال طريقة حديثه مع نفسه، وإذا لم نتحدث إلى النفس بطريقة إيجابية يستسلم الإنسان للأفكار السلبية التي تسبب الشعور بالتعاسة وتزيد من القلق والتوتّر، والعقل هو مثل الحديقة يجب زراعتها دائماً بالزهور والنباتات المفيدة.</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التصوّرات الإيجابيّة: </a:t>
            </a:r>
            <a:r>
              <a:rPr lang="ar-SA" sz="2000" b="1">
                <a:solidFill>
                  <a:srgbClr val="000000"/>
                </a:solidFill>
                <a:latin typeface="Calibri"/>
                <a:ea typeface="Calibri"/>
                <a:cs typeface="Calibri"/>
                <a:sym typeface="Calibri"/>
              </a:rPr>
              <a:t>يجب على الأنسان دائما أن يحدد أهدافة وتكون له قدرة على تخيل صورة واضحة لأهدافه بعد تحقيقها، وتخيل حياته بصورة مثالية وتكرار هذه الصور بشكل دائم في العقل، كل هذه التصورات الإيجابية تساعد الإنسان على التوجه نحو السلوك الإيجابيّ.</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اختيار أصدقاء إيجابيّين: </a:t>
            </a:r>
            <a:r>
              <a:rPr lang="ar-SA" sz="2000" b="1">
                <a:solidFill>
                  <a:srgbClr val="000000"/>
                </a:solidFill>
                <a:latin typeface="Calibri"/>
                <a:ea typeface="Calibri"/>
                <a:cs typeface="Calibri"/>
                <a:sym typeface="Calibri"/>
              </a:rPr>
              <a:t>إنّ اختيار الأصدقاء المقربين له تأثير كبير على مشاعر ونجاح الإنسان، فعندما يكون الإنسان محاطاً بالأشخاص الإيجابين فإن ذلك يؤثر فيه بشكل إيجابي، ويكون محاطاً بالنجاح والتفاؤل على العكس من الأشخاص السلبيّين الذين يشكلون مصدر تعاسة للإنسان، ويشكلون عامل سلبي على نجاحه. </a:t>
            </a:r>
            <a:endParaRPr sz="2000">
              <a:solidFill>
                <a:srgbClr val="000000"/>
              </a:solidFill>
              <a:latin typeface="Calibri"/>
              <a:ea typeface="Calibri"/>
              <a:cs typeface="Calibri"/>
              <a:sym typeface="Calibri"/>
            </a:endParaRPr>
          </a:p>
        </p:txBody>
      </p:sp>
      <p:pic>
        <p:nvPicPr>
          <p:cNvPr id="642" name="Google Shape;642;p77" descr="Image result for ‫خطوات التفكير الإيجابي‬‎"/>
          <p:cNvPicPr preferRelativeResize="0"/>
          <p:nvPr/>
        </p:nvPicPr>
        <p:blipFill rotWithShape="1">
          <a:blip r:embed="rId3">
            <a:alphaModFix/>
          </a:blip>
          <a:srcRect/>
          <a:stretch/>
        </p:blipFill>
        <p:spPr>
          <a:xfrm>
            <a:off x="580797" y="1666122"/>
            <a:ext cx="2262037" cy="4445429"/>
          </a:xfrm>
          <a:prstGeom prst="rect">
            <a:avLst/>
          </a:prstGeom>
          <a:noFill/>
          <a:ln>
            <a:noFill/>
          </a:ln>
        </p:spPr>
      </p:pic>
    </p:spTree>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8" name="Google Shape;648;p78" descr="Related image"/>
          <p:cNvPicPr preferRelativeResize="0"/>
          <p:nvPr/>
        </p:nvPicPr>
        <p:blipFill rotWithShape="1">
          <a:blip r:embed="rId3">
            <a:alphaModFix/>
          </a:blip>
          <a:srcRect l="28441" t="7430" r="27493" b="8358"/>
          <a:stretch/>
        </p:blipFill>
        <p:spPr>
          <a:xfrm>
            <a:off x="597159" y="2072918"/>
            <a:ext cx="2248677" cy="3384370"/>
          </a:xfrm>
          <a:prstGeom prst="rect">
            <a:avLst/>
          </a:prstGeom>
          <a:noFill/>
          <a:ln>
            <a:noFill/>
          </a:ln>
        </p:spPr>
      </p:pic>
      <p:sp>
        <p:nvSpPr>
          <p:cNvPr id="649" name="Google Shape;649;p7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65</a:t>
            </a:fld>
            <a:endParaRPr>
              <a:solidFill>
                <a:srgbClr val="7F7F7F"/>
              </a:solidFill>
              <a:latin typeface="Arial"/>
              <a:ea typeface="Arial"/>
              <a:cs typeface="Arial"/>
              <a:sym typeface="Arial"/>
            </a:endParaRPr>
          </a:p>
        </p:txBody>
      </p:sp>
      <p:sp>
        <p:nvSpPr>
          <p:cNvPr id="650" name="Google Shape;650;p78"/>
          <p:cNvSpPr/>
          <p:nvPr/>
        </p:nvSpPr>
        <p:spPr>
          <a:xfrm>
            <a:off x="2649894" y="2180523"/>
            <a:ext cx="9041363" cy="3368936"/>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تغذية العقل</a:t>
            </a:r>
            <a:r>
              <a:rPr lang="ar-SA" sz="2000" b="1">
                <a:solidFill>
                  <a:srgbClr val="000000"/>
                </a:solidFill>
                <a:latin typeface="Calibri"/>
                <a:ea typeface="Calibri"/>
                <a:cs typeface="Calibri"/>
                <a:sym typeface="Calibri"/>
              </a:rPr>
              <a:t>: يجب علينا دائماً قراءة الكتب المفيدة، والمقالات العلمية، والمجلات التي تساعد في تغذية الأفكار، وتمنح الشعور بالسعادة، وتزيد من الثقة بالنفس، وتزيد من الشعور بالرضى والتفاؤل.</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 اتّباع عادات إيجابية</a:t>
            </a:r>
            <a:r>
              <a:rPr lang="ar-SA" sz="2000" b="1">
                <a:solidFill>
                  <a:srgbClr val="000000"/>
                </a:solidFill>
                <a:latin typeface="Calibri"/>
                <a:ea typeface="Calibri"/>
                <a:cs typeface="Calibri"/>
                <a:sym typeface="Calibri"/>
              </a:rPr>
              <a:t>: تعتبر ممارسة الرياضة مثل المشي أو السباحة أو الجري بشكل منتظم من أهم الممارسات التي تعزز السلوك الإيجابي، وتخفف من الضغط والتوتر، وتناول الأكل الصحي الطبيعيّ والخالي من المواد المصنعة، وعدم الإفراط في تناول الطعام يؤثّر بشكل إيجابي على أفكار ومشاعر الإنسان، ويجب أن نأخذ قسط كافي من الراحة؛ لأنّ الأرهاق يؤثر على قدرة الإنسان على العمل والإنجاز.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توقعات إيجابيّة: </a:t>
            </a:r>
            <a:r>
              <a:rPr lang="ar-SA" sz="2000" b="1">
                <a:solidFill>
                  <a:srgbClr val="000000"/>
                </a:solidFill>
                <a:latin typeface="Calibri"/>
                <a:ea typeface="Calibri"/>
                <a:cs typeface="Calibri"/>
                <a:sym typeface="Calibri"/>
              </a:rPr>
              <a:t>يجب دائماً توقع حدوث الأمور الأفضل في الحياة كما تقول المقولة المأثورة:" تفاءلو بالخير تجدوه"، وكلما زاد إيمان الإنسان وتعلّقه بالخالق والتزامه بتعاليم الدين كلما كان أكثر إيجابيّة، ويكون متوكّلاً ولا يخاف من تقلّبات الحياة لأنّه يثق بربّه ولايصيبه إلا ماكتب الله له ويكون متسلحاً بالصبر، وبذلك تكون توقعاته كلّها إيجابيّة</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6" name="Google Shape;656;p79"/>
          <p:cNvPicPr preferRelativeResize="0"/>
          <p:nvPr/>
        </p:nvPicPr>
        <p:blipFill rotWithShape="1">
          <a:blip r:embed="rId3">
            <a:alphaModFix/>
          </a:blip>
          <a:srcRect/>
          <a:stretch/>
        </p:blipFill>
        <p:spPr>
          <a:xfrm flipH="1">
            <a:off x="228599" y="1400362"/>
            <a:ext cx="3038129" cy="4277180"/>
          </a:xfrm>
          <a:prstGeom prst="rect">
            <a:avLst/>
          </a:prstGeom>
          <a:noFill/>
          <a:ln>
            <a:noFill/>
          </a:ln>
        </p:spPr>
      </p:pic>
      <p:sp>
        <p:nvSpPr>
          <p:cNvPr id="657" name="Google Shape;657;p7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66</a:t>
            </a:fld>
            <a:endParaRPr>
              <a:solidFill>
                <a:srgbClr val="7F7F7F"/>
              </a:solidFill>
              <a:latin typeface="Arial"/>
              <a:ea typeface="Arial"/>
              <a:cs typeface="Arial"/>
              <a:sym typeface="Arial"/>
            </a:endParaRPr>
          </a:p>
        </p:txBody>
      </p:sp>
      <p:sp>
        <p:nvSpPr>
          <p:cNvPr id="658" name="Google Shape;658;p79"/>
          <p:cNvSpPr/>
          <p:nvPr/>
        </p:nvSpPr>
        <p:spPr>
          <a:xfrm>
            <a:off x="3865983" y="2298778"/>
            <a:ext cx="7411618" cy="2915478"/>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C00000"/>
                </a:solidFill>
                <a:latin typeface="Calibri"/>
                <a:ea typeface="Calibri"/>
                <a:cs typeface="Calibri"/>
                <a:sym typeface="Calibri"/>
              </a:rPr>
              <a:t> </a:t>
            </a:r>
            <a:endParaRPr sz="200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70C0"/>
                </a:solidFill>
                <a:latin typeface="Calibri"/>
                <a:ea typeface="Calibri"/>
                <a:cs typeface="Calibri"/>
                <a:sym typeface="Calibri"/>
              </a:rPr>
              <a:t>ولكي تكون شخص إيجابي يجب أن :-</a:t>
            </a:r>
            <a:endParaRPr sz="2000">
              <a:solidFill>
                <a:srgbClr val="0070C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تحملُ الوصايا والرسائل التربوية عادةً الكثير من العبارات الداعية إلى تمثُّل الإيجابية والعمل بها وتوطينها في النفس والجهد والفعل والسلوك، غير أنَّ ما يحتاجه المرءُ هو التعرُّف إلى الطريقة والآلية التي تدلُّه على الإيجابيَّة وتصنع منه بحقٍّ إنساناً إيجابياً، والحثُّ على الإيجابيَّة أو الإرشاد إليها يجب أن يرافقه دليلٌ واقعيّ يُعرِّف الناس بأساليب تحقيقها والوصولِ إليها، وفيما يلي بعض الركائز والوصايا النَّاجعة في بناء الشخصيَّة الإيجابيَّة وتحقيقها</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4" name="Google Shape;664;p80" descr="Image result for ‫خطوات التفكير الإيجابي‬‎"/>
          <p:cNvPicPr preferRelativeResize="0"/>
          <p:nvPr/>
        </p:nvPicPr>
        <p:blipFill rotWithShape="1">
          <a:blip r:embed="rId3">
            <a:alphaModFix/>
          </a:blip>
          <a:srcRect l="30715" r="30676"/>
          <a:stretch/>
        </p:blipFill>
        <p:spPr>
          <a:xfrm>
            <a:off x="9296399" y="1604866"/>
            <a:ext cx="2180253" cy="3805334"/>
          </a:xfrm>
          <a:prstGeom prst="rect">
            <a:avLst/>
          </a:prstGeom>
          <a:noFill/>
          <a:ln>
            <a:noFill/>
          </a:ln>
        </p:spPr>
      </p:pic>
      <p:sp>
        <p:nvSpPr>
          <p:cNvPr id="665" name="Google Shape;665;p8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67</a:t>
            </a:fld>
            <a:endParaRPr>
              <a:solidFill>
                <a:srgbClr val="7F7F7F"/>
              </a:solidFill>
              <a:latin typeface="Arial"/>
              <a:ea typeface="Arial"/>
              <a:cs typeface="Arial"/>
              <a:sym typeface="Arial"/>
            </a:endParaRPr>
          </a:p>
        </p:txBody>
      </p:sp>
      <p:sp>
        <p:nvSpPr>
          <p:cNvPr id="666" name="Google Shape;666;p80"/>
          <p:cNvSpPr/>
          <p:nvPr/>
        </p:nvSpPr>
        <p:spPr>
          <a:xfrm>
            <a:off x="1334278" y="2144688"/>
            <a:ext cx="7899919" cy="3039615"/>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أن يفهم الإنسانُ حدوده ومسؤولياته</a:t>
            </a:r>
            <a:r>
              <a:rPr lang="ar-SA" sz="2000" b="1">
                <a:solidFill>
                  <a:srgbClr val="000000"/>
                </a:solidFill>
                <a:latin typeface="Calibri"/>
                <a:ea typeface="Calibri"/>
                <a:cs typeface="Calibri"/>
                <a:sym typeface="Calibri"/>
              </a:rPr>
              <a:t>: ومن ذلك أن يستشعر مسؤوليَّته وتكليفاته الشرعيَّة وفرديَّة حسابه ومحدوديَة مسؤوليته في ذلك، فلا يبني لنفسه صلاحياتٍ وهميَّة لمحاسبة الآخرين ومساءلتهم.</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الرِّضا بالعمل وتقدير الإنجاز مهما كان مستواه وحجمه، </a:t>
            </a:r>
            <a:r>
              <a:rPr lang="ar-SA" sz="2000" b="1">
                <a:solidFill>
                  <a:srgbClr val="000000"/>
                </a:solidFill>
                <a:latin typeface="Calibri"/>
                <a:ea typeface="Calibri"/>
                <a:cs typeface="Calibri"/>
                <a:sym typeface="Calibri"/>
              </a:rPr>
              <a:t>وإنصاف الذات بأفعالها وأعمالها مهما قلَّت أو صغرت، وصرف النفس عن احتقار الأداء الذاتي والتقدم البسيط، والتفكيرُ الإيجابي بما يملك المرءُ من قدرات وطاقات، فكلُّ ذلك موزونٌ عند الله ومجازى.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عدم تحميل النَّفس مالا تطيق</a:t>
            </a:r>
            <a:r>
              <a:rPr lang="ar-SA" sz="2000" b="1">
                <a:solidFill>
                  <a:srgbClr val="000000"/>
                </a:solidFill>
                <a:latin typeface="Calibri"/>
                <a:ea typeface="Calibri"/>
                <a:cs typeface="Calibri"/>
                <a:sym typeface="Calibri"/>
              </a:rPr>
              <a:t>: ويكون ذلك بالتعرف إلى الذات وقدراتها وما يميزها ويُعينها لإنجاز المهام وفهم الحدود الذاتيَّة لطاقتها وقدراتها، فلا يتكلف المرء بما يعجز عن فعله وما يصعب عليه التأقلم في أدائه.</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2" name="Google Shape;672;p81" descr="Related image"/>
          <p:cNvPicPr preferRelativeResize="0"/>
          <p:nvPr/>
        </p:nvPicPr>
        <p:blipFill rotWithShape="1">
          <a:blip r:embed="rId3">
            <a:alphaModFix/>
          </a:blip>
          <a:srcRect l="19081" r="24267"/>
          <a:stretch/>
        </p:blipFill>
        <p:spPr>
          <a:xfrm>
            <a:off x="9377266" y="1455052"/>
            <a:ext cx="2239345" cy="3799094"/>
          </a:xfrm>
          <a:prstGeom prst="rect">
            <a:avLst/>
          </a:prstGeom>
          <a:noFill/>
          <a:ln>
            <a:noFill/>
          </a:ln>
        </p:spPr>
      </p:pic>
      <p:sp>
        <p:nvSpPr>
          <p:cNvPr id="673" name="Google Shape;673;p8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68</a:t>
            </a:fld>
            <a:endParaRPr>
              <a:solidFill>
                <a:srgbClr val="7F7F7F"/>
              </a:solidFill>
              <a:latin typeface="Arial"/>
              <a:ea typeface="Arial"/>
              <a:cs typeface="Arial"/>
              <a:sym typeface="Arial"/>
            </a:endParaRPr>
          </a:p>
        </p:txBody>
      </p:sp>
      <p:sp>
        <p:nvSpPr>
          <p:cNvPr id="674" name="Google Shape;674;p81"/>
          <p:cNvSpPr/>
          <p:nvPr/>
        </p:nvSpPr>
        <p:spPr>
          <a:xfrm>
            <a:off x="774441" y="1855563"/>
            <a:ext cx="8602825" cy="4356898"/>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بناءُ الأهداف بما يتناسبُ مع دوافع الإنسان وميوله</a:t>
            </a:r>
            <a:r>
              <a:rPr lang="ar-SA" sz="2000" b="1">
                <a:solidFill>
                  <a:srgbClr val="000000"/>
                </a:solidFill>
                <a:latin typeface="Calibri"/>
                <a:ea typeface="Calibri"/>
                <a:cs typeface="Calibri"/>
                <a:sym typeface="Calibri"/>
              </a:rPr>
              <a:t>، لا على ما يكره ويحذر، فالأولى بمن أراد الإنجاز أن يسعى لما يحبُّ أن يرى نفسه عليه لا أن يسعى لدفع ما يخاف منه ويحذر، فالأهداف تُبنى على الضروراتِ لا على المُكرهات.</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أن يُركِّز المرء سعيه وجهوده على ما يُحقِّقُ الإشراق والسعادة في حياته </a:t>
            </a:r>
            <a:r>
              <a:rPr lang="ar-SA" sz="2000" b="1">
                <a:solidFill>
                  <a:srgbClr val="000000"/>
                </a:solidFill>
                <a:latin typeface="Calibri"/>
                <a:ea typeface="Calibri"/>
                <a:cs typeface="Calibri"/>
                <a:sym typeface="Calibri"/>
              </a:rPr>
              <a:t>وعلى ما كنَزته خبراته من تجارب ناجحة مرَّ بها، وحقَّق الإنجاز والإبداع فيها، وهذا ما يمثِّل الاختصاص في الأمور المجرَّبة.</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تقدير الذات وتعزيزها ومحاربة الشعورِ بالنَّقص والعجزِ والنَّظرة السَّوداوية </a:t>
            </a:r>
            <a:r>
              <a:rPr lang="ar-SA" sz="2000" b="1">
                <a:solidFill>
                  <a:srgbClr val="000000"/>
                </a:solidFill>
                <a:latin typeface="Calibri"/>
                <a:ea typeface="Calibri"/>
                <a:cs typeface="Calibri"/>
                <a:sym typeface="Calibri"/>
              </a:rPr>
              <a:t>بصرف النَّظر عن القصور الواقعي في القدرات والمنجزات والطاقات المكتسبة أو غيرها من الجوانب الماديَّة أو المعنويَّة، فتقدير الذات استثمارٌ يرفع قدراتها ويزيد مُكتسباتها ويعزِّز إيجابيَّتها، وتحقيرها يفسد النجاح ويشوِّه الأهداف. </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اليقينُ والإيمانُ بالنَّجاحِ وربطِه بالمفاهيمِ الواقعيَّة للسَّعادةِ والحبِّ والاعتزازِ</a:t>
            </a:r>
            <a:r>
              <a:rPr lang="ar-SA" sz="2000" b="1">
                <a:solidFill>
                  <a:srgbClr val="000000"/>
                </a:solidFill>
                <a:latin typeface="Calibri"/>
                <a:ea typeface="Calibri"/>
                <a:cs typeface="Calibri"/>
                <a:sym typeface="Calibri"/>
              </a:rPr>
              <a:t>. تعلُّم التفكير وقيادة الشعور والسلوك والسيطرة، فالأفعالُ تنتج عن الصورة الذهنية التي يرسمها الفردُ عادةً لحياته وانفعالاته وتفكيره ومشاعره، وتتحقَّق الإيجابيَّة بإبداعِ الصورة الذهنيَّة ورسمها بطريقةٍ تُعالج الأخطاء وتقتنصُ الفرص وتتوقَّعُ الظُّروف وتخطِّط للبدائل.</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80" name="Google Shape;680;p82" descr="Related image"/>
          <p:cNvPicPr preferRelativeResize="0"/>
          <p:nvPr/>
        </p:nvPicPr>
        <p:blipFill rotWithShape="1">
          <a:blip r:embed="rId3">
            <a:alphaModFix/>
          </a:blip>
          <a:srcRect l="25394" t="13414" r="32560" b="10737"/>
          <a:stretch/>
        </p:blipFill>
        <p:spPr>
          <a:xfrm>
            <a:off x="233264" y="1698171"/>
            <a:ext cx="2668556" cy="3841057"/>
          </a:xfrm>
          <a:prstGeom prst="rect">
            <a:avLst/>
          </a:prstGeom>
          <a:noFill/>
          <a:ln>
            <a:noFill/>
          </a:ln>
        </p:spPr>
      </p:pic>
      <p:sp>
        <p:nvSpPr>
          <p:cNvPr id="681" name="Google Shape;681;p8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69</a:t>
            </a:fld>
            <a:endParaRPr>
              <a:solidFill>
                <a:srgbClr val="7F7F7F"/>
              </a:solidFill>
              <a:latin typeface="Arial"/>
              <a:ea typeface="Arial"/>
              <a:cs typeface="Arial"/>
              <a:sym typeface="Arial"/>
            </a:endParaRPr>
          </a:p>
        </p:txBody>
      </p:sp>
      <p:sp>
        <p:nvSpPr>
          <p:cNvPr id="682" name="Google Shape;682;p82"/>
          <p:cNvSpPr/>
          <p:nvPr/>
        </p:nvSpPr>
        <p:spPr>
          <a:xfrm>
            <a:off x="2725619" y="2167541"/>
            <a:ext cx="8135214" cy="2710294"/>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المثابرةُ في استشراف الفوائد والعوائد الإيجابيَة </a:t>
            </a:r>
            <a:r>
              <a:rPr lang="ar-SA" sz="2000" b="1">
                <a:solidFill>
                  <a:srgbClr val="000000"/>
                </a:solidFill>
                <a:latin typeface="Calibri"/>
                <a:ea typeface="Calibri"/>
                <a:cs typeface="Calibri"/>
                <a:sym typeface="Calibri"/>
              </a:rPr>
              <a:t>من جميعِ المواقف مهما تضمنت من صعوباتٍ وتحدِّيات، ومجاهدة الأفكار السَّلبيَّة ودفعها ومنعها من التعشيش في تفكير المرءِ وعقله.</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مساعدة النَّفسِ على خلق البيئة الإيجابيَّة المناسبةِ </a:t>
            </a:r>
            <a:r>
              <a:rPr lang="ar-SA" sz="2000" b="1">
                <a:solidFill>
                  <a:srgbClr val="000000"/>
                </a:solidFill>
                <a:latin typeface="Calibri"/>
                <a:ea typeface="Calibri"/>
                <a:cs typeface="Calibri"/>
                <a:sym typeface="Calibri"/>
              </a:rPr>
              <a:t>لها باختيار الصُّحبة الصَّالحة والأصدقاء الدَّاعمين والموجِّهين.</a:t>
            </a:r>
            <a:endParaRPr sz="200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FF0000"/>
              </a:buClr>
              <a:buSzPts val="2000"/>
              <a:buFont typeface="Noto Sans Symbols"/>
              <a:buChar char="∙"/>
            </a:pPr>
            <a:r>
              <a:rPr lang="ar-SA" sz="2000" b="1">
                <a:solidFill>
                  <a:srgbClr val="FF0000"/>
                </a:solidFill>
                <a:latin typeface="Calibri"/>
                <a:ea typeface="Calibri"/>
                <a:cs typeface="Calibri"/>
                <a:sym typeface="Calibri"/>
              </a:rPr>
              <a:t>تحديد الأهداف</a:t>
            </a:r>
            <a:r>
              <a:rPr lang="ar-SA" sz="2000" b="1">
                <a:solidFill>
                  <a:srgbClr val="000000"/>
                </a:solidFill>
                <a:latin typeface="Calibri"/>
                <a:ea typeface="Calibri"/>
                <a:cs typeface="Calibri"/>
                <a:sym typeface="Calibri"/>
              </a:rPr>
              <a:t>: إنَّ أوَّل انطلاقةٍ إيجابيَّةٍ نحو النجاح تتمثَّلُ في تحديدِ الأهداف المنطقيَّة والواقعيَّةِ بما يتناسبُ مع خصائص البيئة والذات والواقع، وينبغي أن يتضمن تحديد الأهدافِ معرفة حدود الإمكاناتِ والتطبيقِ، والقدرة على التأمل والتخيُّل وصنع الواقع من خلالِ استمطار الأفكارِ بمنطقيَّةٍ يحكمها العقلُ والخيالُ معاً، وإحاطة ذلك كلِّه بإيجابيَّةِ العملِ وتوقُّع القادم.</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a:t>
            </a:fld>
            <a:endParaRPr>
              <a:solidFill>
                <a:srgbClr val="7F7F7F"/>
              </a:solidFill>
              <a:latin typeface="Arial"/>
              <a:ea typeface="Arial"/>
              <a:cs typeface="Arial"/>
              <a:sym typeface="Arial"/>
            </a:endParaRPr>
          </a:p>
        </p:txBody>
      </p:sp>
      <p:sp>
        <p:nvSpPr>
          <p:cNvPr id="159" name="Google Shape;159;p19"/>
          <p:cNvSpPr/>
          <p:nvPr/>
        </p:nvSpPr>
        <p:spPr>
          <a:xfrm>
            <a:off x="6092475" y="1068135"/>
            <a:ext cx="3024336" cy="720080"/>
          </a:xfrm>
          <a:prstGeom prst="flowChartTerminator">
            <a:avLst/>
          </a:prstGeom>
          <a:solidFill>
            <a:srgbClr val="C00000"/>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اولا قوة التفكير والعقل الباطن:</a:t>
            </a:r>
            <a:endParaRPr sz="2000" b="1">
              <a:solidFill>
                <a:srgbClr val="FFFF00"/>
              </a:solidFill>
              <a:latin typeface="Arial"/>
              <a:ea typeface="Arial"/>
              <a:cs typeface="Arial"/>
              <a:sym typeface="Arial"/>
            </a:endParaRPr>
          </a:p>
        </p:txBody>
      </p:sp>
      <p:sp>
        <p:nvSpPr>
          <p:cNvPr id="160" name="Google Shape;160;p19"/>
          <p:cNvSpPr/>
          <p:nvPr/>
        </p:nvSpPr>
        <p:spPr>
          <a:xfrm>
            <a:off x="3931685" y="2185781"/>
            <a:ext cx="7345916" cy="3817455"/>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التفكير له أثر كبير على حياة الإنسان، فقد قال ممثل الفنون القتالية الشهير بروس لي، أنّ ما تفكر به اليوم ستصبح عليه غداً، وقد أثبتت التجارب صحّة هذه المقولة، فكلّ شيء أو عمل عظيم يتم إنجازه يحدث أولاً في التفكير، فالتفكير يؤثر على جميع الجوانب الشخصية والسلوكية والحياتية، والتفكير الإيجابي يساعد الإنسان على كسب الثقة بالنفس وتحقيق أهدافه ووصوله إلى السلام والهدوء الداخلي</a:t>
            </a:r>
            <a:r>
              <a:rPr lang="ar-SA" sz="2000" b="1">
                <a:solidFill>
                  <a:srgbClr val="000000"/>
                </a:solidFill>
                <a:latin typeface="Arial"/>
                <a:ea typeface="Arial"/>
                <a:cs typeface="Arial"/>
                <a:sym typeface="Arial"/>
              </a:rPr>
              <a:t>.</a:t>
            </a:r>
            <a:endParaRPr sz="2000" b="1">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70C0"/>
                </a:solidFill>
                <a:latin typeface="Calibri"/>
                <a:ea typeface="Calibri"/>
                <a:cs typeface="Calibri"/>
                <a:sym typeface="Calibri"/>
              </a:rPr>
              <a:t>قوّة التفكير:</a:t>
            </a:r>
            <a:r>
              <a:rPr lang="ar-SA" sz="2000" b="1">
                <a:solidFill>
                  <a:srgbClr val="374C81"/>
                </a:solidFill>
                <a:latin typeface="Calibri"/>
                <a:ea typeface="Calibri"/>
                <a:cs typeface="Calibri"/>
                <a:sym typeface="Calibri"/>
              </a:rPr>
              <a:t> </a:t>
            </a:r>
            <a:r>
              <a:rPr lang="ar-SA" sz="2000" b="1">
                <a:solidFill>
                  <a:srgbClr val="000000"/>
                </a:solidFill>
                <a:latin typeface="Calibri"/>
                <a:ea typeface="Calibri"/>
                <a:cs typeface="Calibri"/>
                <a:sym typeface="Calibri"/>
              </a:rPr>
              <a:t>التفكير يؤثر على الجسم، فعندما يفكر الشخص بشكل إيجابي، ستزيد طاقته وحماسه ونشاطه للعمل باجتهاد، وعندما يفكّر بشكل سلبي يتكاسل ويصاب بالإحباط، والتفكير يؤثر على الأحساسيس والمشاعر، فهي عبارة عن رد فعل طبيعي للأفكار الداخلية، وفي حال أراد الإنسان تغيير حياته عليه أولاً تغيير وتحسين نوعية أفكاره، والتدرب على التفكير الإيجابي في كل أمور حياته، وبعد فترة يلاحظ الفرق الشاسع في طبيعة مشاعره اتجاه المواقف والظروف الحياتيّة المختلفة</a:t>
            </a:r>
            <a:r>
              <a:rPr lang="ar-SA" sz="2000" b="1">
                <a:solidFill>
                  <a:srgbClr val="000000"/>
                </a:solidFill>
                <a:latin typeface="Arial"/>
                <a:ea typeface="Arial"/>
                <a:cs typeface="Arial"/>
                <a:sym typeface="Arial"/>
              </a:rPr>
              <a:t>.</a:t>
            </a:r>
            <a:endParaRPr sz="2000" b="1">
              <a:solidFill>
                <a:srgbClr val="000000"/>
              </a:solidFill>
              <a:latin typeface="Calibri"/>
              <a:ea typeface="Calibri"/>
              <a:cs typeface="Calibri"/>
              <a:sym typeface="Calibri"/>
            </a:endParaRPr>
          </a:p>
        </p:txBody>
      </p:sp>
      <p:pic>
        <p:nvPicPr>
          <p:cNvPr id="161" name="Google Shape;161;p19" descr="Related image"/>
          <p:cNvPicPr preferRelativeResize="0"/>
          <p:nvPr/>
        </p:nvPicPr>
        <p:blipFill rotWithShape="1">
          <a:blip r:embed="rId3">
            <a:alphaModFix/>
          </a:blip>
          <a:srcRect/>
          <a:stretch/>
        </p:blipFill>
        <p:spPr>
          <a:xfrm>
            <a:off x="381000" y="2084771"/>
            <a:ext cx="3384376" cy="3630229"/>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8" name="Google Shape;688;p8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70</a:t>
            </a:fld>
            <a:endParaRPr>
              <a:solidFill>
                <a:srgbClr val="7F7F7F"/>
              </a:solidFill>
              <a:latin typeface="Arial"/>
              <a:ea typeface="Arial"/>
              <a:cs typeface="Arial"/>
              <a:sym typeface="Arial"/>
            </a:endParaRPr>
          </a:p>
        </p:txBody>
      </p:sp>
      <p:sp>
        <p:nvSpPr>
          <p:cNvPr id="689" name="Google Shape;689;p83"/>
          <p:cNvSpPr/>
          <p:nvPr/>
        </p:nvSpPr>
        <p:spPr>
          <a:xfrm>
            <a:off x="8382000" y="822599"/>
            <a:ext cx="2977548" cy="864096"/>
          </a:xfrm>
          <a:prstGeom prst="doubleWave">
            <a:avLst>
              <a:gd name="adj1" fmla="val 6250"/>
              <a:gd name="adj2" fmla="val 0"/>
            </a:avLst>
          </a:prstGeom>
          <a:solidFill>
            <a:srgbClr val="684F6F"/>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dirty="0">
                <a:solidFill>
                  <a:srgbClr val="FFFF00"/>
                </a:solidFill>
                <a:latin typeface="Arial"/>
                <a:ea typeface="Arial"/>
                <a:cs typeface="Arial"/>
                <a:sym typeface="Arial"/>
              </a:rPr>
              <a:t>ثالثا بناء الهوية الإيجابية للذات :-</a:t>
            </a:r>
            <a:endParaRPr sz="2000" dirty="0">
              <a:solidFill>
                <a:srgbClr val="FFFF00"/>
              </a:solidFill>
              <a:latin typeface="Arial"/>
              <a:ea typeface="Arial"/>
              <a:cs typeface="Arial"/>
              <a:sym typeface="Arial"/>
            </a:endParaRPr>
          </a:p>
        </p:txBody>
      </p:sp>
      <p:sp>
        <p:nvSpPr>
          <p:cNvPr id="690" name="Google Shape;690;p83"/>
          <p:cNvSpPr/>
          <p:nvPr/>
        </p:nvSpPr>
        <p:spPr>
          <a:xfrm>
            <a:off x="3256384" y="2194373"/>
            <a:ext cx="8369559" cy="3778983"/>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 </a:t>
            </a:r>
            <a:r>
              <a:rPr lang="ar-SA" sz="2000" b="1">
                <a:solidFill>
                  <a:srgbClr val="FF0000"/>
                </a:solidFill>
                <a:latin typeface="Calibri"/>
                <a:ea typeface="Calibri"/>
                <a:cs typeface="Calibri"/>
                <a:sym typeface="Calibri"/>
              </a:rPr>
              <a:t>هوية الذات هي </a:t>
            </a:r>
            <a:r>
              <a:rPr lang="ar-SA" sz="2000" b="1">
                <a:solidFill>
                  <a:srgbClr val="000000"/>
                </a:solidFill>
                <a:latin typeface="Calibri"/>
                <a:ea typeface="Calibri"/>
                <a:cs typeface="Calibri"/>
                <a:sym typeface="Calibri"/>
              </a:rPr>
              <a:t>:</a:t>
            </a:r>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a:t>
            </a:r>
            <a:r>
              <a:rPr lang="ar-SA" sz="2000" b="1">
                <a:solidFill>
                  <a:srgbClr val="00B050"/>
                </a:solidFill>
                <a:latin typeface="Calibri"/>
                <a:ea typeface="Calibri"/>
                <a:cs typeface="Calibri"/>
                <a:sym typeface="Calibri"/>
              </a:rPr>
              <a:t>الصورة الذهنية التي يحملها الإنسان عن نفسه ، وإحساسه بذاته"  .</a:t>
            </a:r>
            <a:endParaRPr sz="2000">
              <a:solidFill>
                <a:srgbClr val="00B05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وللهوية الأثر الكبير في تحديد فكر الإنسان وقيمه وسلوكه ، ونظراً لقوة تصورك الشخصي لذاتك فإنك دائماً ما تؤدي سلوكاً خارجياً يتفق مع صورتك لذاتك داخلياً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لذلك جاءت الأحاديث الشريفة لترسيخ الهوية الإيجابية وربطت كثيراً من أعمال الإنسان بها فمن ذلك  قوله </a:t>
            </a: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 (المسلم من سلم المسلمون من لسانه ويده  )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ويرسخ النبي </a:t>
            </a:r>
            <a:r>
              <a:rPr lang="ar-SA" sz="2000" b="1">
                <a:solidFill>
                  <a:srgbClr val="000000"/>
                </a:solidFill>
                <a:latin typeface="Arial"/>
                <a:ea typeface="Arial"/>
                <a:cs typeface="Arial"/>
                <a:sym typeface="Arial"/>
              </a:rPr>
              <a:t> ا</a:t>
            </a:r>
            <a:r>
              <a:rPr lang="ar-SA" sz="2000" b="1">
                <a:solidFill>
                  <a:srgbClr val="000000"/>
                </a:solidFill>
                <a:latin typeface="Calibri"/>
                <a:ea typeface="Calibri"/>
                <a:cs typeface="Calibri"/>
                <a:sym typeface="Calibri"/>
              </a:rPr>
              <a:t>لهوية الإيجابية عند النفس المؤمنة من خلال ما يصدر عنها من أفعال ينبغي أن تطابق ما دلت عليه الهوية التي يحملها المؤمن فعن أبي شريح الخزاعي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أن النبي </a:t>
            </a: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قال : من كان يؤمن بالله واليوم الآخر فليحسن إلى جاره ، ومن كان يؤمن بالله واليوم الآخر فليكرم ضيفه "، فانظر كيف ربط النبي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بين الأفعال إيجابية والهوية الإيجابية .</a:t>
            </a:r>
            <a:endParaRPr sz="2000">
              <a:solidFill>
                <a:srgbClr val="000000"/>
              </a:solidFill>
              <a:latin typeface="Calibri"/>
              <a:ea typeface="Calibri"/>
              <a:cs typeface="Calibri"/>
              <a:sym typeface="Calibri"/>
            </a:endParaRPr>
          </a:p>
        </p:txBody>
      </p:sp>
      <p:pic>
        <p:nvPicPr>
          <p:cNvPr id="691" name="Google Shape;691;p83" descr="Image result for ‫التفكير العلمي‬‎"/>
          <p:cNvPicPr preferRelativeResize="0"/>
          <p:nvPr/>
        </p:nvPicPr>
        <p:blipFill rotWithShape="1">
          <a:blip r:embed="rId3">
            <a:alphaModFix/>
          </a:blip>
          <a:srcRect/>
          <a:stretch/>
        </p:blipFill>
        <p:spPr>
          <a:xfrm>
            <a:off x="301152" y="1907207"/>
            <a:ext cx="2442048" cy="3502993"/>
          </a:xfrm>
          <a:prstGeom prst="rect">
            <a:avLst/>
          </a:prstGeom>
          <a:noFill/>
          <a:ln>
            <a:noFill/>
          </a:ln>
        </p:spPr>
      </p:pic>
    </p:spTree>
  </p:cSld>
  <p:clrMapOvr>
    <a:masterClrMapping/>
  </p:clrMapOvr>
  <p:transition spd="slow">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7" name="Google Shape;697;p84" descr="Image result for ‫ماهو هدفك من الدورة‬‎"/>
          <p:cNvPicPr preferRelativeResize="0"/>
          <p:nvPr/>
        </p:nvPicPr>
        <p:blipFill rotWithShape="1">
          <a:blip r:embed="rId3">
            <a:alphaModFix/>
          </a:blip>
          <a:srcRect r="55250"/>
          <a:stretch/>
        </p:blipFill>
        <p:spPr>
          <a:xfrm>
            <a:off x="404252" y="4277683"/>
            <a:ext cx="2191003" cy="2123119"/>
          </a:xfrm>
          <a:prstGeom prst="rect">
            <a:avLst/>
          </a:prstGeom>
          <a:noFill/>
          <a:ln>
            <a:noFill/>
          </a:ln>
        </p:spPr>
      </p:pic>
      <p:sp>
        <p:nvSpPr>
          <p:cNvPr id="698" name="Google Shape;698;p8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71</a:t>
            </a:fld>
            <a:endParaRPr>
              <a:solidFill>
                <a:srgbClr val="7F7F7F"/>
              </a:solidFill>
              <a:latin typeface="Arial"/>
              <a:ea typeface="Arial"/>
              <a:cs typeface="Arial"/>
              <a:sym typeface="Arial"/>
            </a:endParaRPr>
          </a:p>
        </p:txBody>
      </p:sp>
      <p:sp>
        <p:nvSpPr>
          <p:cNvPr id="699" name="Google Shape;699;p84"/>
          <p:cNvSpPr/>
          <p:nvPr/>
        </p:nvSpPr>
        <p:spPr>
          <a:xfrm>
            <a:off x="2472613" y="1772162"/>
            <a:ext cx="9147184" cy="3855414"/>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وعندما طلب منه أحد الصحابة أن يختصر له الأمر أرشده إلى تحديد هوية إيجابية يتبعها فعل مستمر على المنهج الذي تحدده تلك الهوية فعن سفيان بن عبد الله الثقفي  قال قلت يا رسول الله : قل لي في الإسلام قولاً لا أسأل عنه أحداً بعدك ، قال : قل : آمنت بالله فاستقم " ، قال المناوي في شرح الحديث :" قل آمنت بالله أي جدد إيمانك بالله ذكراً بقلبك ونطقاً بلسانك بأن تستحضر جميع معاني الإيمان الشرعي ثم استقم أي إلزم عمل الطاعات والانتهاء عن المخالفات إذ لا تتأتى مع شيء من الاعوجاج فإنها ضده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ويذهب النبي إلى ترسيخ الهوية الإيجابية في أدنى درجاتها وذلك بحثه لأتباعه من المسلمين بأن يكف الواحد منهم شره عن الناس ( السلوك السلبي ) إذا لم يكن قادراً على عمل الخير لنفسه أو لغيره ( السلوك الإيجابي ) فعن أبي ذر  قال : قلت يا رسول الله: أي الأعمال أفضل؟.</a:t>
            </a:r>
            <a:endParaRPr sz="2000">
              <a:solidFill>
                <a:srgbClr val="000000"/>
              </a:solidFill>
              <a:latin typeface="Calibri"/>
              <a:ea typeface="Calibri"/>
              <a:cs typeface="Calibri"/>
              <a:sym typeface="Calibri"/>
            </a:endParaRPr>
          </a:p>
          <a:p>
            <a:pPr marL="0" marR="0" lvl="0" indent="0" algn="just" rtl="0">
              <a:spcBef>
                <a:spcPts val="800"/>
              </a:spcBef>
              <a:spcAft>
                <a:spcPts val="0"/>
              </a:spcAft>
              <a:buNone/>
            </a:pPr>
            <a:r>
              <a:rPr lang="ar-SA" sz="2000" b="1">
                <a:solidFill>
                  <a:srgbClr val="000000"/>
                </a:solidFill>
                <a:latin typeface="Calibri"/>
                <a:ea typeface="Calibri"/>
                <a:cs typeface="Calibri"/>
                <a:sym typeface="Calibri"/>
              </a:rPr>
              <a:t>قال :" الإيمان بالله ، والجهاد في سبيله ، قال : قلت : أي الرقاب أفضل ؟ ، قال: أنفسها عند أهلها وأكثرها ثمناً ، قال : قلت : فإن لم أفعل ؟ ، قال : تعين صانعاً أو تصنع لأخرق ، قال : قلت : يا رسول الله أرأيت إن ضعفت عن بعض العمل ؟ ، قال : تكف شرك عن الناس فإنها صدقة منك على نفسك "</a:t>
            </a:r>
            <a:endParaRPr sz="2000">
              <a:solidFill>
                <a:srgbClr val="000000"/>
              </a:solidFill>
              <a:latin typeface="Arial"/>
              <a:ea typeface="Arial"/>
              <a:cs typeface="Arial"/>
              <a:sym typeface="Arial"/>
            </a:endParaRPr>
          </a:p>
        </p:txBody>
      </p:sp>
      <p:pic>
        <p:nvPicPr>
          <p:cNvPr id="700" name="Google Shape;700;p84" descr="Image result for ‫خطوات التفكير الإيجابي‬‎"/>
          <p:cNvPicPr preferRelativeResize="0"/>
          <p:nvPr/>
        </p:nvPicPr>
        <p:blipFill rotWithShape="1">
          <a:blip r:embed="rId4">
            <a:alphaModFix/>
          </a:blip>
          <a:srcRect/>
          <a:stretch/>
        </p:blipFill>
        <p:spPr>
          <a:xfrm flipH="1">
            <a:off x="404252" y="1640055"/>
            <a:ext cx="2003045" cy="2506944"/>
          </a:xfrm>
          <a:prstGeom prst="rect">
            <a:avLst/>
          </a:prstGeom>
          <a:noFill/>
          <a:ln>
            <a:noFill/>
          </a:ln>
        </p:spPr>
      </p:pic>
    </p:spTree>
  </p:cSld>
  <p:clrMapOvr>
    <a:masterClrMapping/>
  </p:clrMapOvr>
  <p:transition spd="slow">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6" name="Google Shape;706;p85" descr="Image result for ‫خطوات التفكير الإيجابي‬‎"/>
          <p:cNvPicPr preferRelativeResize="0"/>
          <p:nvPr/>
        </p:nvPicPr>
        <p:blipFill rotWithShape="1">
          <a:blip r:embed="rId3">
            <a:alphaModFix/>
          </a:blip>
          <a:srcRect/>
          <a:stretch/>
        </p:blipFill>
        <p:spPr>
          <a:xfrm>
            <a:off x="356042" y="2440363"/>
            <a:ext cx="3030430" cy="3960439"/>
          </a:xfrm>
          <a:prstGeom prst="rect">
            <a:avLst/>
          </a:prstGeom>
          <a:noFill/>
          <a:ln>
            <a:noFill/>
          </a:ln>
        </p:spPr>
      </p:pic>
      <p:sp>
        <p:nvSpPr>
          <p:cNvPr id="707" name="Google Shape;707;p85"/>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72</a:t>
            </a:fld>
            <a:endParaRPr>
              <a:solidFill>
                <a:srgbClr val="7F7F7F"/>
              </a:solidFill>
              <a:latin typeface="Arial"/>
              <a:ea typeface="Arial"/>
              <a:cs typeface="Arial"/>
              <a:sym typeface="Arial"/>
            </a:endParaRPr>
          </a:p>
        </p:txBody>
      </p:sp>
      <p:sp>
        <p:nvSpPr>
          <p:cNvPr id="708" name="Google Shape;708;p85"/>
          <p:cNvSpPr/>
          <p:nvPr/>
        </p:nvSpPr>
        <p:spPr>
          <a:xfrm>
            <a:off x="3386472" y="1825199"/>
            <a:ext cx="8230141" cy="4651801"/>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dirty="0">
                <a:solidFill>
                  <a:srgbClr val="000000"/>
                </a:solidFill>
                <a:latin typeface="Calibri"/>
                <a:ea typeface="Calibri"/>
                <a:cs typeface="Calibri"/>
                <a:sym typeface="Calibri"/>
              </a:rPr>
              <a:t>فجعل النبي </a:t>
            </a:r>
            <a:r>
              <a:rPr lang="ar-SA" sz="2000" b="1" dirty="0">
                <a:solidFill>
                  <a:srgbClr val="000000"/>
                </a:solidFill>
                <a:latin typeface="Arial"/>
                <a:ea typeface="Arial"/>
                <a:cs typeface="Arial"/>
                <a:sym typeface="Arial"/>
              </a:rPr>
              <a:t></a:t>
            </a:r>
            <a:r>
              <a:rPr lang="ar-SA" sz="2000" b="1" dirty="0">
                <a:solidFill>
                  <a:srgbClr val="000000"/>
                </a:solidFill>
                <a:latin typeface="Calibri"/>
                <a:ea typeface="Calibri"/>
                <a:cs typeface="Calibri"/>
                <a:sym typeface="Calibri"/>
              </a:rPr>
              <a:t> الكف عن السلوك السلبي في حال عدم القدرة على السلوك الإيجابي من </a:t>
            </a:r>
            <a:r>
              <a:rPr lang="ar-SA" sz="2000" b="1" dirty="0" smtClean="0">
                <a:solidFill>
                  <a:srgbClr val="000000"/>
                </a:solidFill>
                <a:latin typeface="Calibri"/>
                <a:ea typeface="Calibri"/>
                <a:cs typeface="Calibri"/>
                <a:sym typeface="Calibri"/>
              </a:rPr>
              <a:t>أفض</a:t>
            </a:r>
            <a:r>
              <a:rPr lang="ar-EG" sz="2000" b="1" dirty="0" smtClean="0">
                <a:solidFill>
                  <a:srgbClr val="000000"/>
                </a:solidFill>
                <a:latin typeface="Calibri"/>
                <a:ea typeface="Calibri"/>
                <a:cs typeface="Calibri"/>
                <a:sym typeface="Calibri"/>
              </a:rPr>
              <a:t>ل</a:t>
            </a:r>
            <a:r>
              <a:rPr lang="ar-SA" sz="2000" b="1" dirty="0" smtClean="0">
                <a:solidFill>
                  <a:srgbClr val="000000"/>
                </a:solidFill>
                <a:latin typeface="Calibri"/>
                <a:ea typeface="Calibri"/>
                <a:cs typeface="Calibri"/>
                <a:sym typeface="Calibri"/>
              </a:rPr>
              <a:t> </a:t>
            </a:r>
            <a:r>
              <a:rPr lang="ar-SA" sz="2000" b="1" dirty="0">
                <a:solidFill>
                  <a:srgbClr val="000000"/>
                </a:solidFill>
                <a:latin typeface="Calibri"/>
                <a:ea typeface="Calibri"/>
                <a:cs typeface="Calibri"/>
                <a:sym typeface="Calibri"/>
              </a:rPr>
              <a:t>الأعمال.</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وفي سبيل ترسيخ أدنى هذه المراتب يقول   من كان يؤمن بالله واليوم الآخر فليقل خيراً أو ليصمت ".</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قال النووي في شرح الحديث :" أنه إذا أراد أن يتكلم فإن كان ما يتكلم به خيراً محققاً يثاب عليه واجباً أو مندوباً فليتكلم وإن لم يظهر له أنه خير يثاب عليه فليمسك عن الكلام سواء ظهر له أنه حرام أو مكروه أو مباح مستوي الطرفين فعلى هذا يكون الكلام المباح مأموراً بتركه مندوباً إلى الإمساك عنه مخافة من انجراره إلى المحرم أو المكروه وهذا يقع في العادة كثيراً أو غالباً,</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ونجد النبي </a:t>
            </a:r>
            <a:r>
              <a:rPr lang="ar-SA" sz="2000" b="1" dirty="0">
                <a:solidFill>
                  <a:srgbClr val="000000"/>
                </a:solidFill>
                <a:latin typeface="Arial"/>
                <a:ea typeface="Arial"/>
                <a:cs typeface="Arial"/>
                <a:sym typeface="Arial"/>
              </a:rPr>
              <a:t></a:t>
            </a:r>
            <a:r>
              <a:rPr lang="ar-SA" sz="2000" b="1" dirty="0">
                <a:solidFill>
                  <a:srgbClr val="000000"/>
                </a:solidFill>
                <a:latin typeface="Calibri"/>
                <a:ea typeface="Calibri"/>
                <a:cs typeface="Calibri"/>
                <a:sym typeface="Calibri"/>
              </a:rPr>
              <a:t> ينبه أتباعه إلى أن السلوكيات السلبية التي قد يقعون فيها هي في حقيقتها مما ينافي كمال استحقاقهم للهوية الإيجابية التي ينسبون أنفسهم إليها كقوله والله لا يؤمن ، والله لا يؤمن ، والله لا يؤمن ، قيل : ومن يا رسول الله ؟ قال : الذي لا يأمن جاره بوائقه.</a:t>
            </a:r>
            <a:endParaRPr sz="2000" dirty="0">
              <a:solidFill>
                <a:srgbClr val="000000"/>
              </a:solidFill>
              <a:latin typeface="Calibri"/>
              <a:ea typeface="Calibri"/>
              <a:cs typeface="Calibri"/>
              <a:sym typeface="Calibri"/>
            </a:endParaRPr>
          </a:p>
          <a:p>
            <a:pPr marL="0" marR="0" lvl="0" indent="0" algn="just" rtl="0">
              <a:spcBef>
                <a:spcPts val="800"/>
              </a:spcBef>
              <a:spcAft>
                <a:spcPts val="0"/>
              </a:spcAft>
              <a:buNone/>
            </a:pPr>
            <a:r>
              <a:rPr lang="ar-SA" sz="2000" b="1" dirty="0">
                <a:solidFill>
                  <a:srgbClr val="C00000"/>
                </a:solidFill>
                <a:latin typeface="Calibri"/>
                <a:ea typeface="Calibri"/>
                <a:cs typeface="Calibri"/>
                <a:sym typeface="Calibri"/>
              </a:rPr>
              <a:t>فجعل السلوك السلبي مناقضاً للهوية الإيجابية للمؤمن الصادق في إيمانه </a:t>
            </a:r>
            <a:r>
              <a:rPr lang="ar-SA" sz="2000" b="1" dirty="0">
                <a:solidFill>
                  <a:srgbClr val="000000"/>
                </a:solidFill>
                <a:latin typeface="Calibri"/>
                <a:ea typeface="Calibri"/>
                <a:cs typeface="Calibri"/>
                <a:sym typeface="Calibri"/>
              </a:rPr>
              <a:t>.</a:t>
            </a:r>
            <a:endParaRPr sz="2000" dirty="0">
              <a:solidFill>
                <a:srgbClr val="000000"/>
              </a:solidFill>
              <a:latin typeface="Arial"/>
              <a:ea typeface="Arial"/>
              <a:cs typeface="Arial"/>
              <a:sym typeface="Arial"/>
            </a:endParaRPr>
          </a:p>
        </p:txBody>
      </p:sp>
    </p:spTree>
  </p:cSld>
  <p:clrMapOvr>
    <a:masterClrMapping/>
  </p:clrMapOvr>
  <p:transition spd="slow">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4" name="Google Shape;714;p86" descr="Related image"/>
          <p:cNvPicPr preferRelativeResize="0"/>
          <p:nvPr/>
        </p:nvPicPr>
        <p:blipFill rotWithShape="1">
          <a:blip r:embed="rId3">
            <a:alphaModFix/>
          </a:blip>
          <a:srcRect/>
          <a:stretch/>
        </p:blipFill>
        <p:spPr>
          <a:xfrm rot="361724">
            <a:off x="628807" y="2174063"/>
            <a:ext cx="2575327" cy="3456384"/>
          </a:xfrm>
          <a:prstGeom prst="rect">
            <a:avLst/>
          </a:prstGeom>
          <a:noFill/>
          <a:ln>
            <a:noFill/>
          </a:ln>
        </p:spPr>
      </p:pic>
      <p:sp>
        <p:nvSpPr>
          <p:cNvPr id="715" name="Google Shape;715;p86"/>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73</a:t>
            </a:fld>
            <a:endParaRPr>
              <a:solidFill>
                <a:srgbClr val="7F7F7F"/>
              </a:solidFill>
              <a:latin typeface="Arial"/>
              <a:ea typeface="Arial"/>
              <a:cs typeface="Arial"/>
              <a:sym typeface="Arial"/>
            </a:endParaRPr>
          </a:p>
        </p:txBody>
      </p:sp>
      <p:sp>
        <p:nvSpPr>
          <p:cNvPr id="716" name="Google Shape;716;p86"/>
          <p:cNvSpPr/>
          <p:nvPr/>
        </p:nvSpPr>
        <p:spPr>
          <a:xfrm>
            <a:off x="7772400" y="685800"/>
            <a:ext cx="3740092" cy="766456"/>
          </a:xfrm>
          <a:prstGeom prst="ellipse">
            <a:avLst/>
          </a:prstGeom>
          <a:solidFill>
            <a:schemeClr val="accent1"/>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رابعا التوقع الإيجابي للأمور:-</a:t>
            </a:r>
            <a:endParaRPr sz="2000">
              <a:solidFill>
                <a:srgbClr val="FFFF00"/>
              </a:solidFill>
              <a:latin typeface="Arial"/>
              <a:ea typeface="Arial"/>
              <a:cs typeface="Arial"/>
              <a:sym typeface="Arial"/>
            </a:endParaRPr>
          </a:p>
        </p:txBody>
      </p:sp>
      <p:sp>
        <p:nvSpPr>
          <p:cNvPr id="717" name="Google Shape;717;p86"/>
          <p:cNvSpPr/>
          <p:nvPr/>
        </p:nvSpPr>
        <p:spPr>
          <a:xfrm>
            <a:off x="3368352" y="2191070"/>
            <a:ext cx="8257592" cy="3628686"/>
          </a:xfrm>
          <a:prstGeom prst="rect">
            <a:avLst/>
          </a:prstGeom>
          <a:noFill/>
          <a:ln>
            <a:noFill/>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ar-SA" sz="2000" b="1">
                <a:solidFill>
                  <a:srgbClr val="000000"/>
                </a:solidFill>
                <a:latin typeface="Calibri"/>
                <a:ea typeface="Calibri"/>
                <a:cs typeface="Calibri"/>
                <a:sym typeface="Calibri"/>
              </a:rPr>
              <a:t>يذهب أهل المعرفة بالتفكير الإيجابي إلا أن التفكير في أمر ما والتركيز عليه هو أحد القوانين الرئيسة في توجيه حياة الإنسان سلبياً أو إيجابياً .</a:t>
            </a:r>
            <a:endParaRPr sz="2000">
              <a:solidFill>
                <a:srgbClr val="000000"/>
              </a:solidFill>
              <a:latin typeface="Calibri"/>
              <a:ea typeface="Calibri"/>
              <a:cs typeface="Calibri"/>
              <a:sym typeface="Calibri"/>
            </a:endParaRPr>
          </a:p>
          <a:p>
            <a:pPr marL="0" marR="0" lvl="0" indent="0" algn="r" rtl="1">
              <a:lnSpc>
                <a:spcPct val="107000"/>
              </a:lnSpc>
              <a:spcBef>
                <a:spcPts val="0"/>
              </a:spcBef>
              <a:spcAft>
                <a:spcPts val="0"/>
              </a:spcAft>
              <a:buNone/>
            </a:pPr>
            <a:r>
              <a:rPr lang="ar-SA" sz="2000" b="1">
                <a:solidFill>
                  <a:srgbClr val="000000"/>
                </a:solidFill>
                <a:latin typeface="Calibri"/>
                <a:ea typeface="Calibri"/>
                <a:cs typeface="Calibri"/>
                <a:sym typeface="Calibri"/>
              </a:rPr>
              <a:t>" إن ما نفكر فيه تفكيراً مركزاً في عقلنا الواعي ينغرس ويندمج في خبرتنا</a:t>
            </a:r>
            <a:endParaRPr sz="2000">
              <a:solidFill>
                <a:srgbClr val="000000"/>
              </a:solidFill>
              <a:latin typeface="Calibri"/>
              <a:ea typeface="Calibri"/>
              <a:cs typeface="Calibri"/>
              <a:sym typeface="Calibri"/>
            </a:endParaRPr>
          </a:p>
          <a:p>
            <a:pPr marL="0" marR="0" lvl="0" indent="0" algn="r" rtl="1">
              <a:lnSpc>
                <a:spcPct val="107000"/>
              </a:lnSpc>
              <a:spcBef>
                <a:spcPts val="0"/>
              </a:spcBef>
              <a:spcAft>
                <a:spcPts val="0"/>
              </a:spcAft>
              <a:buNone/>
            </a:pPr>
            <a:r>
              <a:rPr lang="ar-SA" sz="2000" b="1">
                <a:solidFill>
                  <a:srgbClr val="000000"/>
                </a:solidFill>
                <a:latin typeface="Calibri"/>
                <a:ea typeface="Calibri"/>
                <a:cs typeface="Calibri"/>
                <a:sym typeface="Calibri"/>
              </a:rPr>
              <a:t>و أياً كان ما تعتقده فسيتحول إلى حقيقة عندما تمنحه مشاعرك ، وكلما اشتدت قوة اعتقادك ، وارتفعت العاطفة التي تضيفها إليه تعاظم بذلك تأثير اعتقادك على سلوكك وعلى كل شيء يحدث لك ..... </a:t>
            </a:r>
            <a:endParaRPr/>
          </a:p>
          <a:p>
            <a:pPr marL="0" marR="0" lvl="0" indent="0" algn="r" rtl="1">
              <a:lnSpc>
                <a:spcPct val="107000"/>
              </a:lnSpc>
              <a:spcBef>
                <a:spcPts val="0"/>
              </a:spcBef>
              <a:spcAft>
                <a:spcPts val="0"/>
              </a:spcAft>
              <a:buNone/>
            </a:pPr>
            <a:r>
              <a:rPr lang="ar-SA" sz="2000" b="1">
                <a:solidFill>
                  <a:srgbClr val="000000"/>
                </a:solidFill>
                <a:latin typeface="Calibri"/>
                <a:ea typeface="Calibri"/>
                <a:cs typeface="Calibri"/>
                <a:sym typeface="Calibri"/>
              </a:rPr>
              <a:t>يظل الأشخاص الناجحون والسعداء محتفظين على الدوام باتجاه نفسي من التوقع الذاتي الإيجابي "</a:t>
            </a:r>
            <a:endParaRPr sz="2000">
              <a:solidFill>
                <a:srgbClr val="000000"/>
              </a:solidFill>
              <a:latin typeface="Calibri"/>
              <a:ea typeface="Calibri"/>
              <a:cs typeface="Calibri"/>
              <a:sym typeface="Calibri"/>
            </a:endParaRPr>
          </a:p>
          <a:p>
            <a:pPr marL="0" marR="0" lvl="0" indent="0" algn="r" rtl="0">
              <a:spcBef>
                <a:spcPts val="0"/>
              </a:spcBef>
              <a:spcAft>
                <a:spcPts val="0"/>
              </a:spcAft>
              <a:buNone/>
            </a:pPr>
            <a:r>
              <a:rPr lang="ar-SA" sz="2000" b="1">
                <a:solidFill>
                  <a:srgbClr val="000000"/>
                </a:solidFill>
                <a:latin typeface="Arial"/>
                <a:ea typeface="Arial"/>
                <a:cs typeface="Arial"/>
                <a:sym typeface="Arial"/>
              </a:rPr>
              <a:t> ولكن عندنا نحن المسلمين أعظم من هذه التجارب فعن أبي هريرة   قال : قال النبي  :" يقول الله تعالى : أنا عند ظن عبدي بي"، وفي رواية أخرى للحديث :" إن الله عز وجل قال : أنا عند ظن عبدي بي أن ظن بي خيراً فله ، وإن ظن شراً فله "،  قال ابن حجر :" أي قادر على أن أعمل به ما ظن أني عامل به " </a:t>
            </a:r>
            <a:endParaRPr sz="2000">
              <a:solidFill>
                <a:srgbClr val="000000"/>
              </a:solidFill>
              <a:latin typeface="Arial"/>
              <a:ea typeface="Arial"/>
              <a:cs typeface="Arial"/>
              <a:sym typeface="Arial"/>
            </a:endParaRPr>
          </a:p>
        </p:txBody>
      </p:sp>
    </p:spTree>
  </p:cSld>
  <p:clrMapOvr>
    <a:masterClrMapping/>
  </p:clrMapOvr>
  <p:transition spd="slow">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3" name="Google Shape;723;p87" descr="Related image"/>
          <p:cNvPicPr preferRelativeResize="0"/>
          <p:nvPr/>
        </p:nvPicPr>
        <p:blipFill rotWithShape="1">
          <a:blip r:embed="rId3">
            <a:alphaModFix/>
          </a:blip>
          <a:srcRect/>
          <a:stretch/>
        </p:blipFill>
        <p:spPr>
          <a:xfrm>
            <a:off x="465416" y="1818760"/>
            <a:ext cx="2466975" cy="3798978"/>
          </a:xfrm>
          <a:prstGeom prst="rect">
            <a:avLst/>
          </a:prstGeom>
          <a:noFill/>
          <a:ln>
            <a:noFill/>
          </a:ln>
          <a:effectLst>
            <a:reflection stA="30000" endPos="30000" dist="5000" dir="5400000" sy="-100000" algn="bl" rotWithShape="0"/>
          </a:effectLst>
        </p:spPr>
      </p:pic>
      <p:sp>
        <p:nvSpPr>
          <p:cNvPr id="724" name="Google Shape;724;p8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74</a:t>
            </a:fld>
            <a:endParaRPr>
              <a:solidFill>
                <a:srgbClr val="7F7F7F"/>
              </a:solidFill>
              <a:latin typeface="Arial"/>
              <a:ea typeface="Arial"/>
              <a:cs typeface="Arial"/>
              <a:sym typeface="Arial"/>
            </a:endParaRPr>
          </a:p>
        </p:txBody>
      </p:sp>
      <p:sp>
        <p:nvSpPr>
          <p:cNvPr id="725" name="Google Shape;725;p87"/>
          <p:cNvSpPr/>
          <p:nvPr/>
        </p:nvSpPr>
        <p:spPr>
          <a:xfrm>
            <a:off x="2705877" y="1642291"/>
            <a:ext cx="8948057" cy="4356898"/>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C00000"/>
                </a:solidFill>
                <a:latin typeface="Calibri"/>
                <a:ea typeface="Calibri"/>
                <a:cs typeface="Calibri"/>
                <a:sym typeface="Calibri"/>
              </a:rPr>
              <a:t>فمن هنا ينبغي على المسلم أن يطور في ذاته قانون التوقع الإيجابي للأمور وأن يحسن ظنه بربه حتى ولو كانت الظروف المحيطة به في غاية الصعوبة والسوء</a:t>
            </a:r>
            <a:r>
              <a:rPr lang="ar-SA" sz="2000" b="1">
                <a:solidFill>
                  <a:srgbClr val="000000"/>
                </a:solidFill>
                <a:latin typeface="Calibri"/>
                <a:ea typeface="Calibri"/>
                <a:cs typeface="Calibri"/>
                <a:sym typeface="Calibri"/>
              </a:rPr>
              <a:t> ولا تحمل في طياتها من النظرة الأولى أية بشائر خير أو انفراج في أزمة يمر بها الإنسان ولنا في نبي الرحمة أسوة حسنة فعندما ضاقت به الأرض من تكذيب الناس له وردهم لدعوته لم تؤثر عليه تلك الظروف الصعبة أو تلجئه لأن يسلك  سبيل الظن السيئ بهم أو السير في متاهات التوقع السلبي للأمور في مستقبل الأيام بل كان  حسن الظن بربه ، واستخدم التوقع الإيجابي لمستقبل من كذبه وطرده وآذاه ، وقد تحقق توقعه الإيجابي بعد مدة من الزمان فعن عائشة رضي الله عنها زوج النبي </a:t>
            </a: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حدثته أنها قالت للنبي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هل أتى عليك يوم كان أشد من يوم أحد؟.</a:t>
            </a:r>
            <a:endParaRPr sz="2000" b="1">
              <a:solidFill>
                <a:srgbClr val="000000"/>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a:solidFill>
                  <a:srgbClr val="000000"/>
                </a:solidFill>
                <a:latin typeface="Arial"/>
                <a:ea typeface="Arial"/>
                <a:cs typeface="Arial"/>
                <a:sym typeface="Arial"/>
              </a:rPr>
              <a:t> قال : لقد لقيت من قومك ما لقيت ، وكان أشد ما لقيت منهم يوم العقبة إذ عرضت نفسي على بن عبد يا ليل بن عبد كلال فلم يجبني إلى ما أردت ، فانطلقت وأنا مهموم على وجهي فلم أستفق إلا وأنا بقرن الثعالب ، فرفعت رأسي فإذا أنا بسحابة قد أظلتني فنظرت فإذا فيها جبريل فناداني فقال : إن الله قد سمع قول قومك لك وما ردوا عليك ، وقد بعث الله إليك ملك الجبال لتأمره بما شئت فيهم فناداني ملك الجبال فسلم علي ، ثم قال : يا محمد فقال ذلك فيما شئت إن شئت أن أطبق عليهم الأخشبين ، فقال النبي  بل أرجو أن يخرج الله من أصلابهم من يعبد الله وحده لا يشرك به شيئاً"</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31" name="Google Shape;731;p88" descr="Image result for ‫خطوات التفكير الإيجابي‬‎"/>
          <p:cNvPicPr preferRelativeResize="0"/>
          <p:nvPr/>
        </p:nvPicPr>
        <p:blipFill rotWithShape="1">
          <a:blip r:embed="rId3">
            <a:alphaModFix/>
          </a:blip>
          <a:srcRect/>
          <a:stretch/>
        </p:blipFill>
        <p:spPr>
          <a:xfrm>
            <a:off x="668694" y="1066800"/>
            <a:ext cx="2379306" cy="5029199"/>
          </a:xfrm>
          <a:prstGeom prst="rect">
            <a:avLst/>
          </a:prstGeom>
          <a:noFill/>
          <a:ln>
            <a:noFill/>
          </a:ln>
        </p:spPr>
      </p:pic>
      <p:sp>
        <p:nvSpPr>
          <p:cNvPr id="732" name="Google Shape;732;p8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75</a:t>
            </a:fld>
            <a:endParaRPr>
              <a:solidFill>
                <a:srgbClr val="7F7F7F"/>
              </a:solidFill>
              <a:latin typeface="Arial"/>
              <a:ea typeface="Arial"/>
              <a:cs typeface="Arial"/>
              <a:sym typeface="Arial"/>
            </a:endParaRPr>
          </a:p>
        </p:txBody>
      </p:sp>
      <p:sp>
        <p:nvSpPr>
          <p:cNvPr id="733" name="Google Shape;733;p88"/>
          <p:cNvSpPr/>
          <p:nvPr/>
        </p:nvSpPr>
        <p:spPr>
          <a:xfrm>
            <a:off x="3377682" y="2348893"/>
            <a:ext cx="8145624" cy="2710294"/>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C00000"/>
                </a:solidFill>
                <a:latin typeface="Calibri"/>
                <a:ea typeface="Calibri"/>
                <a:cs typeface="Calibri"/>
                <a:sym typeface="Calibri"/>
              </a:rPr>
              <a:t>فانظر إلى قمة حسن الظن بالله و التوقع الإيجابي لما سيحصل في المستقبل في قوله </a:t>
            </a:r>
            <a:r>
              <a:rPr lang="ar-SA" sz="2000" b="1">
                <a:solidFill>
                  <a:srgbClr val="000000"/>
                </a:solidFill>
                <a:latin typeface="Calibri"/>
                <a:ea typeface="Calibri"/>
                <a:cs typeface="Calibri"/>
                <a:sym typeface="Calibri"/>
              </a:rPr>
              <a:t>:" بل أرجو أن يخرج الله من أصلابهم " رغم شدة الهم والوحدة ، والغربة الإيمانية ، ومطارداً من أهل الشر ، ومن شدة هذا الهم فقد مشى النبي  أكثر من ستين كيلو متر ولم يشعر بنفسه فلم يكن همه وكربته من أجل ما وقع له شخصياً ، ولكن لما رفضه الجهال من خير وفلاح لهم في الدارين ، ومع كل تلك المعاناة استخدم النبي  التوقع الإيجابي ليعلم أمته كيف يفكرون وكيف يفعلون إذا حدث لهم شيء مما قد يكدر صفو حياتهم في أمور دينهم أو دنياهم.</a:t>
            </a:r>
            <a:endParaRPr sz="2000">
              <a:solidFill>
                <a:srgbClr val="000000"/>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 فحينما تتوقع الأفضل فإن هذا يبرز أحسن ما فيك ، وأنه لأمر يدعو للعجب أن توقع الأفضل يثير القوات الكامنة في الجسم لتحقيق هذا الذي نتوقعه "</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pic>
        <p:nvPicPr>
          <p:cNvPr id="739" name="Google Shape;739;p89"/>
          <p:cNvPicPr preferRelativeResize="0"/>
          <p:nvPr/>
        </p:nvPicPr>
        <p:blipFill rotWithShape="1">
          <a:blip r:embed="rId3">
            <a:alphaModFix/>
          </a:blip>
          <a:srcRect/>
          <a:stretch/>
        </p:blipFill>
        <p:spPr>
          <a:xfrm flipH="1">
            <a:off x="391882" y="2428753"/>
            <a:ext cx="2351317" cy="3133847"/>
          </a:xfrm>
          <a:prstGeom prst="rect">
            <a:avLst/>
          </a:prstGeom>
          <a:noFill/>
          <a:ln>
            <a:noFill/>
          </a:ln>
          <a:effectLst>
            <a:reflection stA="30000" endPos="30000" dist="5000" dir="5400000" sy="-100000" algn="bl" rotWithShape="0"/>
          </a:effectLst>
        </p:spPr>
      </p:pic>
      <p:sp>
        <p:nvSpPr>
          <p:cNvPr id="740" name="Google Shape;740;p8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76</a:t>
            </a:fld>
            <a:endParaRPr>
              <a:solidFill>
                <a:srgbClr val="7F7F7F"/>
              </a:solidFill>
              <a:latin typeface="Arial"/>
              <a:ea typeface="Arial"/>
              <a:cs typeface="Arial"/>
              <a:sym typeface="Arial"/>
            </a:endParaRPr>
          </a:p>
        </p:txBody>
      </p:sp>
      <p:sp>
        <p:nvSpPr>
          <p:cNvPr id="741" name="Google Shape;741;p89"/>
          <p:cNvSpPr/>
          <p:nvPr/>
        </p:nvSpPr>
        <p:spPr>
          <a:xfrm>
            <a:off x="8525881" y="680069"/>
            <a:ext cx="3236036" cy="864096"/>
          </a:xfrm>
          <a:prstGeom prst="flowChartTerminator">
            <a:avLst/>
          </a:prstGeom>
          <a:solidFill>
            <a:schemeClr val="accent1"/>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خامسا النظرة الإيجابية للمجتمع :</a:t>
            </a:r>
            <a:endParaRPr sz="2000">
              <a:solidFill>
                <a:srgbClr val="FFFF00"/>
              </a:solidFill>
              <a:latin typeface="Arial"/>
              <a:ea typeface="Arial"/>
              <a:cs typeface="Arial"/>
              <a:sym typeface="Arial"/>
            </a:endParaRPr>
          </a:p>
        </p:txBody>
      </p:sp>
      <p:sp>
        <p:nvSpPr>
          <p:cNvPr id="742" name="Google Shape;742;p89"/>
          <p:cNvSpPr/>
          <p:nvPr/>
        </p:nvSpPr>
        <p:spPr>
          <a:xfrm>
            <a:off x="3023120" y="2185491"/>
            <a:ext cx="8702354" cy="4006033"/>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مبدأ الكلام في هذا الموضوع من خير الكلام فعن أبي هريرة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أن رسول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قال :" إذا قال الرجل هلك الناس فهو أهلكهم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قال الخطابي في شرح الحديث :" معناه لا يزال الرجل يعيب الناس ويذكر مساؤهم ويقول فسد الناس وهلكوا ونحو ذلك فإذا فعل ذلك فهو أهلكهم أي أسوأ حالاً منهم بما يلحقه من الإثم في عيبهم والوقيعة فيهم وربما أداه ذلك إلى العجب بنفسه ورؤيته أنه خير منهم"</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 ثمة طريقتان أساسيتان للنظر إلى العالم ، بوسعك التحلي بنظرة للعالم تتميز بالإيجابية فتصير شخصاً إيجابياً ، وترى العالم في إطار الخير والإحسان ، وتصير أكثر تفاؤلاً حيال ذاتك ، وتصير شخصاً أكثر سعادة ، وأكثر فاعلية ، أو التحلي بنظرة تتسم بالسلبية والخبث تجاه العالم فلن ترى سوى المشكلات والظلم في كل مكان ، وترى القيود وعدم الإنصاف بدلاً من رؤية الفرص والأمل"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فحين تترسخ هذه النظرة لدى المفكر الإيجابي فإنه بلا شك سيقبل على مجتمعه يخالطه ، ويناصحه ، و يصبر على ما قد يترتب على ذلك من أذى.</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8" name="Google Shape;748;p9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77</a:t>
            </a:fld>
            <a:endParaRPr>
              <a:solidFill>
                <a:srgbClr val="7F7F7F"/>
              </a:solidFill>
              <a:latin typeface="Arial"/>
              <a:ea typeface="Arial"/>
              <a:cs typeface="Arial"/>
              <a:sym typeface="Arial"/>
            </a:endParaRPr>
          </a:p>
        </p:txBody>
      </p:sp>
      <p:sp>
        <p:nvSpPr>
          <p:cNvPr id="749" name="Google Shape;749;p90"/>
          <p:cNvSpPr/>
          <p:nvPr/>
        </p:nvSpPr>
        <p:spPr>
          <a:xfrm>
            <a:off x="2973355" y="1928643"/>
            <a:ext cx="8232709" cy="3676712"/>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ويرسخ النبي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هذا المعنى الإيجابي بذكره لقصة نبي من الأنبياء ليعلم أمته كيف تكون علاقتهم الإيجابية مع المجتمع حتى ولو حصلت لهم الأذية في سبيل الخير والفلاح الذي يحملونه لمجتمعهم.</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فعن عبدالله بن مسعود قال :" كأني أنظر إلى النبي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يحكي نبياً من الأنبياء ضربه قومه فأدموه فهو يمسح الدم عن وجهه ويقول : رب اغفر لقومي فإنهم لا يعلمون"</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قال النووي في شرح الحديث :" فيه ما كانوا عليه صلوات الله وسلامه عليهم من الحلم والتصبر والعفو والشفقة على قومهم ودعائهم لهم بالهداية والغفران وعذرهم في جنايتهم على أنفسهم بأنهم لا يعلمون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لذا يجب علينا أن نسأل أنفسنا عن حقيقة مشاعرنا تجاه الآخرين ، هل هي مشاعر إيجابية ؟ أم مشاعر سلبية ؟ حتى ننجح في إدارتها ، وتصويب سهامنا للوصول إلى قلوب الناس بأقل مجهود وأقصر الطرق نجاحاً لفتح مغاليق القلوب .</a:t>
            </a:r>
            <a:endParaRPr sz="2000">
              <a:solidFill>
                <a:srgbClr val="000000"/>
              </a:solidFill>
              <a:latin typeface="Calibri"/>
              <a:ea typeface="Calibri"/>
              <a:cs typeface="Calibri"/>
              <a:sym typeface="Calibri"/>
            </a:endParaRPr>
          </a:p>
        </p:txBody>
      </p:sp>
      <p:pic>
        <p:nvPicPr>
          <p:cNvPr id="750" name="Google Shape;750;p90" descr="Image result for ‫خطوات التفكير الإيجابي‬‎"/>
          <p:cNvPicPr preferRelativeResize="0"/>
          <p:nvPr/>
        </p:nvPicPr>
        <p:blipFill rotWithShape="1">
          <a:blip r:embed="rId3">
            <a:alphaModFix/>
          </a:blip>
          <a:srcRect l="10425" t="5935" r="13919" b="8592"/>
          <a:stretch/>
        </p:blipFill>
        <p:spPr>
          <a:xfrm>
            <a:off x="696686" y="1133196"/>
            <a:ext cx="2276669" cy="4049486"/>
          </a:xfrm>
          <a:prstGeom prst="rect">
            <a:avLst/>
          </a:prstGeom>
          <a:noFill/>
          <a:ln>
            <a:noFill/>
          </a:ln>
        </p:spPr>
      </p:pic>
      <p:pic>
        <p:nvPicPr>
          <p:cNvPr id="751" name="Google Shape;751;p90"/>
          <p:cNvPicPr preferRelativeResize="0"/>
          <p:nvPr/>
        </p:nvPicPr>
        <p:blipFill rotWithShape="1">
          <a:blip r:embed="rId4">
            <a:alphaModFix/>
          </a:blip>
          <a:srcRect/>
          <a:stretch/>
        </p:blipFill>
        <p:spPr>
          <a:xfrm flipH="1">
            <a:off x="5709763" y="5348362"/>
            <a:ext cx="1711659" cy="1052440"/>
          </a:xfrm>
          <a:prstGeom prst="rect">
            <a:avLst/>
          </a:prstGeom>
          <a:noFill/>
          <a:ln>
            <a:noFill/>
          </a:ln>
        </p:spPr>
      </p:pic>
    </p:spTree>
  </p:cSld>
  <p:clrMapOvr>
    <a:masterClrMapping/>
  </p:clrMapOvr>
  <p:transition spd="slow">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7" name="Google Shape;757;p91"/>
          <p:cNvPicPr preferRelativeResize="0"/>
          <p:nvPr/>
        </p:nvPicPr>
        <p:blipFill rotWithShape="1">
          <a:blip r:embed="rId3">
            <a:alphaModFix/>
          </a:blip>
          <a:srcRect/>
          <a:stretch/>
        </p:blipFill>
        <p:spPr>
          <a:xfrm>
            <a:off x="533400" y="1371600"/>
            <a:ext cx="2209800" cy="4452094"/>
          </a:xfrm>
          <a:prstGeom prst="rect">
            <a:avLst/>
          </a:prstGeom>
          <a:noFill/>
          <a:ln>
            <a:noFill/>
          </a:ln>
        </p:spPr>
      </p:pic>
      <p:sp>
        <p:nvSpPr>
          <p:cNvPr id="758" name="Google Shape;758;p9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78</a:t>
            </a:fld>
            <a:endParaRPr>
              <a:solidFill>
                <a:srgbClr val="7F7F7F"/>
              </a:solidFill>
              <a:latin typeface="Arial"/>
              <a:ea typeface="Arial"/>
              <a:cs typeface="Arial"/>
              <a:sym typeface="Arial"/>
            </a:endParaRPr>
          </a:p>
        </p:txBody>
      </p:sp>
      <p:sp>
        <p:nvSpPr>
          <p:cNvPr id="760" name="Google Shape;760;p91"/>
          <p:cNvSpPr/>
          <p:nvPr/>
        </p:nvSpPr>
        <p:spPr>
          <a:xfrm>
            <a:off x="7772400" y="2623294"/>
            <a:ext cx="4111625" cy="1948706"/>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400" b="1" dirty="0">
                <a:solidFill>
                  <a:srgbClr val="000000"/>
                </a:solidFill>
                <a:latin typeface="Calibri"/>
                <a:ea typeface="Calibri"/>
                <a:cs typeface="Calibri"/>
                <a:sym typeface="Calibri"/>
              </a:rPr>
              <a:t>الموقف الإيجابي من أخطاء الأخرين </a:t>
            </a:r>
            <a:endParaRPr sz="24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400" b="1" dirty="0">
                <a:solidFill>
                  <a:srgbClr val="000000"/>
                </a:solidFill>
                <a:latin typeface="Calibri"/>
                <a:ea typeface="Calibri"/>
                <a:cs typeface="Calibri"/>
                <a:sym typeface="Calibri"/>
              </a:rPr>
              <a:t>الحديث الإيجابي مع الذات </a:t>
            </a:r>
            <a:endParaRPr sz="24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400" b="1" dirty="0">
                <a:solidFill>
                  <a:srgbClr val="000000"/>
                </a:solidFill>
                <a:latin typeface="Calibri"/>
                <a:ea typeface="Calibri"/>
                <a:cs typeface="Calibri"/>
                <a:sym typeface="Calibri"/>
              </a:rPr>
              <a:t>أنواع التفكير الإيجابي </a:t>
            </a:r>
            <a:endParaRPr sz="24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C00000"/>
              </a:buClr>
              <a:buSzPts val="1600"/>
              <a:buFont typeface="Times New Roman"/>
              <a:buAutoNum type="arabicPeriod"/>
            </a:pPr>
            <a:r>
              <a:rPr lang="ar-SA" sz="2400" b="1" dirty="0">
                <a:solidFill>
                  <a:srgbClr val="000000"/>
                </a:solidFill>
                <a:latin typeface="Calibri"/>
                <a:ea typeface="Calibri"/>
                <a:cs typeface="Calibri"/>
                <a:sym typeface="Calibri"/>
              </a:rPr>
              <a:t>الفرق بين التفكير الإيجابي والسلبي </a:t>
            </a:r>
            <a:endParaRPr sz="2400" dirty="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6" name="Google Shape;766;p92" descr="Image result for ‫الموقف الايجابي من اخطاء الاخرين‬‎"/>
          <p:cNvPicPr preferRelativeResize="0"/>
          <p:nvPr/>
        </p:nvPicPr>
        <p:blipFill rotWithShape="1">
          <a:blip r:embed="rId3">
            <a:alphaModFix/>
          </a:blip>
          <a:srcRect/>
          <a:stretch/>
        </p:blipFill>
        <p:spPr>
          <a:xfrm>
            <a:off x="346277" y="1607370"/>
            <a:ext cx="2701723" cy="4706889"/>
          </a:xfrm>
          <a:prstGeom prst="rect">
            <a:avLst/>
          </a:prstGeom>
          <a:noFill/>
          <a:ln>
            <a:noFill/>
          </a:ln>
          <a:effectLst>
            <a:reflection stA="30000" endPos="30000" dist="5000" dir="5400000" sy="-100000" algn="bl" rotWithShape="0"/>
          </a:effectLst>
        </p:spPr>
      </p:pic>
      <p:sp>
        <p:nvSpPr>
          <p:cNvPr id="767" name="Google Shape;767;p9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79</a:t>
            </a:fld>
            <a:endParaRPr>
              <a:solidFill>
                <a:srgbClr val="7F7F7F"/>
              </a:solidFill>
              <a:latin typeface="Arial"/>
              <a:ea typeface="Arial"/>
              <a:cs typeface="Arial"/>
              <a:sym typeface="Arial"/>
            </a:endParaRPr>
          </a:p>
        </p:txBody>
      </p:sp>
      <p:sp>
        <p:nvSpPr>
          <p:cNvPr id="768" name="Google Shape;768;p92"/>
          <p:cNvSpPr/>
          <p:nvPr/>
        </p:nvSpPr>
        <p:spPr>
          <a:xfrm>
            <a:off x="8153400" y="437755"/>
            <a:ext cx="3568678" cy="667452"/>
          </a:xfrm>
          <a:prstGeom prst="doubleWave">
            <a:avLst>
              <a:gd name="adj1" fmla="val 6250"/>
              <a:gd name="adj2" fmla="val 0"/>
            </a:avLst>
          </a:prstGeom>
          <a:solidFill>
            <a:schemeClr val="accent1"/>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أولا الموقف الإيجابي من اخطاء الأخرين:</a:t>
            </a:r>
            <a:endParaRPr sz="2000">
              <a:solidFill>
                <a:srgbClr val="FFFF00"/>
              </a:solidFill>
              <a:latin typeface="Arial"/>
              <a:ea typeface="Arial"/>
              <a:cs typeface="Arial"/>
              <a:sym typeface="Arial"/>
            </a:endParaRPr>
          </a:p>
        </p:txBody>
      </p:sp>
      <p:sp>
        <p:nvSpPr>
          <p:cNvPr id="769" name="Google Shape;769;p92"/>
          <p:cNvSpPr/>
          <p:nvPr/>
        </p:nvSpPr>
        <p:spPr>
          <a:xfrm>
            <a:off x="3415004" y="1542056"/>
            <a:ext cx="8430719" cy="4335354"/>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لما كان الوقوع في الخطأ من الصفات اللازمة للإنسان ولما قد يترتب على الخطأ حين وقوعه من تنافر القلوب وحدوث القطيعة بين الناس وهذا كله مما يضاد مقصداً من مقاصد الشريعة وهو التآلف بين البشر عموماً ، وبين أبناء ملة الإسلام خصوصاً فقد ورد في سنة النبي عدداً من القواعد التي تضبط النفس البشرية وترتقي بها إلى مستوى اتخاذ مواقف إيجابية عند وقوع اختلاف مع الآخرين بسبب وقوعهم في خطأ غير مقبول عند الطرف الآخر.</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374C81"/>
                </a:solidFill>
                <a:latin typeface="Calibri"/>
                <a:ea typeface="Calibri"/>
                <a:cs typeface="Calibri"/>
                <a:sym typeface="Calibri"/>
              </a:rPr>
              <a:t>ومن المواقف الإيجابية في التعامل مع أخطاء الآخرين :  </a:t>
            </a:r>
            <a:endParaRPr sz="200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a:solidFill>
                  <a:srgbClr val="374C81"/>
                </a:solidFill>
                <a:latin typeface="Calibri"/>
                <a:ea typeface="Calibri"/>
                <a:cs typeface="Calibri"/>
                <a:sym typeface="Calibri"/>
              </a:rPr>
              <a:t> </a:t>
            </a:r>
            <a:r>
              <a:rPr lang="ar-SA" sz="2000" b="1">
                <a:solidFill>
                  <a:srgbClr val="0070C0"/>
                </a:solidFill>
                <a:latin typeface="Calibri"/>
                <a:ea typeface="Calibri"/>
                <a:cs typeface="Calibri"/>
                <a:sym typeface="Calibri"/>
              </a:rPr>
              <a:t>التثبت من المخطئ قبل الحكم على فعله.</a:t>
            </a:r>
            <a:endParaRPr sz="200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374C81"/>
                </a:solidFill>
                <a:latin typeface="Calibri"/>
                <a:ea typeface="Calibri"/>
                <a:cs typeface="Calibri"/>
                <a:sym typeface="Calibri"/>
              </a:rPr>
              <a:t> </a:t>
            </a:r>
            <a:r>
              <a:rPr lang="ar-SA" sz="2000" b="1">
                <a:solidFill>
                  <a:srgbClr val="000000"/>
                </a:solidFill>
                <a:latin typeface="Calibri"/>
                <a:ea typeface="Calibri"/>
                <a:cs typeface="Calibri"/>
                <a:sym typeface="Calibri"/>
              </a:rPr>
              <a:t>فإن طبيعة النفس البشرية ترغب في الاستعلاء وإظهار النصر عند وقوع الخطأ من طرف آخر لما جبلت عليه النفوس من حب الاستعلاء ،  ولما تبحث عنه النفس من تحقيق للذات فإننا نجد النبي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يعلم أمته الارتقاء بتفكيرهم ومواقفهم الإيجابية من أخطأ الآخرين وأول خطوات النظر في أخطاء الآخرين هي التثبت فعن جابر قال : دخل رجل يوم الجمعة والنبي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يخطب فقال أصليت قال لا قال قم فصل ركعتين " فبادر النبي الرجل بالاستفسار قبل الإنكار ، وتثبت منه قبل أن يأمره بتأدية الركعتين.</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7" name="Google Shape;167;p20"/>
          <p:cNvPicPr preferRelativeResize="0"/>
          <p:nvPr/>
        </p:nvPicPr>
        <p:blipFill rotWithShape="1">
          <a:blip r:embed="rId3">
            <a:alphaModFix/>
          </a:blip>
          <a:srcRect l="18852" r="20494"/>
          <a:stretch/>
        </p:blipFill>
        <p:spPr>
          <a:xfrm>
            <a:off x="9731829" y="1615414"/>
            <a:ext cx="1931436" cy="2420723"/>
          </a:xfrm>
          <a:prstGeom prst="rect">
            <a:avLst/>
          </a:prstGeom>
          <a:noFill/>
          <a:ln>
            <a:noFill/>
          </a:ln>
        </p:spPr>
      </p:pic>
      <p:sp>
        <p:nvSpPr>
          <p:cNvPr id="168" name="Google Shape;168;p2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a:t>
            </a:fld>
            <a:endParaRPr>
              <a:solidFill>
                <a:srgbClr val="7F7F7F"/>
              </a:solidFill>
              <a:latin typeface="Arial"/>
              <a:ea typeface="Arial"/>
              <a:cs typeface="Arial"/>
              <a:sym typeface="Arial"/>
            </a:endParaRPr>
          </a:p>
        </p:txBody>
      </p:sp>
      <p:sp>
        <p:nvSpPr>
          <p:cNvPr id="169" name="Google Shape;169;p20"/>
          <p:cNvSpPr/>
          <p:nvPr/>
        </p:nvSpPr>
        <p:spPr>
          <a:xfrm>
            <a:off x="914399" y="1846973"/>
            <a:ext cx="9041365" cy="4130170"/>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يؤثر التفكير على سلوك الإنسان فعندما يتحكّم الإنسان بأفكاره يصبح قادراً على التحكم بأحاسيسه، مما ينتج عنه ضبط السلوك، فهناك ثلاثة أنواع للسلوك هي السلوك العدواني، والسلوك المطيع، والسلوك الحازم والواثق من نفسه، وهو ما يصل إليه المُفكّر إيجايباً، وبالتفكير يمكّن من تخطّي الزمن، حيث يستطيع الإنسان التفكير بشيء حدث في الماضي، واستعادة المشاعر المرتبطة بهذا الحدث وكأنّه واقع الآن، ويستطيع التفكير في شيء لم يحدث بعد، ومن الممكن أن يحصل فعلاً في المستقبل</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70C0"/>
                </a:solidFill>
                <a:latin typeface="Calibri"/>
                <a:ea typeface="Calibri"/>
                <a:cs typeface="Calibri"/>
                <a:sym typeface="Calibri"/>
              </a:rPr>
              <a:t>قوّة العقل الباطن:</a:t>
            </a:r>
            <a:r>
              <a:rPr lang="ar-SA" sz="2000">
                <a:solidFill>
                  <a:srgbClr val="333333"/>
                </a:solidFill>
                <a:latin typeface="Calibri"/>
                <a:ea typeface="Calibri"/>
                <a:cs typeface="Calibri"/>
                <a:sym typeface="Calibri"/>
              </a:rPr>
              <a:t> </a:t>
            </a:r>
            <a:r>
              <a:rPr lang="ar-SA" sz="2000" b="1">
                <a:solidFill>
                  <a:srgbClr val="000000"/>
                </a:solidFill>
                <a:latin typeface="Calibri"/>
                <a:ea typeface="Calibri"/>
                <a:cs typeface="Calibri"/>
                <a:sym typeface="Calibri"/>
              </a:rPr>
              <a:t>العقل الباطن هو المسؤول عن جميع الحركات والأنشطة غير الإرادية في الجسم، مثل التنفّس وعمل القلب والمشاعر، وهو مسؤوول أيضاً عن تخزين الذكريات والمعتقدات التي يعتنقها الشخص، أمّا العقل الواعي فهو مسؤول عن العمليات الإرادية مثل الحساب والمنطق، والحركات التي تصدر من الشخص عن قصد، والعقل الباطن هو كنز بداخل الإنسان، فهو مسؤول عن صحّة أجهزة الجسم ويعمل باستمرار على شفائها، وهو يتحكّم في جميع العمليات الحيوية في الجسم، ويمكن استخدامه للحصول على صحة مثالية، عن طريق التفكير الإيجابي في صحة أعضاء الجسم، وإعطاء العقل الباطن تأكيدات يومية للعمل عليها، فهو يقوم بنسخ كل ما يفكر به العقل الواعي وتطبيقه بالواقع</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p:txBody>
      </p:sp>
      <p:sp>
        <p:nvSpPr>
          <p:cNvPr id="170" name="Google Shape;170;p20"/>
          <p:cNvSpPr/>
          <p:nvPr/>
        </p:nvSpPr>
        <p:spPr>
          <a:xfrm>
            <a:off x="4478279" y="1011114"/>
            <a:ext cx="3024336" cy="720080"/>
          </a:xfrm>
          <a:prstGeom prst="flowChartTerminator">
            <a:avLst/>
          </a:prstGeom>
          <a:solidFill>
            <a:srgbClr val="C00000"/>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  قوة التفكير والعقل الباطن:</a:t>
            </a:r>
            <a:endParaRPr sz="2000" b="1">
              <a:solidFill>
                <a:srgbClr val="FFFF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5" name="Google Shape;775;p93" descr="Image result for ‫الموقف الإيجابي من اخطاء الاخرين‬‎"/>
          <p:cNvPicPr preferRelativeResize="0"/>
          <p:nvPr/>
        </p:nvPicPr>
        <p:blipFill rotWithShape="1">
          <a:blip r:embed="rId3">
            <a:alphaModFix/>
          </a:blip>
          <a:srcRect/>
          <a:stretch/>
        </p:blipFill>
        <p:spPr>
          <a:xfrm>
            <a:off x="181143" y="2303966"/>
            <a:ext cx="2888628" cy="3617587"/>
          </a:xfrm>
          <a:prstGeom prst="rect">
            <a:avLst/>
          </a:prstGeom>
          <a:noFill/>
          <a:ln>
            <a:noFill/>
          </a:ln>
        </p:spPr>
      </p:pic>
      <p:sp>
        <p:nvSpPr>
          <p:cNvPr id="776" name="Google Shape;776;p9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80</a:t>
            </a:fld>
            <a:endParaRPr>
              <a:solidFill>
                <a:srgbClr val="7F7F7F"/>
              </a:solidFill>
              <a:latin typeface="Arial"/>
              <a:ea typeface="Arial"/>
              <a:cs typeface="Arial"/>
              <a:sym typeface="Arial"/>
            </a:endParaRPr>
          </a:p>
        </p:txBody>
      </p:sp>
      <p:sp>
        <p:nvSpPr>
          <p:cNvPr id="777" name="Google Shape;777;p93"/>
          <p:cNvSpPr/>
          <p:nvPr/>
        </p:nvSpPr>
        <p:spPr>
          <a:xfrm>
            <a:off x="2799184" y="1421497"/>
            <a:ext cx="8873413" cy="4627934"/>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400" b="1">
                <a:solidFill>
                  <a:srgbClr val="374C81"/>
                </a:solidFill>
                <a:latin typeface="Calibri"/>
                <a:ea typeface="Calibri"/>
                <a:cs typeface="Calibri"/>
                <a:sym typeface="Calibri"/>
              </a:rPr>
              <a:t> </a:t>
            </a:r>
            <a:r>
              <a:rPr lang="ar-SA" sz="2000" b="1">
                <a:solidFill>
                  <a:srgbClr val="0070C0"/>
                </a:solidFill>
                <a:latin typeface="Calibri"/>
                <a:ea typeface="Calibri"/>
                <a:cs typeface="Calibri"/>
                <a:sym typeface="Calibri"/>
              </a:rPr>
              <a:t>الحرص على المصلحة العظمى في مقابل المصلحة الصغرى.</a:t>
            </a:r>
            <a:endParaRPr sz="200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فقد تأخذ الإنسان الغيرة على دينه لما قد يراه من أخطأ الآخرين ، ويجعله ذلك يعمى عن رؤية جانب آخر أكثر أهمية مما يحدث فيتعجل في الإنكار في أمر صغير مما قد يسبب في وقوع منكر أكبر ، ويرشد النبي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أمته إلى التفكير الإيجابي المتزن وذلك بالتروي عند إنكار المنكر فعن أنس بن مالك </a:t>
            </a:r>
            <a:r>
              <a:rPr lang="ar-SA" sz="2000" b="1">
                <a:solidFill>
                  <a:srgbClr val="000000"/>
                </a:solidFill>
                <a:latin typeface="Arial"/>
                <a:ea typeface="Arial"/>
                <a:cs typeface="Arial"/>
                <a:sym typeface="Arial"/>
              </a:rPr>
              <a:t> قال : بينما نحن في المسجد مع رسول الله   إذ جاء أعرابي فقام يبول في المسجد ، فقال أصحاب رسول الله   : مه مه! ،  قال : قال رسول الله  لا تزرموه دعوه فتركوه حتى بال ، ثم إن رسول الله   دعاه فقال له : إن هذه المساجد لا تصلح لشيء من هذا البول ولا القذر إنما هي لذكر الله عز وجل والصلاة وقراءة القرآن ، قال فأمر رجلا من القوم فجاء بدلو من ماء فشنه عليه"</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قال النووي :" وفيه الرفق بالجاهل وتعليمه ما يلزمه من غير تعنيف ولا إيذاء إذا لم يأت بالمخالفة استخفافا أو عنادا وفيه دفع أعظم الضررين باحتمال أخفهما لقوله ( دعوه ) و كان قوله ( دعوه ) لمصلحتين إحداهما : أنه لو قطع عليه بوله تضرر وأصل التنجيس قد حصل فكان احتمال زيادته أولى من ايقاع الضرر به ، والثانية : أن التنجيس قد حصل في جزء يسير من المسجد فلو أقاموه في أثناء بوله لتنجست ثيابه وبدنه ومواضع كثيرة من المسجد"</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3" name="Google Shape;783;p94" descr="Related image"/>
          <p:cNvPicPr preferRelativeResize="0"/>
          <p:nvPr/>
        </p:nvPicPr>
        <p:blipFill rotWithShape="1">
          <a:blip r:embed="rId3">
            <a:alphaModFix/>
          </a:blip>
          <a:srcRect/>
          <a:stretch/>
        </p:blipFill>
        <p:spPr>
          <a:xfrm>
            <a:off x="543441" y="990600"/>
            <a:ext cx="2428359" cy="4915678"/>
          </a:xfrm>
          <a:prstGeom prst="rect">
            <a:avLst/>
          </a:prstGeom>
          <a:noFill/>
          <a:ln>
            <a:noFill/>
          </a:ln>
        </p:spPr>
      </p:pic>
      <p:sp>
        <p:nvSpPr>
          <p:cNvPr id="784" name="Google Shape;784;p9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81</a:t>
            </a:fld>
            <a:endParaRPr>
              <a:solidFill>
                <a:srgbClr val="7F7F7F"/>
              </a:solidFill>
              <a:latin typeface="Arial"/>
              <a:ea typeface="Arial"/>
              <a:cs typeface="Arial"/>
              <a:sym typeface="Arial"/>
            </a:endParaRPr>
          </a:p>
        </p:txBody>
      </p:sp>
      <p:sp>
        <p:nvSpPr>
          <p:cNvPr id="785" name="Google Shape;785;p94"/>
          <p:cNvSpPr/>
          <p:nvPr/>
        </p:nvSpPr>
        <p:spPr>
          <a:xfrm>
            <a:off x="3560678" y="836172"/>
            <a:ext cx="7913879" cy="5070106"/>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0070C0"/>
              </a:buClr>
              <a:buSzPts val="2000"/>
              <a:buFont typeface="Calibri"/>
              <a:buChar char="•"/>
            </a:pPr>
            <a:r>
              <a:rPr lang="ar-SA" sz="2000" b="1" dirty="0">
                <a:solidFill>
                  <a:srgbClr val="0070C0"/>
                </a:solidFill>
                <a:latin typeface="Calibri"/>
                <a:ea typeface="Calibri"/>
                <a:cs typeface="Calibri"/>
                <a:sym typeface="Calibri"/>
              </a:rPr>
              <a:t>البراءة من الفعل لا من الفاعل.</a:t>
            </a:r>
            <a:endParaRPr sz="2000" dirty="0">
              <a:solidFill>
                <a:srgbClr val="374C81"/>
              </a:solidFill>
              <a:latin typeface="Calibri"/>
              <a:ea typeface="Calibri"/>
              <a:cs typeface="Calibri"/>
              <a:sym typeface="Calibri"/>
            </a:endParaRPr>
          </a:p>
          <a:p>
            <a:pPr marL="0" marR="0" lvl="0" indent="228600" algn="just" rtl="1">
              <a:lnSpc>
                <a:spcPct val="107000"/>
              </a:lnSpc>
              <a:spcBef>
                <a:spcPts val="0"/>
              </a:spcBef>
              <a:spcAft>
                <a:spcPts val="0"/>
              </a:spcAft>
              <a:buNone/>
            </a:pPr>
            <a:r>
              <a:rPr lang="ar-SA" sz="2000" b="1" dirty="0">
                <a:solidFill>
                  <a:srgbClr val="374C81"/>
                </a:solidFill>
                <a:latin typeface="Calibri"/>
                <a:ea typeface="Calibri"/>
                <a:cs typeface="Calibri"/>
                <a:sym typeface="Calibri"/>
              </a:rPr>
              <a:t>" إن أسلوب التركيز على سلوك الفرد عن الخطأ بعيداً عن مس كرامته لهو أسلوب يدفع الشخص الآخر إلى الثقة في نفسه ويدفعه إلى تعديل مساره ، ويترك له الباب مفتوحاً حتى يتصرف بشكل أفضل "</a:t>
            </a:r>
            <a:endParaRPr sz="2000" dirty="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374C81"/>
                </a:solidFill>
                <a:latin typeface="Calibri"/>
                <a:ea typeface="Calibri"/>
                <a:cs typeface="Calibri"/>
                <a:sym typeface="Calibri"/>
              </a:rPr>
              <a:t>" إن توجيه النقد إلى هوية الفاعل كمن يقصف عاصمة بلد ما ، ومن يوجه النقد إلى السلوك فكأنما هي مناوشة على الحدود </a:t>
            </a:r>
            <a:endParaRPr sz="2000" dirty="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374C81"/>
                </a:solidFill>
                <a:latin typeface="Calibri"/>
                <a:ea typeface="Calibri"/>
                <a:cs typeface="Calibri"/>
                <a:sym typeface="Calibri"/>
              </a:rPr>
              <a:t>فحين وقع من خالد بن الوليد  ما وقع في شأن الأسرى ، وكان في ذلك مجانباً للصواب نجد النبي يتبرأ من سلوك خالد ولم يتبرأ من شخصه أيوجه اللوم إلى ذاته  ، قال عبد الله بن عمر  :" حتى قدمنا على النبي   فذكرناه – أي ما وقع من خالد - فرفع النبي   يديه فقال : اللهم إني أبرأ إليك مما صنع خالد مرتين "</a:t>
            </a:r>
            <a:endParaRPr sz="2000" dirty="0">
              <a:solidFill>
                <a:srgbClr val="374C81"/>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374C81"/>
                </a:solidFill>
                <a:latin typeface="Calibri"/>
                <a:ea typeface="Calibri"/>
                <a:cs typeface="Calibri"/>
                <a:sym typeface="Calibri"/>
              </a:rPr>
              <a:t>قال ابن حجر :"  والذي يظهر أن التبرؤ من الفعل لا يستلزم إثم فاعله ولا إلزامه الغرامة فان إثم المخطئ مرفوع وإن كان فعله ليس بمحمود " </a:t>
            </a:r>
            <a:endParaRPr sz="2000" dirty="0">
              <a:solidFill>
                <a:srgbClr val="374C81"/>
              </a:solidFill>
              <a:latin typeface="Calibri"/>
              <a:ea typeface="Calibri"/>
              <a:cs typeface="Calibri"/>
              <a:sym typeface="Calibri"/>
            </a:endParaRPr>
          </a:p>
          <a:p>
            <a:pPr marL="0" marR="0" lvl="0" indent="0" algn="r" rtl="0">
              <a:spcBef>
                <a:spcPts val="800"/>
              </a:spcBef>
              <a:spcAft>
                <a:spcPts val="0"/>
              </a:spcAft>
              <a:buNone/>
            </a:pPr>
            <a:r>
              <a:rPr lang="ar-SA" sz="2000" b="1" dirty="0">
                <a:solidFill>
                  <a:srgbClr val="374C81"/>
                </a:solidFill>
                <a:latin typeface="Calibri"/>
                <a:ea typeface="Calibri"/>
                <a:cs typeface="Calibri"/>
                <a:sym typeface="Calibri"/>
              </a:rPr>
              <a:t>" إن النقد الذي يحط من قدر الشخص ويزدري قيمته ينظر إليه باعتباره أمراً مثبطاً ، وتقل احتمالية الاستفادة من القوة الإيجابية لهذا النقد"</a:t>
            </a:r>
            <a:endParaRPr sz="2000" dirty="0">
              <a:solidFill>
                <a:srgbClr val="374C81"/>
              </a:solidFill>
              <a:latin typeface="Arial"/>
              <a:ea typeface="Arial"/>
              <a:cs typeface="Arial"/>
              <a:sym typeface="Arial"/>
            </a:endParaRPr>
          </a:p>
        </p:txBody>
      </p:sp>
    </p:spTree>
  </p:cSld>
  <p:clrMapOvr>
    <a:masterClrMapping/>
  </p:clrMapOvr>
  <p:transition spd="slow">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95"/>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82</a:t>
            </a:fld>
            <a:endParaRPr>
              <a:solidFill>
                <a:srgbClr val="7F7F7F"/>
              </a:solidFill>
              <a:latin typeface="Arial"/>
              <a:ea typeface="Arial"/>
              <a:cs typeface="Arial"/>
              <a:sym typeface="Arial"/>
            </a:endParaRPr>
          </a:p>
        </p:txBody>
      </p:sp>
      <p:sp>
        <p:nvSpPr>
          <p:cNvPr id="792" name="Google Shape;792;p95"/>
          <p:cNvSpPr/>
          <p:nvPr/>
        </p:nvSpPr>
        <p:spPr>
          <a:xfrm>
            <a:off x="1447799" y="1025038"/>
            <a:ext cx="7251643" cy="5451961"/>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0070C0"/>
              </a:buClr>
              <a:buSzPts val="2000"/>
              <a:buFont typeface="Calibri"/>
              <a:buChar char="•"/>
            </a:pPr>
            <a:r>
              <a:rPr lang="ar-SA" sz="2000" b="1" dirty="0">
                <a:solidFill>
                  <a:srgbClr val="0070C0"/>
                </a:solidFill>
                <a:latin typeface="Calibri"/>
                <a:ea typeface="Calibri"/>
                <a:cs typeface="Calibri"/>
                <a:sym typeface="Calibri"/>
              </a:rPr>
              <a:t>الموازنة بين حسنات المخطئ وسيئته.</a:t>
            </a:r>
            <a:endParaRPr sz="2000" dirty="0">
              <a:solidFill>
                <a:srgbClr val="374C81"/>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dirty="0">
                <a:solidFill>
                  <a:srgbClr val="000000"/>
                </a:solidFill>
                <a:latin typeface="Calibri"/>
                <a:ea typeface="Calibri"/>
                <a:cs typeface="Calibri"/>
                <a:sym typeface="Calibri"/>
              </a:rPr>
              <a:t>" فعندما تكون على معرفة بمزايا الشخص – الذي تنتقده- فإن هذا يعطيك الفرصة للنظر إلى الشخص بصورة أكثر إيجابية ، وهذا بدوره يساعدك على التحكم في الغضب والإحباط ، وعندما تذكر الإيجابيات بوضوح فإن هذا يبعث للشخص الآخر برسالة مفادها أنك تستشعر مجهودته وتقدرها ، وبهذا تحافظ على احترام الشخص الآخر دون مساس به ، فضلاً عن أنه قد يؤدي إلى تعزيز هذا الاحترام " </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ونجد هذا المستوى من النقد الذي ينبع من تفكير إيجابي أصيل واقعاً عملياً في حياة النبي واقعاً فعندما قام حاطب بن أبي بلتعة  بإخبار قريش بأمر تحرك جيش المسلمين تعامل معه النبي  بأرقى أسلوب قال حاطب مبينناً لسبب ما قام به من عمل :" فأحببت إذ فاتني ذلك من النسب فيهم أن أتخذ عندهم يداً يحمون قرابتي ، ولم أفعله ارتداداً عن ديني ولا رضا بالكفر بعد الإسلام".</a:t>
            </a:r>
            <a:endParaRPr sz="2000" dirty="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dirty="0">
                <a:solidFill>
                  <a:srgbClr val="000000"/>
                </a:solidFill>
                <a:latin typeface="Calibri"/>
                <a:ea typeface="Calibri"/>
                <a:cs typeface="Calibri"/>
                <a:sym typeface="Calibri"/>
              </a:rPr>
              <a:t>فقال رسول الله: أما إنه قد صدقكم ، فقال عمر: يا رسول الله دعني أضرب عنق هذا المنافق ، فقال : إنه قد شهد بدراً وما يدريك لعل الله اطلع على من شهد بدراً فقال : اعملوا ما شئتم فقد غفرت لكم.</a:t>
            </a:r>
            <a:endParaRPr sz="2000" dirty="0">
              <a:solidFill>
                <a:srgbClr val="000000"/>
              </a:solidFill>
              <a:latin typeface="Calibri"/>
              <a:ea typeface="Calibri"/>
              <a:cs typeface="Calibri"/>
              <a:sym typeface="Calibri"/>
            </a:endParaRPr>
          </a:p>
        </p:txBody>
      </p:sp>
      <p:pic>
        <p:nvPicPr>
          <p:cNvPr id="793" name="Google Shape;793;p95" descr="Image result for ‫الموقف الإيجابي من اخطاء الاخرين‬‎"/>
          <p:cNvPicPr preferRelativeResize="0"/>
          <p:nvPr/>
        </p:nvPicPr>
        <p:blipFill rotWithShape="1">
          <a:blip r:embed="rId3">
            <a:alphaModFix/>
          </a:blip>
          <a:srcRect/>
          <a:stretch/>
        </p:blipFill>
        <p:spPr>
          <a:xfrm>
            <a:off x="9296399" y="762001"/>
            <a:ext cx="2597021" cy="4495800"/>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spTree>
  </p:cSld>
  <p:clrMapOvr>
    <a:masterClrMapping/>
  </p:clrMapOvr>
  <p:transition spd="slow">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9" name="Google Shape;799;p96" descr="Related image"/>
          <p:cNvPicPr preferRelativeResize="0"/>
          <p:nvPr/>
        </p:nvPicPr>
        <p:blipFill rotWithShape="1">
          <a:blip r:embed="rId3">
            <a:alphaModFix/>
          </a:blip>
          <a:srcRect/>
          <a:stretch/>
        </p:blipFill>
        <p:spPr>
          <a:xfrm>
            <a:off x="387491" y="914400"/>
            <a:ext cx="2660509" cy="5083114"/>
          </a:xfrm>
          <a:prstGeom prst="rect">
            <a:avLst/>
          </a:prstGeom>
          <a:noFill/>
          <a:ln>
            <a:noFill/>
          </a:ln>
        </p:spPr>
      </p:pic>
      <p:sp>
        <p:nvSpPr>
          <p:cNvPr id="800" name="Google Shape;800;p96"/>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83</a:t>
            </a:fld>
            <a:endParaRPr>
              <a:solidFill>
                <a:srgbClr val="7F7F7F"/>
              </a:solidFill>
              <a:latin typeface="Arial"/>
              <a:ea typeface="Arial"/>
              <a:cs typeface="Arial"/>
              <a:sym typeface="Arial"/>
            </a:endParaRPr>
          </a:p>
        </p:txBody>
      </p:sp>
      <p:sp>
        <p:nvSpPr>
          <p:cNvPr id="801" name="Google Shape;801;p96"/>
          <p:cNvSpPr/>
          <p:nvPr/>
        </p:nvSpPr>
        <p:spPr>
          <a:xfrm>
            <a:off x="3732245" y="2454461"/>
            <a:ext cx="7837714" cy="2812886"/>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ومرة أخرى في قصة المرأة التي زنت يتجلى هذا التفكير الإيجابي واقعاً عملياً فعن عمران بن حصين قال :" أمر بها فرجمت ثم صلى عليها فقال له عمر : تصلي عليها يا نبي الله وقد زنت؟ فقال : لقد تابت توبة لو قسمت بين سبعين من أهل المدينة لوسعتهم ، وهل وجدت توبة أفضل من أن جادت بنفسها لله تعالى".</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الله أكبر ما أعظمك يا رسول الله حين تأمر بها فترجم لارتكابها كبيرة من الكبائر ثم تحفظ لها الفضل بتوبتها ورغبتها في أن تطهر نفسها من تبعات ذلك الذنب الفظيع بأن تتحمل كل تلك الآلام في سبيل أن تخلص نفسها من غضب الله عليها ، ثم تدافع عنها يا رسول الله وتعلم أمتك كيف ينظرون إلى أخطاء الآخرين بأن لا ينسوا أن ينظروا إلى حسنات من قد وقع في الإثم. </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7" name="Google Shape;807;p9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84</a:t>
            </a:fld>
            <a:endParaRPr>
              <a:solidFill>
                <a:srgbClr val="7F7F7F"/>
              </a:solidFill>
              <a:latin typeface="Arial"/>
              <a:ea typeface="Arial"/>
              <a:cs typeface="Arial"/>
              <a:sym typeface="Arial"/>
            </a:endParaRPr>
          </a:p>
        </p:txBody>
      </p:sp>
      <p:sp>
        <p:nvSpPr>
          <p:cNvPr id="808" name="Google Shape;808;p97"/>
          <p:cNvSpPr/>
          <p:nvPr/>
        </p:nvSpPr>
        <p:spPr>
          <a:xfrm>
            <a:off x="2895600" y="685801"/>
            <a:ext cx="8767664" cy="5791200"/>
          </a:xfrm>
          <a:prstGeom prst="rect">
            <a:avLst/>
          </a:prstGeom>
          <a:noFill/>
          <a:ln>
            <a:noFill/>
          </a:ln>
        </p:spPr>
        <p:txBody>
          <a:bodyPr spcFirstLastPara="1" wrap="square" lIns="91425" tIns="45700" rIns="91425" bIns="45700" anchor="t" anchorCtr="0">
            <a:noAutofit/>
          </a:bodyPr>
          <a:lstStyle/>
          <a:p>
            <a:pPr marL="342900" marR="0" lvl="0" indent="-342900" algn="just" rtl="1">
              <a:lnSpc>
                <a:spcPct val="107000"/>
              </a:lnSpc>
              <a:spcBef>
                <a:spcPts val="0"/>
              </a:spcBef>
              <a:spcAft>
                <a:spcPts val="0"/>
              </a:spcAft>
              <a:buClr>
                <a:srgbClr val="0070C0"/>
              </a:buClr>
              <a:buSzPts val="2000"/>
              <a:buFont typeface="Calibri"/>
              <a:buChar char="•"/>
            </a:pPr>
            <a:r>
              <a:rPr lang="ar-SA" sz="2000" b="1" dirty="0">
                <a:solidFill>
                  <a:srgbClr val="0070C0"/>
                </a:solidFill>
                <a:latin typeface="Calibri"/>
                <a:ea typeface="Calibri"/>
                <a:cs typeface="Calibri"/>
                <a:sym typeface="Calibri"/>
              </a:rPr>
              <a:t>إشراك المخطئ في عملية التصحيح.</a:t>
            </a:r>
            <a:endParaRPr sz="2000" dirty="0">
              <a:solidFill>
                <a:srgbClr val="374C81"/>
              </a:solidFill>
              <a:latin typeface="Calibri"/>
              <a:ea typeface="Calibri"/>
              <a:cs typeface="Calibri"/>
              <a:sym typeface="Calibri"/>
            </a:endParaRPr>
          </a:p>
          <a:p>
            <a:pPr marL="0" marR="0" lvl="0" indent="0" algn="just" rtl="1">
              <a:lnSpc>
                <a:spcPct val="107000"/>
              </a:lnSpc>
              <a:spcBef>
                <a:spcPts val="0"/>
              </a:spcBef>
              <a:spcAft>
                <a:spcPts val="0"/>
              </a:spcAft>
              <a:buNone/>
            </a:pPr>
            <a:r>
              <a:rPr lang="ar-SA" sz="2000" b="1" dirty="0">
                <a:solidFill>
                  <a:srgbClr val="000000"/>
                </a:solidFill>
                <a:latin typeface="Calibri"/>
                <a:ea typeface="Calibri"/>
                <a:cs typeface="Calibri"/>
                <a:sym typeface="Calibri"/>
              </a:rPr>
              <a:t>فبالاستقراء نجد نصوص السنة النبوية زاخرة بما يوجه ببناء الرقابة الذاتية لدى أتباع الدين الإسلامي لأن هذه الرقابة هي الأقوى من الرقابة الخارجية في تحفيز الإنسان للعمل الصالح ، وأكثر صلابة في حجزه و منعه من الوقوع في الآثام ، فباستطاعة الإنسان أن يتخلص من الرقابة الخارجية فيفعل ما يحلو له ، ونجد النبي </a:t>
            </a:r>
            <a:r>
              <a:rPr lang="ar-SA" sz="2000" b="1" dirty="0">
                <a:solidFill>
                  <a:srgbClr val="000000"/>
                </a:solidFill>
                <a:latin typeface="Arial"/>
                <a:ea typeface="Arial"/>
                <a:cs typeface="Arial"/>
                <a:sym typeface="Arial"/>
              </a:rPr>
              <a:t>  يعزز الرقابة الداخلية من خلال إشراك الشخص الذي وقع منه الخطأ أو كاد أن يقع فيه حتى أصبح هذا الأسلوب أجدى نفعاً ، وأقوى تأثيراً ،  فعن أبي أمامة  قال : إن فتى شاباً أتى النبي  فقال : يا رسول الله ائذن لي بالزنا ، فأقبل القوم عليه فزجروه ، وقالوا : مه مه ، فقال : أدنه فدنا منه قريباً ، قال : فجلس ، قال : أتحبه لأمك ؟ ، قال : لا والله جعلني الله فداءك ، قال : ولا الناس يحبونه لأمهاتهم ، قال : أفتحبه لابنتك ؟ قال : لا والله يا رسول الله جعلني الله فداءك ، قال: ولا الناس يحبونه لبناتهم ، قال : أفتحبه لأختك ؟ ، قال : لا والله جعلني الله فداءك ، قال : ولا الناس يحبونه لأخواتهم ، قال : أفتحبه لعمتك ؟ قال : لا والله جعلني الله فداءك ، قال : ولا الناس يحبونه لعماتهم ، قال : أفتحبه لخالتك ؟ قال: لا والله جعلني الله فداءك ، قال : ولا الناس يحبونه لخالاتهم ، قال : فوضع يده عليه ، وقال : اللهم اغفر ذنبه وطهر قلبه ، وحصن فرجه ، فلم يكن بعد ذلك الفتى يلتفت إلى شيء</a:t>
            </a:r>
            <a:r>
              <a:rPr lang="ar-SA" sz="2000" dirty="0">
                <a:solidFill>
                  <a:srgbClr val="000000"/>
                </a:solidFill>
                <a:latin typeface="Calibri"/>
                <a:ea typeface="Calibri"/>
                <a:cs typeface="Calibri"/>
                <a:sym typeface="Calibri"/>
              </a:rPr>
              <a:t>"، </a:t>
            </a:r>
            <a:r>
              <a:rPr lang="ar-SA" sz="2000" b="1" dirty="0">
                <a:solidFill>
                  <a:srgbClr val="000000"/>
                </a:solidFill>
                <a:latin typeface="Calibri"/>
                <a:ea typeface="Calibri"/>
                <a:cs typeface="Calibri"/>
                <a:sym typeface="Calibri"/>
              </a:rPr>
              <a:t>فانظر إلى الخاتمة التي وصل إليها النبي  مع هذا الشاب حتى أصبح بعد ذلك لا يلتفت إلى شيء مما كان يريد فعله ، كل هذا جاء من خلال مشاركته في الحوار.</a:t>
            </a:r>
            <a:endParaRPr sz="2000" dirty="0">
              <a:solidFill>
                <a:srgbClr val="000000"/>
              </a:solidFill>
              <a:latin typeface="Calibri"/>
              <a:ea typeface="Calibri"/>
              <a:cs typeface="Calibri"/>
              <a:sym typeface="Calibri"/>
            </a:endParaRPr>
          </a:p>
        </p:txBody>
      </p:sp>
      <p:pic>
        <p:nvPicPr>
          <p:cNvPr id="809" name="Google Shape;809;p97" descr="Image result for ‫التفكير‬‎"/>
          <p:cNvPicPr preferRelativeResize="0"/>
          <p:nvPr/>
        </p:nvPicPr>
        <p:blipFill rotWithShape="1">
          <a:blip r:embed="rId3">
            <a:alphaModFix/>
          </a:blip>
          <a:srcRect/>
          <a:stretch/>
        </p:blipFill>
        <p:spPr>
          <a:xfrm>
            <a:off x="74925" y="1066800"/>
            <a:ext cx="2287275" cy="4559559"/>
          </a:xfrm>
          <a:prstGeom prst="rect">
            <a:avLst/>
          </a:prstGeom>
          <a:noFill/>
          <a:ln>
            <a:noFill/>
          </a:ln>
        </p:spPr>
      </p:pic>
    </p:spTree>
  </p:cSld>
  <p:clrMapOvr>
    <a:masterClrMapping/>
  </p:clrMapOvr>
  <p:transition spd="slow">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5" name="Google Shape;815;p98"/>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85</a:t>
            </a:fld>
            <a:endParaRPr>
              <a:solidFill>
                <a:srgbClr val="7F7F7F"/>
              </a:solidFill>
              <a:latin typeface="Arial"/>
              <a:ea typeface="Arial"/>
              <a:cs typeface="Arial"/>
              <a:sym typeface="Arial"/>
            </a:endParaRPr>
          </a:p>
        </p:txBody>
      </p:sp>
      <p:sp>
        <p:nvSpPr>
          <p:cNvPr id="816" name="Google Shape;816;p98"/>
          <p:cNvSpPr/>
          <p:nvPr/>
        </p:nvSpPr>
        <p:spPr>
          <a:xfrm>
            <a:off x="3803391" y="2952900"/>
            <a:ext cx="7589285" cy="2609700"/>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dirty="0">
                <a:solidFill>
                  <a:srgbClr val="000000"/>
                </a:solidFill>
                <a:latin typeface="Calibri"/>
                <a:ea typeface="Calibri"/>
                <a:cs typeface="Calibri"/>
                <a:sym typeface="Calibri"/>
              </a:rPr>
              <a:t>" إن دفعك للشخص الذي تنتقده لمشاركتك في عملية النقد أمر مهم لأسباب عديدة منها:</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800"/>
              </a:spcBef>
              <a:spcAft>
                <a:spcPts val="0"/>
              </a:spcAft>
              <a:buClr>
                <a:srgbClr val="000000"/>
              </a:buClr>
              <a:buSzPts val="2000"/>
              <a:buFont typeface="Times New Roman"/>
              <a:buChar char="-"/>
            </a:pPr>
            <a:r>
              <a:rPr lang="ar-SA" sz="2000" b="1" dirty="0">
                <a:solidFill>
                  <a:srgbClr val="000000"/>
                </a:solidFill>
                <a:latin typeface="Calibri"/>
                <a:ea typeface="Calibri"/>
                <a:cs typeface="Calibri"/>
                <a:sym typeface="Calibri"/>
              </a:rPr>
              <a:t>أن دفع هذا الشخص للتفاعل الإيجابي يعزز كثيراً من فرص إيجاد حل مثمر.</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Times New Roman"/>
              <a:buChar char="-"/>
            </a:pPr>
            <a:r>
              <a:rPr lang="ar-SA" sz="2000" b="1" dirty="0">
                <a:solidFill>
                  <a:srgbClr val="000000"/>
                </a:solidFill>
                <a:latin typeface="Calibri"/>
                <a:ea typeface="Calibri"/>
                <a:cs typeface="Calibri"/>
                <a:sym typeface="Calibri"/>
              </a:rPr>
              <a:t>يمكنك أن تستشعر من خلال هذا مدى اتفاق هذا الشخص معك فيما تقول.</a:t>
            </a:r>
            <a:endParaRPr sz="2000" dirty="0">
              <a:solidFill>
                <a:srgbClr val="000000"/>
              </a:solidFill>
              <a:latin typeface="Calibri"/>
              <a:ea typeface="Calibri"/>
              <a:cs typeface="Calibri"/>
              <a:sym typeface="Calibri"/>
            </a:endParaRPr>
          </a:p>
          <a:p>
            <a:pPr marL="342900" marR="0" lvl="0" indent="-342900" algn="just" rtl="1">
              <a:lnSpc>
                <a:spcPct val="107000"/>
              </a:lnSpc>
              <a:spcBef>
                <a:spcPts val="0"/>
              </a:spcBef>
              <a:spcAft>
                <a:spcPts val="0"/>
              </a:spcAft>
              <a:buClr>
                <a:srgbClr val="000000"/>
              </a:buClr>
              <a:buSzPts val="2000"/>
              <a:buFont typeface="Times New Roman"/>
              <a:buChar char="-"/>
            </a:pPr>
            <a:r>
              <a:rPr lang="ar-SA" sz="2000" b="1" dirty="0">
                <a:solidFill>
                  <a:srgbClr val="000000"/>
                </a:solidFill>
                <a:latin typeface="Calibri"/>
                <a:ea typeface="Calibri"/>
                <a:cs typeface="Calibri"/>
                <a:sym typeface="Calibri"/>
              </a:rPr>
              <a:t>هذا الأسلوب يقلل إلى أقصى قدر ممكن من احتمال تبني هذا الشخص لموقف دفاعي ".</a:t>
            </a:r>
            <a:endParaRPr sz="2000" dirty="0">
              <a:solidFill>
                <a:srgbClr val="000000"/>
              </a:solidFill>
              <a:latin typeface="Calibri"/>
              <a:ea typeface="Calibri"/>
              <a:cs typeface="Calibri"/>
              <a:sym typeface="Calibri"/>
            </a:endParaRPr>
          </a:p>
        </p:txBody>
      </p:sp>
      <p:pic>
        <p:nvPicPr>
          <p:cNvPr id="817" name="Google Shape;817;p98" descr="Related image"/>
          <p:cNvPicPr preferRelativeResize="0"/>
          <p:nvPr/>
        </p:nvPicPr>
        <p:blipFill rotWithShape="1">
          <a:blip r:embed="rId3">
            <a:alphaModFix/>
          </a:blip>
          <a:srcRect/>
          <a:stretch/>
        </p:blipFill>
        <p:spPr>
          <a:xfrm>
            <a:off x="503513" y="990600"/>
            <a:ext cx="2315887" cy="4267200"/>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3" name="Google Shape;823;p99"/>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86</a:t>
            </a:fld>
            <a:endParaRPr>
              <a:solidFill>
                <a:srgbClr val="7F7F7F"/>
              </a:solidFill>
              <a:latin typeface="Arial"/>
              <a:ea typeface="Arial"/>
              <a:cs typeface="Arial"/>
              <a:sym typeface="Arial"/>
            </a:endParaRPr>
          </a:p>
        </p:txBody>
      </p:sp>
      <p:sp>
        <p:nvSpPr>
          <p:cNvPr id="824" name="Google Shape;824;p99"/>
          <p:cNvSpPr/>
          <p:nvPr/>
        </p:nvSpPr>
        <p:spPr>
          <a:xfrm>
            <a:off x="8346977" y="841216"/>
            <a:ext cx="3240360" cy="720080"/>
          </a:xfrm>
          <a:prstGeom prst="flowChartTerminator">
            <a:avLst/>
          </a:prstGeom>
          <a:solidFill>
            <a:schemeClr val="accent1"/>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dirty="0">
                <a:solidFill>
                  <a:srgbClr val="FFFF00"/>
                </a:solidFill>
                <a:latin typeface="Arial"/>
                <a:ea typeface="Arial"/>
                <a:cs typeface="Arial"/>
                <a:sym typeface="Arial"/>
              </a:rPr>
              <a:t>ثانيا الحديث الإيجابي مع الذات :- </a:t>
            </a:r>
            <a:endParaRPr sz="2000" dirty="0">
              <a:solidFill>
                <a:srgbClr val="FFFF00"/>
              </a:solidFill>
              <a:latin typeface="Arial"/>
              <a:ea typeface="Arial"/>
              <a:cs typeface="Arial"/>
              <a:sym typeface="Arial"/>
            </a:endParaRPr>
          </a:p>
        </p:txBody>
      </p:sp>
      <p:sp>
        <p:nvSpPr>
          <p:cNvPr id="825" name="Google Shape;825;p99"/>
          <p:cNvSpPr/>
          <p:nvPr/>
        </p:nvSpPr>
        <p:spPr>
          <a:xfrm>
            <a:off x="3769413" y="2107096"/>
            <a:ext cx="7844428" cy="3800849"/>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الحديث الذاتي :" هو ما يقوله الإنسان أو يؤكده لنفسه عندما ينفعل مع نفسه ، أو يتفاعل مع تقييمه الذاتي لأدائه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إن ما يصدر عن الإنسان من أقوال وأفعال هو في الحقيقة ترجمة لما في ذهنه من قناعات وأفكار عن ذاته وعمن حوله وعن الحياة عموماً ، وتتشكل تلك القناعات والأفكار جراء ما يتعرض له عقل الإنسان من مصادر التشكيل الداخلي والخارجي ، فالتشكيل الخارجي مصادره متعددة الأهل والأصدقاء والمدرسة ووسائل الإعلام ، ولكن أشد تلك المصادر أهمية هو المصدر الداخلي لأنه يحدث ذاتياً وربما من غير أن يشعر به الإنسان ، وتكمن خطورته في كونه ملازماً للإنسان طوال الوقت ، ولا يستطيع الإنسان الهروب منه كما قد يفعل مع المصادر الخارجية ، ولأنه قد يصل بالإنسان إلى مرحلة التعود فيقوم بترديد تلك الأفكار حتى تصبح جزءً من أفكاره وقناعاته ، وتكرار الإنسان للفكرة وتقبلها دون تمحيص دقيق ينتج لديه تصديق مطلق وغير قابل للشك فيما رآه واقتنع به سواء عن نفسه أو عن غيره أو عن الحياة .</a:t>
            </a:r>
            <a:endParaRPr sz="2000">
              <a:solidFill>
                <a:srgbClr val="000000"/>
              </a:solidFill>
              <a:latin typeface="Calibri"/>
              <a:ea typeface="Calibri"/>
              <a:cs typeface="Calibri"/>
              <a:sym typeface="Calibri"/>
            </a:endParaRPr>
          </a:p>
        </p:txBody>
      </p:sp>
      <p:pic>
        <p:nvPicPr>
          <p:cNvPr id="826" name="Google Shape;826;p99" descr="Image result for ‫الموقف الإيجابي من اخطاء الاخرين‬‎"/>
          <p:cNvPicPr preferRelativeResize="0"/>
          <p:nvPr/>
        </p:nvPicPr>
        <p:blipFill rotWithShape="1">
          <a:blip r:embed="rId3">
            <a:alphaModFix/>
          </a:blip>
          <a:srcRect/>
          <a:stretch/>
        </p:blipFill>
        <p:spPr>
          <a:xfrm>
            <a:off x="578159" y="762000"/>
            <a:ext cx="2622241" cy="4953000"/>
          </a:xfrm>
          <a:prstGeom prst="rect">
            <a:avLst/>
          </a:prstGeom>
          <a:noFill/>
          <a:ln>
            <a:noFill/>
          </a:ln>
        </p:spPr>
      </p:pic>
    </p:spTree>
  </p:cSld>
  <p:clrMapOvr>
    <a:masterClrMapping/>
  </p:clrMapOvr>
  <p:transition spd="slow">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2" name="Google Shape;832;p100" descr="Image result for ‫الموقف الإيجابي من اخطاء الاخرين‬‎"/>
          <p:cNvPicPr preferRelativeResize="0"/>
          <p:nvPr/>
        </p:nvPicPr>
        <p:blipFill rotWithShape="1">
          <a:blip r:embed="rId3">
            <a:alphaModFix/>
          </a:blip>
          <a:srcRect/>
          <a:stretch/>
        </p:blipFill>
        <p:spPr>
          <a:xfrm>
            <a:off x="316172" y="1143000"/>
            <a:ext cx="2808028" cy="4513476"/>
          </a:xfrm>
          <a:prstGeom prst="rect">
            <a:avLst/>
          </a:prstGeom>
          <a:noFill/>
          <a:ln>
            <a:noFill/>
          </a:ln>
        </p:spPr>
      </p:pic>
      <p:sp>
        <p:nvSpPr>
          <p:cNvPr id="833" name="Google Shape;833;p100"/>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87</a:t>
            </a:fld>
            <a:endParaRPr>
              <a:solidFill>
                <a:srgbClr val="7F7F7F"/>
              </a:solidFill>
              <a:latin typeface="Arial"/>
              <a:ea typeface="Arial"/>
              <a:cs typeface="Arial"/>
              <a:sym typeface="Arial"/>
            </a:endParaRPr>
          </a:p>
        </p:txBody>
      </p:sp>
      <p:sp>
        <p:nvSpPr>
          <p:cNvPr id="834" name="Google Shape;834;p100"/>
          <p:cNvSpPr/>
          <p:nvPr/>
        </p:nvSpPr>
        <p:spPr>
          <a:xfrm>
            <a:off x="4267200" y="987287"/>
            <a:ext cx="6579038" cy="5181600"/>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ولذلك أرشد النبي </a:t>
            </a: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أتباعه إلى تعويد أنفسهم للحديث الإيجابي عن الذات ، وتنفيرهم من الحديث السلبي الذي يبرمج حياة الإنسان دون أن يشعر فعن عائشة رضي الله عنها عن النبي  :" قال لا يقولن أحدكم خبثت نفسي ولكن ليقل لقست نفسي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قال ابن أبي جمرة :"  ويؤخذ من الحديث استحباب مجانبة الألفاظ القبيحة والأسماء والعدول إلى ما لا قبح فيه ..... وفيه أن المرء يطلب الخير حتى بالفأل الحسن ويضيف الخير إلى نفسه ولو بنسبة ما ويدفع الشر عن نفسه مهما أمكن ويقطع الوصلة بينه وبين أهل الشر حتى في الألفاظ المشتركة"</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وأما نتيجة الحديث السلبي مع الذات فيمكن النظر إليها من خلال حديث ابن عباس رضي الله عنهما أن النبي</a:t>
            </a:r>
            <a:r>
              <a:rPr lang="ar-SA" sz="2000" b="1">
                <a:solidFill>
                  <a:srgbClr val="000000"/>
                </a:solidFill>
                <a:latin typeface="Arial"/>
                <a:ea typeface="Arial"/>
                <a:cs typeface="Arial"/>
                <a:sym typeface="Arial"/>
              </a:rPr>
              <a:t>  دخل على أعرابي يعوده قال وكان النبي</a:t>
            </a:r>
            <a:r>
              <a:rPr lang="ar-SA" sz="2000" b="1">
                <a:solidFill>
                  <a:srgbClr val="000000"/>
                </a:solidFill>
                <a:latin typeface="Calibri"/>
                <a:ea typeface="Calibri"/>
                <a:cs typeface="Calibri"/>
                <a:sym typeface="Calibri"/>
              </a:rPr>
              <a:t> إذا دخل على مريض يعوده قال لا بأس طهور إن شاء الله فقال له لا بأس طهور إن شاء الله قال قلت طهور كلا بل هي حمى تفور أو تثور على شيخ كبير تزيره القبور فقال النبي فنعم إذاً"</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40" name="Google Shape;840;p101" descr="Related image"/>
          <p:cNvPicPr preferRelativeResize="0"/>
          <p:nvPr/>
        </p:nvPicPr>
        <p:blipFill rotWithShape="1">
          <a:blip r:embed="rId3">
            <a:alphaModFix/>
          </a:blip>
          <a:srcRect l="5343" t="15770" r="5166" b="11906"/>
          <a:stretch/>
        </p:blipFill>
        <p:spPr>
          <a:xfrm>
            <a:off x="360419" y="1295400"/>
            <a:ext cx="2763781" cy="5029200"/>
          </a:xfrm>
          <a:prstGeom prst="rect">
            <a:avLst/>
          </a:prstGeom>
          <a:noFill/>
          <a:ln>
            <a:noFill/>
          </a:ln>
        </p:spPr>
      </p:pic>
      <p:sp>
        <p:nvSpPr>
          <p:cNvPr id="841" name="Google Shape;841;p10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88</a:t>
            </a:fld>
            <a:endParaRPr>
              <a:solidFill>
                <a:srgbClr val="7F7F7F"/>
              </a:solidFill>
              <a:latin typeface="Arial"/>
              <a:ea typeface="Arial"/>
              <a:cs typeface="Arial"/>
              <a:sym typeface="Arial"/>
            </a:endParaRPr>
          </a:p>
        </p:txBody>
      </p:sp>
      <p:sp>
        <p:nvSpPr>
          <p:cNvPr id="842" name="Google Shape;842;p101"/>
          <p:cNvSpPr/>
          <p:nvPr/>
        </p:nvSpPr>
        <p:spPr>
          <a:xfrm>
            <a:off x="3480319" y="1570304"/>
            <a:ext cx="8220269" cy="4232762"/>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فيتبن من الحديث كيف كانت الرسائل الإيجابية من النبي </a:t>
            </a: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 لعموم الناس فقد قال لهذا المريض :"  طهور " وهي رسالة إيجابية بمعنى أن الحمى طهر لك ، لكن الأعرابي أبى أن يتقبل هذه الرسالة الإيجابية فألف لذاته رسالة سلبية تتمثل في الهلاك والموت من هذا المرض ،قال العيني في معنى كلام الأعرايي - فنعم إذاً - ، " وهذه اللفظة كناية عن الموت " ، فماذا كانت نتيجة رفض الأعرابي للرسالة الإيجابية وتبنيه للرسالة السلبية جاء في رواية أخرى للحديث من حديث شرحبيل الجعفي:" قال النبي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أما إذا أبيت فهي كما تقول ، وما قضى الله فهو كائن ، قال : فما أمسى من الغد إلا ميتاً ".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ومن أقوى الأساليب التي يرشدنا إليها النبي الكريم </a:t>
            </a:r>
            <a:r>
              <a:rPr lang="ar-SA" sz="2000" b="1">
                <a:solidFill>
                  <a:srgbClr val="000000"/>
                </a:solidFill>
                <a:latin typeface="Arial"/>
                <a:ea typeface="Arial"/>
                <a:cs typeface="Arial"/>
                <a:sym typeface="Arial"/>
              </a:rPr>
              <a:t> </a:t>
            </a:r>
            <a:r>
              <a:rPr lang="ar-SA" sz="2000" b="1">
                <a:solidFill>
                  <a:srgbClr val="000000"/>
                </a:solidFill>
                <a:latin typeface="Calibri"/>
                <a:ea typeface="Calibri"/>
                <a:cs typeface="Calibri"/>
                <a:sym typeface="Calibri"/>
              </a:rPr>
              <a:t>هي تخلية النفس وتعويدها النفور من الألفاظ والمعاني القبيحة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 فقد دلت الدراسات أن (80% ) مما نقوله لأنفسنا يكون سلبياً ويعمل ضد مصلحتنا ، فمن الممكن للبرمجة الذاتية ، والتحدث مع النفس أن تجعل منك إنساناً سعيداً ناجحاً يحقق أحلامه ، أو تعيساً وحيداً يائساً من الحياة "</a:t>
            </a:r>
            <a:endParaRPr sz="20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8" name="Google Shape;848;p102"/>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89</a:t>
            </a:fld>
            <a:endParaRPr>
              <a:solidFill>
                <a:srgbClr val="7F7F7F"/>
              </a:solidFill>
              <a:latin typeface="Arial"/>
              <a:ea typeface="Arial"/>
              <a:cs typeface="Arial"/>
              <a:sym typeface="Arial"/>
            </a:endParaRPr>
          </a:p>
        </p:txBody>
      </p:sp>
      <p:sp>
        <p:nvSpPr>
          <p:cNvPr id="849" name="Google Shape;849;p102"/>
          <p:cNvSpPr/>
          <p:nvPr/>
        </p:nvSpPr>
        <p:spPr>
          <a:xfrm>
            <a:off x="3825549" y="2453952"/>
            <a:ext cx="7805669" cy="2586157"/>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وانظر معي إلى هذا الحديث النبوي الذي يعود المسلم على التنفير من ثمانية ألفاظ سلبية اللفظ والمعنى ، وكل واحد منها مهلك للإنسان لوحده فكيف لو اجتمعت عليه كلها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قال أنس بن مالك" فكنت أخدم رسول الله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إذا نزل فكنت أسمعه كثيرا يقول : اللهم إني أعوذ بك من الهم والحزن والعجز والكسل والبخل والجبن وضلع الدين وغلبة الرجال"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قال الكرماني :" هذا الدعاء من جوامع الكلم لان أنواع الرذائل ثلاثة نفسانية وبدنية وخارجية فالأولى بحسب القوى التي للإنسان وهي ثلاثة العقلية والغضبية والشهوانية فالهم والحزن يتعلق بالعقلية والجبن بالغضبية والبخل بالشهوانية والعجز والكسل بالبدنية "</a:t>
            </a:r>
            <a:endParaRPr sz="2000">
              <a:solidFill>
                <a:srgbClr val="000000"/>
              </a:solidFill>
              <a:latin typeface="Calibri"/>
              <a:ea typeface="Calibri"/>
              <a:cs typeface="Calibri"/>
              <a:sym typeface="Calibri"/>
            </a:endParaRPr>
          </a:p>
        </p:txBody>
      </p:sp>
      <p:pic>
        <p:nvPicPr>
          <p:cNvPr id="850" name="Google Shape;850;p102"/>
          <p:cNvPicPr preferRelativeResize="0"/>
          <p:nvPr/>
        </p:nvPicPr>
        <p:blipFill rotWithShape="1">
          <a:blip r:embed="rId3">
            <a:alphaModFix/>
          </a:blip>
          <a:srcRect/>
          <a:stretch/>
        </p:blipFill>
        <p:spPr>
          <a:xfrm flipH="1">
            <a:off x="355507" y="990600"/>
            <a:ext cx="2616291" cy="5088991"/>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6" name="Google Shape;176;p21" descr="Related image"/>
          <p:cNvPicPr preferRelativeResize="0"/>
          <p:nvPr/>
        </p:nvPicPr>
        <p:blipFill rotWithShape="1">
          <a:blip r:embed="rId3">
            <a:alphaModFix/>
          </a:blip>
          <a:srcRect l="11235" r="30322" b="12218"/>
          <a:stretch/>
        </p:blipFill>
        <p:spPr>
          <a:xfrm flipH="1">
            <a:off x="1726163" y="2266893"/>
            <a:ext cx="2155371" cy="2638750"/>
          </a:xfrm>
          <a:prstGeom prst="rect">
            <a:avLst/>
          </a:prstGeom>
          <a:noFill/>
          <a:ln>
            <a:noFill/>
          </a:ln>
        </p:spPr>
      </p:pic>
      <p:sp>
        <p:nvSpPr>
          <p:cNvPr id="177" name="Google Shape;177;p21"/>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9</a:t>
            </a:fld>
            <a:endParaRPr>
              <a:solidFill>
                <a:srgbClr val="7F7F7F"/>
              </a:solidFill>
              <a:latin typeface="Arial"/>
              <a:ea typeface="Arial"/>
              <a:cs typeface="Arial"/>
              <a:sym typeface="Arial"/>
            </a:endParaRPr>
          </a:p>
        </p:txBody>
      </p:sp>
      <p:sp>
        <p:nvSpPr>
          <p:cNvPr id="178" name="Google Shape;178;p21"/>
          <p:cNvSpPr/>
          <p:nvPr/>
        </p:nvSpPr>
        <p:spPr>
          <a:xfrm>
            <a:off x="3508311" y="3033406"/>
            <a:ext cx="7091264" cy="2051652"/>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للاستفادة القصوى من قدرات العقل الباطن، يجب عدم استخدام العبارات السلبية مطلقاً مثل لا أستطيع تحقيق هذا الهدف أو لا أستطيع شراء هذا الشيء، فهذه العبارات يفهمها العقل الباطن على أنّك بالفعل لا تستطيع، وقبل التوجّه إلى النوم من الجيد تفعيل العقل الباطن، عن طريق طلب محدد مثل معرفة معلومة معيّنة أو كيفيّة الحصول على شيء ما، وسيقوم العقل الباطن خلال النوم بتكوين الإجابة على هذا الطلب، ونستنج من ذلك أنّ استغلاله سيحقّق المعجزات ويسهل الحياة</a:t>
            </a:r>
            <a:r>
              <a:rPr lang="ar-SA" sz="2000" b="1">
                <a:solidFill>
                  <a:srgbClr val="000000"/>
                </a:solidFill>
                <a:latin typeface="Arial"/>
                <a:ea typeface="Arial"/>
                <a:cs typeface="Arial"/>
                <a:sym typeface="Arial"/>
              </a:rPr>
              <a:t>.</a:t>
            </a:r>
            <a:endParaRPr sz="2000">
              <a:solidFill>
                <a:srgbClr val="000000"/>
              </a:solidFill>
              <a:latin typeface="Calibri"/>
              <a:ea typeface="Calibri"/>
              <a:cs typeface="Calibri"/>
              <a:sym typeface="Calibri"/>
            </a:endParaRPr>
          </a:p>
        </p:txBody>
      </p:sp>
      <p:sp>
        <p:nvSpPr>
          <p:cNvPr id="179" name="Google Shape;179;p21"/>
          <p:cNvSpPr/>
          <p:nvPr/>
        </p:nvSpPr>
        <p:spPr>
          <a:xfrm>
            <a:off x="4338320" y="1906853"/>
            <a:ext cx="3024336" cy="720080"/>
          </a:xfrm>
          <a:prstGeom prst="flowChartTerminator">
            <a:avLst/>
          </a:prstGeom>
          <a:solidFill>
            <a:srgbClr val="C00000"/>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  قوة التفكير والعقل الباطن:</a:t>
            </a:r>
            <a:endParaRPr sz="2000" b="1">
              <a:solidFill>
                <a:srgbClr val="FFFF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Google Shape;856;p103"/>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90</a:t>
            </a:fld>
            <a:endParaRPr>
              <a:solidFill>
                <a:srgbClr val="7F7F7F"/>
              </a:solidFill>
              <a:latin typeface="Arial"/>
              <a:ea typeface="Arial"/>
              <a:cs typeface="Arial"/>
              <a:sym typeface="Arial"/>
            </a:endParaRPr>
          </a:p>
        </p:txBody>
      </p:sp>
      <p:sp>
        <p:nvSpPr>
          <p:cNvPr id="857" name="Google Shape;857;p103"/>
          <p:cNvSpPr/>
          <p:nvPr/>
        </p:nvSpPr>
        <p:spPr>
          <a:xfrm>
            <a:off x="2929812" y="2285797"/>
            <a:ext cx="8217161" cy="2915478"/>
          </a:xfrm>
          <a:prstGeom prst="rect">
            <a:avLst/>
          </a:prstGeom>
          <a:noFill/>
          <a:ln>
            <a:noFill/>
          </a:ln>
        </p:spPr>
        <p:txBody>
          <a:bodyPr spcFirstLastPara="1" wrap="square" lIns="91425" tIns="45700" rIns="91425" bIns="45700" anchor="t" anchorCtr="0">
            <a:noAutofit/>
          </a:bodyPr>
          <a:lstStyle/>
          <a:p>
            <a:pPr marL="0" marR="0" lvl="0" indent="0" algn="just" rtl="1">
              <a:lnSpc>
                <a:spcPct val="107000"/>
              </a:lnSpc>
              <a:spcBef>
                <a:spcPts val="0"/>
              </a:spcBef>
              <a:spcAft>
                <a:spcPts val="0"/>
              </a:spcAft>
              <a:buNone/>
            </a:pPr>
            <a:r>
              <a:rPr lang="ar-SA" sz="2000" b="1">
                <a:solidFill>
                  <a:srgbClr val="000000"/>
                </a:solidFill>
                <a:latin typeface="Calibri"/>
                <a:ea typeface="Calibri"/>
                <a:cs typeface="Calibri"/>
                <a:sym typeface="Calibri"/>
              </a:rPr>
              <a:t>" إن اللغة التي تتحدث بها لا تعكس سلوكك فقط ، ولكنها أيضاً تؤثر عليه ؛ لذا عليك اختيار كلمات وعبارات مفعمة بالحيوية والإيجابية ، لكي تنجح في حياتك الإيجابية ، وعليك بفحص الكلمات التي تستخدمها وتغيرها إن لزم الأمر بحيث تعكس الإيجابية والتوجه البناء الذي تنشده"</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ففي حديث أن رجلاً رفض الأمر النبوي الإيجابي وافترض بلغته واقعاً سلبياً فحارت تلك الكلمة عليه فعن سلمة بن الأكوع  أن رجلا أكل عند رسول الله </a:t>
            </a:r>
            <a:r>
              <a:rPr lang="ar-SA" sz="2000" b="1">
                <a:solidFill>
                  <a:srgbClr val="000000"/>
                </a:solidFill>
                <a:latin typeface="Arial"/>
                <a:ea typeface="Arial"/>
                <a:cs typeface="Arial"/>
                <a:sym typeface="Arial"/>
              </a:rPr>
              <a:t></a:t>
            </a:r>
            <a:r>
              <a:rPr lang="ar-SA" sz="2000" b="1">
                <a:solidFill>
                  <a:srgbClr val="000000"/>
                </a:solidFill>
                <a:latin typeface="Calibri"/>
                <a:ea typeface="Calibri"/>
                <a:cs typeface="Calibri"/>
                <a:sym typeface="Calibri"/>
              </a:rPr>
              <a:t> بشماله فقال :كل بيمينك ، قال : لا أستطيع ، قال : لا استطعت ما منعه إلا الكبر ، قال : فما رفعها إلى فيه". </a:t>
            </a:r>
            <a:endParaRPr sz="2000">
              <a:solidFill>
                <a:srgbClr val="000000"/>
              </a:solidFill>
              <a:latin typeface="Calibri"/>
              <a:ea typeface="Calibri"/>
              <a:cs typeface="Calibri"/>
              <a:sym typeface="Calibri"/>
            </a:endParaRPr>
          </a:p>
          <a:p>
            <a:pPr marL="0" marR="0" lvl="0" indent="0" algn="just" rtl="1">
              <a:lnSpc>
                <a:spcPct val="107000"/>
              </a:lnSpc>
              <a:spcBef>
                <a:spcPts val="800"/>
              </a:spcBef>
              <a:spcAft>
                <a:spcPts val="0"/>
              </a:spcAft>
              <a:buNone/>
            </a:pPr>
            <a:r>
              <a:rPr lang="ar-SA" sz="2000" b="1">
                <a:solidFill>
                  <a:srgbClr val="000000"/>
                </a:solidFill>
                <a:latin typeface="Calibri"/>
                <a:ea typeface="Calibri"/>
                <a:cs typeface="Calibri"/>
                <a:sym typeface="Calibri"/>
              </a:rPr>
              <a:t>فالحديث الذات السلبي يقودك إلى الفشل ، ويبدد احترامك لذاتك ، وثقتك بنفسك ، فيستنزف طاقاتك الجسدية والذهنية.</a:t>
            </a:r>
            <a:endParaRPr sz="2000">
              <a:solidFill>
                <a:srgbClr val="000000"/>
              </a:solidFill>
              <a:latin typeface="Calibri"/>
              <a:ea typeface="Calibri"/>
              <a:cs typeface="Calibri"/>
              <a:sym typeface="Calibri"/>
            </a:endParaRPr>
          </a:p>
        </p:txBody>
      </p:sp>
      <p:pic>
        <p:nvPicPr>
          <p:cNvPr id="858" name="Google Shape;858;p103" descr="Related image"/>
          <p:cNvPicPr preferRelativeResize="0"/>
          <p:nvPr/>
        </p:nvPicPr>
        <p:blipFill rotWithShape="1">
          <a:blip r:embed="rId3">
            <a:alphaModFix/>
          </a:blip>
          <a:srcRect l="24522" r="25591"/>
          <a:stretch/>
        </p:blipFill>
        <p:spPr>
          <a:xfrm>
            <a:off x="457200" y="1981200"/>
            <a:ext cx="1978090" cy="4419600"/>
          </a:xfrm>
          <a:prstGeom prst="rect">
            <a:avLst/>
          </a:prstGeom>
          <a:noFill/>
          <a:ln>
            <a:noFill/>
          </a:ln>
        </p:spPr>
      </p:pic>
    </p:spTree>
  </p:cSld>
  <p:clrMapOvr>
    <a:masterClrMapping/>
  </p:clrMapOvr>
  <p:transition spd="slow">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pic>
        <p:nvPicPr>
          <p:cNvPr id="864" name="Google Shape;864;p104"/>
          <p:cNvPicPr preferRelativeResize="0"/>
          <p:nvPr/>
        </p:nvPicPr>
        <p:blipFill rotWithShape="1">
          <a:blip r:embed="rId3">
            <a:alphaModFix/>
          </a:blip>
          <a:srcRect/>
          <a:stretch/>
        </p:blipFill>
        <p:spPr>
          <a:xfrm>
            <a:off x="457200" y="1134608"/>
            <a:ext cx="2743200" cy="4574957"/>
          </a:xfrm>
          <a:prstGeom prst="rect">
            <a:avLst/>
          </a:prstGeom>
          <a:noFill/>
          <a:ln>
            <a:noFill/>
          </a:ln>
        </p:spPr>
      </p:pic>
      <p:sp>
        <p:nvSpPr>
          <p:cNvPr id="865" name="Google Shape;865;p104"/>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91</a:t>
            </a:fld>
            <a:endParaRPr>
              <a:solidFill>
                <a:srgbClr val="7F7F7F"/>
              </a:solidFill>
              <a:latin typeface="Arial"/>
              <a:ea typeface="Arial"/>
              <a:cs typeface="Arial"/>
              <a:sym typeface="Arial"/>
            </a:endParaRPr>
          </a:p>
        </p:txBody>
      </p:sp>
      <p:sp>
        <p:nvSpPr>
          <p:cNvPr id="866" name="Google Shape;866;p104"/>
          <p:cNvSpPr/>
          <p:nvPr/>
        </p:nvSpPr>
        <p:spPr>
          <a:xfrm>
            <a:off x="9220200" y="754527"/>
            <a:ext cx="2664296" cy="775204"/>
          </a:xfrm>
          <a:prstGeom prst="doubleWave">
            <a:avLst>
              <a:gd name="adj1" fmla="val 6250"/>
              <a:gd name="adj2" fmla="val 0"/>
            </a:avLst>
          </a:prstGeom>
          <a:solidFill>
            <a:schemeClr val="accent1"/>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2000" b="1">
                <a:solidFill>
                  <a:srgbClr val="FFFF00"/>
                </a:solidFill>
                <a:latin typeface="Arial"/>
                <a:ea typeface="Arial"/>
                <a:cs typeface="Arial"/>
                <a:sym typeface="Arial"/>
              </a:rPr>
              <a:t>ثالثا أنواع التفكير الأيجابي:-</a:t>
            </a:r>
            <a:endParaRPr sz="2000" b="1">
              <a:solidFill>
                <a:srgbClr val="FFFF00"/>
              </a:solidFill>
              <a:latin typeface="Arial"/>
              <a:ea typeface="Arial"/>
              <a:cs typeface="Arial"/>
              <a:sym typeface="Arial"/>
            </a:endParaRPr>
          </a:p>
        </p:txBody>
      </p:sp>
      <p:sp>
        <p:nvSpPr>
          <p:cNvPr id="867" name="Google Shape;867;p104"/>
          <p:cNvSpPr/>
          <p:nvPr/>
        </p:nvSpPr>
        <p:spPr>
          <a:xfrm>
            <a:off x="2323322" y="2441986"/>
            <a:ext cx="9226626" cy="3039935"/>
          </a:xfrm>
          <a:prstGeom prst="rect">
            <a:avLst/>
          </a:prstGeom>
          <a:noFill/>
          <a:ln>
            <a:noFill/>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ar-SA" sz="2000" b="1" dirty="0">
                <a:solidFill>
                  <a:srgbClr val="C00000"/>
                </a:solidFill>
                <a:latin typeface="Calibri"/>
                <a:ea typeface="Calibri"/>
                <a:cs typeface="Calibri"/>
                <a:sym typeface="Calibri"/>
              </a:rPr>
              <a:t>1-</a:t>
            </a:r>
            <a:r>
              <a:rPr lang="ar-SA" sz="2000" b="1" dirty="0">
                <a:solidFill>
                  <a:srgbClr val="000000"/>
                </a:solidFill>
                <a:latin typeface="Calibri"/>
                <a:ea typeface="Calibri"/>
                <a:cs typeface="Calibri"/>
                <a:sym typeface="Calibri"/>
              </a:rPr>
              <a:t>التفكير الايجابي لتدعيم وجهات النظر يستخدمه بعض الناس ليدعم وجهة نظره الشخصيه وذلك يقنع نفسه بانه ع صواب حتى لو كانت النتيجه سلبيه.</a:t>
            </a:r>
            <a:endParaRPr dirty="0"/>
          </a:p>
          <a:p>
            <a:pPr marL="0" marR="0" lvl="0" indent="0" algn="r" rtl="1">
              <a:lnSpc>
                <a:spcPct val="107000"/>
              </a:lnSpc>
              <a:spcBef>
                <a:spcPts val="0"/>
              </a:spcBef>
              <a:spcAft>
                <a:spcPts val="0"/>
              </a:spcAft>
              <a:buNone/>
            </a:pPr>
            <a:r>
              <a:rPr lang="ar-SA" sz="2000" b="1" dirty="0">
                <a:solidFill>
                  <a:srgbClr val="000000"/>
                </a:solidFill>
                <a:latin typeface="Calibri"/>
                <a:ea typeface="Calibri"/>
                <a:cs typeface="Calibri"/>
                <a:sym typeface="Calibri"/>
              </a:rPr>
              <a:t>2</a:t>
            </a:r>
            <a:r>
              <a:rPr lang="ar-SA" sz="2000" b="1" dirty="0">
                <a:solidFill>
                  <a:srgbClr val="C00000"/>
                </a:solidFill>
                <a:latin typeface="Arial"/>
                <a:ea typeface="Arial"/>
                <a:cs typeface="Arial"/>
                <a:sym typeface="Arial"/>
              </a:rPr>
              <a:t>- </a:t>
            </a:r>
            <a:r>
              <a:rPr lang="ar-SA" sz="2000" b="1" dirty="0">
                <a:solidFill>
                  <a:srgbClr val="000000"/>
                </a:solidFill>
                <a:latin typeface="Calibri"/>
                <a:ea typeface="Calibri"/>
                <a:cs typeface="Calibri"/>
                <a:sym typeface="Calibri"/>
              </a:rPr>
              <a:t>التفكير الايجابي بسبب تأثير الاخرين</a:t>
            </a:r>
            <a:endParaRPr dirty="0"/>
          </a:p>
          <a:p>
            <a:pPr marL="0" marR="0" lvl="0" indent="0" algn="r" rtl="1">
              <a:lnSpc>
                <a:spcPct val="107000"/>
              </a:lnSpc>
              <a:spcBef>
                <a:spcPts val="0"/>
              </a:spcBef>
              <a:spcAft>
                <a:spcPts val="0"/>
              </a:spcAft>
              <a:buNone/>
            </a:pPr>
            <a:r>
              <a:rPr lang="ar-SA" sz="2000" b="1" dirty="0">
                <a:solidFill>
                  <a:srgbClr val="000000"/>
                </a:solidFill>
                <a:latin typeface="Calibri"/>
                <a:ea typeface="Calibri"/>
                <a:cs typeface="Calibri"/>
                <a:sym typeface="Calibri"/>
              </a:rPr>
              <a:t>3</a:t>
            </a:r>
            <a:r>
              <a:rPr lang="ar-SA" sz="2000" b="1" dirty="0">
                <a:solidFill>
                  <a:srgbClr val="C00000"/>
                </a:solidFill>
                <a:latin typeface="Arial"/>
                <a:ea typeface="Arial"/>
                <a:cs typeface="Arial"/>
                <a:sym typeface="Arial"/>
              </a:rPr>
              <a:t> - </a:t>
            </a:r>
            <a:r>
              <a:rPr lang="ar-SA" sz="2000" b="1" dirty="0">
                <a:solidFill>
                  <a:srgbClr val="000000"/>
                </a:solidFill>
                <a:latin typeface="Calibri"/>
                <a:ea typeface="Calibri"/>
                <a:cs typeface="Calibri"/>
                <a:sym typeface="Calibri"/>
              </a:rPr>
              <a:t>التفكير الايجابي بسبب التوقيت</a:t>
            </a:r>
            <a:endParaRPr dirty="0"/>
          </a:p>
          <a:p>
            <a:pPr marL="0" marR="0" lvl="0" indent="0" algn="r" rtl="1">
              <a:lnSpc>
                <a:spcPct val="107000"/>
              </a:lnSpc>
              <a:spcBef>
                <a:spcPts val="0"/>
              </a:spcBef>
              <a:spcAft>
                <a:spcPts val="0"/>
              </a:spcAft>
              <a:buNone/>
            </a:pPr>
            <a:r>
              <a:rPr lang="ar-SA" sz="2000" b="1" dirty="0">
                <a:solidFill>
                  <a:srgbClr val="000000"/>
                </a:solidFill>
                <a:latin typeface="Calibri"/>
                <a:ea typeface="Calibri"/>
                <a:cs typeface="Calibri"/>
                <a:sym typeface="Calibri"/>
              </a:rPr>
              <a:t>4 </a:t>
            </a:r>
            <a:r>
              <a:rPr lang="ar-SA" sz="2000" b="1" dirty="0">
                <a:solidFill>
                  <a:srgbClr val="C00000"/>
                </a:solidFill>
                <a:latin typeface="Arial"/>
                <a:ea typeface="Arial"/>
                <a:cs typeface="Arial"/>
                <a:sym typeface="Arial"/>
              </a:rPr>
              <a:t>-</a:t>
            </a:r>
            <a:r>
              <a:rPr lang="ar-SA" sz="2000" b="1" dirty="0">
                <a:solidFill>
                  <a:srgbClr val="000000"/>
                </a:solidFill>
                <a:latin typeface="Calibri"/>
                <a:ea typeface="Calibri"/>
                <a:cs typeface="Calibri"/>
                <a:sym typeface="Calibri"/>
              </a:rPr>
              <a:t>التفكير الايجابي المستمر في الزمن افضل واقوى انواع التفكير لايتاثر بالمكان والزمان او المؤثرات الخارجيه بل هو عاده في الزمن فسواء واجه الشخص تحدياً اولا</a:t>
            </a:r>
            <a:r>
              <a:rPr lang="ar-SA" sz="2000" b="1" dirty="0">
                <a:solidFill>
                  <a:srgbClr val="000000"/>
                </a:solidFill>
                <a:latin typeface="Arial"/>
                <a:ea typeface="Arial"/>
                <a:cs typeface="Arial"/>
                <a:sym typeface="Arial"/>
              </a:rPr>
              <a:t/>
            </a:r>
            <a:br>
              <a:rPr lang="ar-SA" sz="2000" b="1" dirty="0">
                <a:solidFill>
                  <a:srgbClr val="000000"/>
                </a:solidFill>
                <a:latin typeface="Arial"/>
                <a:ea typeface="Arial"/>
                <a:cs typeface="Arial"/>
                <a:sym typeface="Arial"/>
              </a:rPr>
            </a:br>
            <a:r>
              <a:rPr lang="ar-SA" sz="2000" b="1" dirty="0">
                <a:solidFill>
                  <a:srgbClr val="000000"/>
                </a:solidFill>
                <a:latin typeface="Calibri"/>
                <a:ea typeface="Calibri"/>
                <a:cs typeface="Calibri"/>
                <a:sym typeface="Calibri"/>
              </a:rPr>
              <a:t>يشكر الله سبحانه وتعالى</a:t>
            </a:r>
            <a:endParaRPr sz="2000" dirty="0">
              <a:solidFill>
                <a:srgbClr val="000000"/>
              </a:solidFill>
              <a:latin typeface="Calibri"/>
              <a:ea typeface="Calibri"/>
              <a:cs typeface="Calibri"/>
              <a:sym typeface="Calibri"/>
            </a:endParaRPr>
          </a:p>
          <a:p>
            <a:pPr marL="342900" marR="0" lvl="0" indent="-342900" algn="r" rtl="1">
              <a:lnSpc>
                <a:spcPct val="107000"/>
              </a:lnSpc>
              <a:spcBef>
                <a:spcPts val="0"/>
              </a:spcBef>
              <a:spcAft>
                <a:spcPts val="0"/>
              </a:spcAft>
              <a:buClr>
                <a:srgbClr val="C00000"/>
              </a:buClr>
              <a:buSzPts val="2000"/>
              <a:buFont typeface="Noto Sans Symbols"/>
              <a:buChar char="∙"/>
            </a:pPr>
            <a:r>
              <a:rPr lang="ar-SA" sz="2000" b="1" dirty="0">
                <a:solidFill>
                  <a:srgbClr val="000000"/>
                </a:solidFill>
                <a:latin typeface="Calibri"/>
                <a:ea typeface="Calibri"/>
                <a:cs typeface="Calibri"/>
                <a:sym typeface="Calibri"/>
              </a:rPr>
              <a:t>ثم يفكر في الحل والبدائل والاحتمالات حتى اصبحت عاده يعيش بها حياته</a:t>
            </a:r>
            <a:r>
              <a:rPr lang="ar-SA" sz="2000" b="1" dirty="0">
                <a:solidFill>
                  <a:srgbClr val="000000"/>
                </a:solidFill>
                <a:latin typeface="Arial"/>
                <a:ea typeface="Arial"/>
                <a:cs typeface="Arial"/>
                <a:sym typeface="Arial"/>
              </a:rPr>
              <a:t/>
            </a:r>
            <a:br>
              <a:rPr lang="ar-SA" sz="2000" b="1" dirty="0">
                <a:solidFill>
                  <a:srgbClr val="000000"/>
                </a:solidFill>
                <a:latin typeface="Arial"/>
                <a:ea typeface="Arial"/>
                <a:cs typeface="Arial"/>
                <a:sym typeface="Arial"/>
              </a:rPr>
            </a:br>
            <a:r>
              <a:rPr lang="ar-SA" sz="2000" b="1" dirty="0">
                <a:solidFill>
                  <a:srgbClr val="000000"/>
                </a:solidFill>
                <a:latin typeface="Calibri"/>
                <a:ea typeface="Calibri"/>
                <a:cs typeface="Calibri"/>
                <a:sym typeface="Calibri"/>
              </a:rPr>
              <a:t>هذا الشخص من هذا النوع تجد حياته متزنه وسعيده وهادئه.</a:t>
            </a:r>
            <a:endParaRPr sz="2000" dirty="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3" name="Google Shape;873;p105"/>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92</a:t>
            </a:fld>
            <a:endParaRPr>
              <a:solidFill>
                <a:srgbClr val="7F7F7F"/>
              </a:solidFill>
              <a:latin typeface="Arial"/>
              <a:ea typeface="Arial"/>
              <a:cs typeface="Arial"/>
              <a:sym typeface="Arial"/>
            </a:endParaRPr>
          </a:p>
        </p:txBody>
      </p:sp>
      <p:sp>
        <p:nvSpPr>
          <p:cNvPr id="874" name="Google Shape;874;p105"/>
          <p:cNvSpPr/>
          <p:nvPr/>
        </p:nvSpPr>
        <p:spPr>
          <a:xfrm>
            <a:off x="381000" y="828261"/>
            <a:ext cx="4495800" cy="5496339"/>
          </a:xfrm>
          <a:prstGeom prst="rect">
            <a:avLst/>
          </a:prstGeom>
          <a:no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ar-SA" sz="2400" b="1" dirty="0">
                <a:solidFill>
                  <a:srgbClr val="C00000"/>
                </a:solidFill>
                <a:latin typeface="Calibri"/>
                <a:ea typeface="Calibri"/>
                <a:cs typeface="Calibri"/>
                <a:sym typeface="Calibri"/>
              </a:rPr>
              <a:t>صفات الشخصيه الايجابيه:</a:t>
            </a:r>
            <a:endParaRPr sz="2400" b="1" dirty="0">
              <a:solidFill>
                <a:srgbClr val="C00000"/>
              </a:solidFill>
              <a:latin typeface="Calibri"/>
              <a:ea typeface="Calibri"/>
              <a:cs typeface="Calibri"/>
              <a:sym typeface="Calibri"/>
            </a:endParaRPr>
          </a:p>
          <a:p>
            <a:pPr marL="342900" marR="0" lvl="0" indent="-342900" algn="r" rtl="1">
              <a:lnSpc>
                <a:spcPct val="107000"/>
              </a:lnSpc>
              <a:spcBef>
                <a:spcPts val="0"/>
              </a:spcBef>
              <a:spcAft>
                <a:spcPts val="0"/>
              </a:spcAft>
              <a:buClr>
                <a:schemeClr val="dk2"/>
              </a:buClr>
              <a:buSzPts val="2400"/>
              <a:buFont typeface="Calibri"/>
              <a:buChar char="•"/>
            </a:pPr>
            <a:r>
              <a:rPr lang="ar-SA" sz="2400" b="1" dirty="0">
                <a:solidFill>
                  <a:schemeClr val="dk2"/>
                </a:solidFill>
                <a:latin typeface="Calibri"/>
                <a:ea typeface="Calibri"/>
                <a:cs typeface="Calibri"/>
                <a:sym typeface="Calibri"/>
              </a:rPr>
              <a:t>الايمان بالله والاستعانه والتوكل عليه</a:t>
            </a:r>
            <a:endParaRPr sz="2400" b="1" dirty="0">
              <a:solidFill>
                <a:schemeClr val="dk2"/>
              </a:solidFill>
              <a:latin typeface="Calibri"/>
              <a:ea typeface="Calibri"/>
              <a:cs typeface="Calibri"/>
              <a:sym typeface="Calibri"/>
            </a:endParaRPr>
          </a:p>
          <a:p>
            <a:pPr marL="342900" marR="0" lvl="0" indent="-342900" algn="r" rtl="1">
              <a:lnSpc>
                <a:spcPct val="107000"/>
              </a:lnSpc>
              <a:spcBef>
                <a:spcPts val="0"/>
              </a:spcBef>
              <a:spcAft>
                <a:spcPts val="0"/>
              </a:spcAft>
              <a:buClr>
                <a:schemeClr val="dk2"/>
              </a:buClr>
              <a:buSzPts val="2400"/>
              <a:buFont typeface="Calibri"/>
              <a:buChar char="•"/>
            </a:pPr>
            <a:r>
              <a:rPr lang="ar-SA" sz="2400" b="1" dirty="0">
                <a:solidFill>
                  <a:schemeClr val="dk2"/>
                </a:solidFill>
                <a:latin typeface="Calibri"/>
                <a:ea typeface="Calibri"/>
                <a:cs typeface="Calibri"/>
                <a:sym typeface="Calibri"/>
              </a:rPr>
              <a:t>القيم العليا</a:t>
            </a:r>
            <a:endParaRPr sz="2400" b="1" dirty="0">
              <a:solidFill>
                <a:schemeClr val="dk2"/>
              </a:solidFill>
              <a:latin typeface="Calibri"/>
              <a:ea typeface="Calibri"/>
              <a:cs typeface="Calibri"/>
              <a:sym typeface="Calibri"/>
            </a:endParaRPr>
          </a:p>
          <a:p>
            <a:pPr marL="342900" marR="0" lvl="0" indent="-342900" algn="r" rtl="1">
              <a:lnSpc>
                <a:spcPct val="107000"/>
              </a:lnSpc>
              <a:spcBef>
                <a:spcPts val="0"/>
              </a:spcBef>
              <a:spcAft>
                <a:spcPts val="0"/>
              </a:spcAft>
              <a:buClr>
                <a:schemeClr val="dk2"/>
              </a:buClr>
              <a:buSzPts val="2400"/>
              <a:buFont typeface="Calibri"/>
              <a:buChar char="•"/>
            </a:pPr>
            <a:r>
              <a:rPr lang="ar-SA" sz="2400" b="1" dirty="0">
                <a:solidFill>
                  <a:schemeClr val="dk2"/>
                </a:solidFill>
                <a:latin typeface="Calibri"/>
                <a:ea typeface="Calibri"/>
                <a:cs typeface="Calibri"/>
                <a:sym typeface="Calibri"/>
              </a:rPr>
              <a:t>الرؤيه الواضحه</a:t>
            </a:r>
            <a:endParaRPr sz="2400" b="1" dirty="0">
              <a:solidFill>
                <a:schemeClr val="dk2"/>
              </a:solidFill>
              <a:latin typeface="Calibri"/>
              <a:ea typeface="Calibri"/>
              <a:cs typeface="Calibri"/>
              <a:sym typeface="Calibri"/>
            </a:endParaRPr>
          </a:p>
          <a:p>
            <a:pPr marL="342900" marR="0" lvl="0" indent="-342900" algn="r" rtl="1">
              <a:lnSpc>
                <a:spcPct val="107000"/>
              </a:lnSpc>
              <a:spcBef>
                <a:spcPts val="0"/>
              </a:spcBef>
              <a:spcAft>
                <a:spcPts val="0"/>
              </a:spcAft>
              <a:buClr>
                <a:schemeClr val="dk2"/>
              </a:buClr>
              <a:buSzPts val="2400"/>
              <a:buFont typeface="Calibri"/>
              <a:buChar char="•"/>
            </a:pPr>
            <a:r>
              <a:rPr lang="ar-SA" sz="2400" b="1" dirty="0">
                <a:solidFill>
                  <a:schemeClr val="dk2"/>
                </a:solidFill>
                <a:latin typeface="Calibri"/>
                <a:ea typeface="Calibri"/>
                <a:cs typeface="Calibri"/>
                <a:sym typeface="Calibri"/>
              </a:rPr>
              <a:t>الاعتقاد والتوقع الايجابي</a:t>
            </a:r>
            <a:endParaRPr sz="2400" b="1" dirty="0">
              <a:solidFill>
                <a:schemeClr val="dk2"/>
              </a:solidFill>
              <a:latin typeface="Calibri"/>
              <a:ea typeface="Calibri"/>
              <a:cs typeface="Calibri"/>
              <a:sym typeface="Calibri"/>
            </a:endParaRPr>
          </a:p>
          <a:p>
            <a:pPr marL="342900" marR="0" lvl="0" indent="-342900" algn="r" rtl="1">
              <a:lnSpc>
                <a:spcPct val="107000"/>
              </a:lnSpc>
              <a:spcBef>
                <a:spcPts val="0"/>
              </a:spcBef>
              <a:spcAft>
                <a:spcPts val="0"/>
              </a:spcAft>
              <a:buClr>
                <a:schemeClr val="dk2"/>
              </a:buClr>
              <a:buSzPts val="2400"/>
              <a:buFont typeface="Calibri"/>
              <a:buChar char="•"/>
            </a:pPr>
            <a:r>
              <a:rPr lang="ar-SA" sz="2400" b="1" dirty="0">
                <a:solidFill>
                  <a:schemeClr val="dk2"/>
                </a:solidFill>
                <a:latin typeface="Calibri"/>
                <a:ea typeface="Calibri"/>
                <a:cs typeface="Calibri"/>
                <a:sym typeface="Calibri"/>
              </a:rPr>
              <a:t>التركيز ع الحل عند مواجهة التحديات </a:t>
            </a:r>
            <a:endParaRPr sz="2400" b="1" dirty="0">
              <a:solidFill>
                <a:schemeClr val="dk2"/>
              </a:solidFill>
              <a:latin typeface="Calibri"/>
              <a:ea typeface="Calibri"/>
              <a:cs typeface="Calibri"/>
              <a:sym typeface="Calibri"/>
            </a:endParaRPr>
          </a:p>
          <a:p>
            <a:pPr marL="342900" marR="0" lvl="0" indent="-342900" algn="r" rtl="1">
              <a:lnSpc>
                <a:spcPct val="107000"/>
              </a:lnSpc>
              <a:spcBef>
                <a:spcPts val="0"/>
              </a:spcBef>
              <a:spcAft>
                <a:spcPts val="0"/>
              </a:spcAft>
              <a:buClr>
                <a:schemeClr val="dk2"/>
              </a:buClr>
              <a:buSzPts val="2400"/>
              <a:buFont typeface="Calibri"/>
              <a:buChar char="•"/>
            </a:pPr>
            <a:r>
              <a:rPr lang="ar-SA" sz="2400" b="1" dirty="0">
                <a:solidFill>
                  <a:schemeClr val="dk2"/>
                </a:solidFill>
                <a:latin typeface="Calibri"/>
                <a:ea typeface="Calibri"/>
                <a:cs typeface="Calibri"/>
                <a:sym typeface="Calibri"/>
              </a:rPr>
              <a:t>الاستفاده من التحديات والصعوبات </a:t>
            </a:r>
            <a:endParaRPr sz="2400" b="1" dirty="0">
              <a:solidFill>
                <a:schemeClr val="dk2"/>
              </a:solidFill>
              <a:latin typeface="Calibri"/>
              <a:ea typeface="Calibri"/>
              <a:cs typeface="Calibri"/>
              <a:sym typeface="Calibri"/>
            </a:endParaRPr>
          </a:p>
          <a:p>
            <a:pPr marL="342900" marR="0" lvl="0" indent="-342900" algn="r" rtl="1">
              <a:lnSpc>
                <a:spcPct val="107000"/>
              </a:lnSpc>
              <a:spcBef>
                <a:spcPts val="0"/>
              </a:spcBef>
              <a:spcAft>
                <a:spcPts val="0"/>
              </a:spcAft>
              <a:buClr>
                <a:schemeClr val="dk2"/>
              </a:buClr>
              <a:buSzPts val="2400"/>
              <a:buFont typeface="Calibri"/>
              <a:buChar char="•"/>
            </a:pPr>
            <a:r>
              <a:rPr lang="ar-SA" sz="2400" b="1" dirty="0">
                <a:solidFill>
                  <a:schemeClr val="dk2"/>
                </a:solidFill>
                <a:latin typeface="Calibri"/>
                <a:ea typeface="Calibri"/>
                <a:cs typeface="Calibri"/>
                <a:sym typeface="Calibri"/>
              </a:rPr>
              <a:t>لايدع التحديات والصعوبات تؤثر ع اركان حياته</a:t>
            </a:r>
            <a:endParaRPr sz="2400" b="1" dirty="0">
              <a:solidFill>
                <a:schemeClr val="dk2"/>
              </a:solidFill>
              <a:latin typeface="Calibri"/>
              <a:ea typeface="Calibri"/>
              <a:cs typeface="Calibri"/>
              <a:sym typeface="Calibri"/>
            </a:endParaRPr>
          </a:p>
          <a:p>
            <a:pPr marL="342900" marR="0" lvl="0" indent="-342900" algn="r" rtl="1">
              <a:lnSpc>
                <a:spcPct val="107000"/>
              </a:lnSpc>
              <a:spcBef>
                <a:spcPts val="0"/>
              </a:spcBef>
              <a:spcAft>
                <a:spcPts val="0"/>
              </a:spcAft>
              <a:buClr>
                <a:schemeClr val="dk2"/>
              </a:buClr>
              <a:buSzPts val="2400"/>
              <a:buFont typeface="Calibri"/>
              <a:buChar char="•"/>
            </a:pPr>
            <a:r>
              <a:rPr lang="ar-SA" sz="2400" b="1" dirty="0">
                <a:solidFill>
                  <a:schemeClr val="dk2"/>
                </a:solidFill>
                <a:latin typeface="Calibri"/>
                <a:ea typeface="Calibri"/>
                <a:cs typeface="Calibri"/>
                <a:sym typeface="Calibri"/>
              </a:rPr>
              <a:t>واثق من نفسه يحب التغير </a:t>
            </a:r>
            <a:endParaRPr sz="2400" b="1" dirty="0">
              <a:solidFill>
                <a:schemeClr val="dk2"/>
              </a:solidFill>
              <a:latin typeface="Calibri"/>
              <a:ea typeface="Calibri"/>
              <a:cs typeface="Calibri"/>
              <a:sym typeface="Calibri"/>
            </a:endParaRPr>
          </a:p>
          <a:p>
            <a:pPr marL="342900" marR="0" lvl="0" indent="-342900" algn="r" rtl="1">
              <a:lnSpc>
                <a:spcPct val="107000"/>
              </a:lnSpc>
              <a:spcBef>
                <a:spcPts val="0"/>
              </a:spcBef>
              <a:spcAft>
                <a:spcPts val="0"/>
              </a:spcAft>
              <a:buClr>
                <a:schemeClr val="dk2"/>
              </a:buClr>
              <a:buSzPts val="2400"/>
              <a:buFont typeface="Calibri"/>
              <a:buChar char="•"/>
            </a:pPr>
            <a:r>
              <a:rPr lang="ar-SA" sz="2400" b="1" dirty="0">
                <a:solidFill>
                  <a:schemeClr val="dk2"/>
                </a:solidFill>
                <a:latin typeface="Calibri"/>
                <a:ea typeface="Calibri"/>
                <a:cs typeface="Calibri"/>
                <a:sym typeface="Calibri"/>
              </a:rPr>
              <a:t>يعيش بالامل والكفاح والصبر </a:t>
            </a:r>
            <a:endParaRPr sz="2400" b="1" dirty="0">
              <a:solidFill>
                <a:schemeClr val="dk2"/>
              </a:solidFill>
              <a:latin typeface="Calibri"/>
              <a:ea typeface="Calibri"/>
              <a:cs typeface="Calibri"/>
              <a:sym typeface="Calibri"/>
            </a:endParaRPr>
          </a:p>
          <a:p>
            <a:pPr marL="342900" marR="0" lvl="0" indent="-342900" algn="r" rtl="1">
              <a:lnSpc>
                <a:spcPct val="107000"/>
              </a:lnSpc>
              <a:spcBef>
                <a:spcPts val="0"/>
              </a:spcBef>
              <a:spcAft>
                <a:spcPts val="0"/>
              </a:spcAft>
              <a:buClr>
                <a:schemeClr val="dk2"/>
              </a:buClr>
              <a:buSzPts val="2400"/>
              <a:buFont typeface="Calibri"/>
              <a:buChar char="•"/>
            </a:pPr>
            <a:r>
              <a:rPr lang="ar-SA" sz="2400" b="1" dirty="0">
                <a:solidFill>
                  <a:schemeClr val="dk2"/>
                </a:solidFill>
                <a:latin typeface="Calibri"/>
                <a:ea typeface="Calibri"/>
                <a:cs typeface="Calibri"/>
                <a:sym typeface="Calibri"/>
              </a:rPr>
              <a:t>إجتماعي يحب مساعدة الاخرين</a:t>
            </a:r>
            <a:endParaRPr sz="2400" b="1" dirty="0">
              <a:solidFill>
                <a:schemeClr val="dk2"/>
              </a:solidFill>
              <a:latin typeface="Calibri"/>
              <a:ea typeface="Calibri"/>
              <a:cs typeface="Calibri"/>
              <a:sym typeface="Calibri"/>
            </a:endParaRPr>
          </a:p>
        </p:txBody>
      </p:sp>
      <p:pic>
        <p:nvPicPr>
          <p:cNvPr id="875" name="Google Shape;875;p105" descr="Image result for ‫صفات الشخص الايجابي‬‎"/>
          <p:cNvPicPr preferRelativeResize="0"/>
          <p:nvPr/>
        </p:nvPicPr>
        <p:blipFill rotWithShape="1">
          <a:blip r:embed="rId3">
            <a:alphaModFix/>
          </a:blip>
          <a:srcRect l="9065" r="9999"/>
          <a:stretch/>
        </p:blipFill>
        <p:spPr>
          <a:xfrm>
            <a:off x="8382000" y="838200"/>
            <a:ext cx="3463451" cy="4419800"/>
          </a:xfrm>
          <a:prstGeom prst="rect">
            <a:avLst/>
          </a:prstGeom>
          <a:noFill/>
          <a:ln>
            <a:noFill/>
          </a:ln>
          <a:effectLst>
            <a:reflection stA="30000" endPos="30000" dist="5000" dir="5400000" sy="-100000" algn="bl" rotWithShape="0"/>
          </a:effectLst>
        </p:spPr>
      </p:pic>
    </p:spTree>
  </p:cSld>
  <p:clrMapOvr>
    <a:masterClrMapping/>
  </p:clrMapOvr>
  <p:transition spd="slow">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1" name="Google Shape;881;p106"/>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lvl="0" indent="0" algn="r" rtl="0">
              <a:spcBef>
                <a:spcPts val="0"/>
              </a:spcBef>
              <a:spcAft>
                <a:spcPts val="0"/>
              </a:spcAft>
              <a:buNone/>
            </a:pPr>
            <a:fld id="{00000000-1234-1234-1234-123412341234}" type="slidenum">
              <a:rPr lang="ar-SA">
                <a:solidFill>
                  <a:srgbClr val="7F7F7F"/>
                </a:solidFill>
                <a:latin typeface="Arial"/>
                <a:ea typeface="Arial"/>
                <a:cs typeface="Arial"/>
                <a:sym typeface="Arial"/>
              </a:rPr>
              <a:t>93</a:t>
            </a:fld>
            <a:endParaRPr>
              <a:solidFill>
                <a:srgbClr val="7F7F7F"/>
              </a:solidFill>
              <a:latin typeface="Arial"/>
              <a:ea typeface="Arial"/>
              <a:cs typeface="Arial"/>
              <a:sym typeface="Arial"/>
            </a:endParaRPr>
          </a:p>
        </p:txBody>
      </p:sp>
      <p:sp>
        <p:nvSpPr>
          <p:cNvPr id="882" name="Google Shape;882;p106"/>
          <p:cNvSpPr/>
          <p:nvPr/>
        </p:nvSpPr>
        <p:spPr>
          <a:xfrm>
            <a:off x="5010538" y="302171"/>
            <a:ext cx="4368727" cy="853245"/>
          </a:xfrm>
          <a:prstGeom prst="flowChartMultidocument">
            <a:avLst/>
          </a:prstGeom>
          <a:solidFill>
            <a:srgbClr val="C00000"/>
          </a:solidFill>
          <a:ln w="12700" cap="flat" cmpd="sng">
            <a:solidFill>
              <a:srgbClr val="2F38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2000" b="1">
                <a:solidFill>
                  <a:srgbClr val="FFFF00"/>
                </a:solidFill>
                <a:latin typeface="Arial"/>
                <a:ea typeface="Arial"/>
                <a:cs typeface="Arial"/>
                <a:sym typeface="Arial"/>
              </a:rPr>
              <a:t>رابعا الفرق بين التفكير الإيجابي والسلبي:-</a:t>
            </a:r>
            <a:endParaRPr sz="2000">
              <a:solidFill>
                <a:srgbClr val="FFFF00"/>
              </a:solidFill>
              <a:latin typeface="Arial"/>
              <a:ea typeface="Arial"/>
              <a:cs typeface="Arial"/>
              <a:sym typeface="Arial"/>
            </a:endParaRPr>
          </a:p>
        </p:txBody>
      </p:sp>
      <p:sp>
        <p:nvSpPr>
          <p:cNvPr id="883" name="Google Shape;883;p106"/>
          <p:cNvSpPr/>
          <p:nvPr/>
        </p:nvSpPr>
        <p:spPr>
          <a:xfrm>
            <a:off x="3836988" y="1707719"/>
            <a:ext cx="18469884" cy="4616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74C81"/>
              </a:solidFill>
              <a:latin typeface="Arial"/>
              <a:ea typeface="Arial"/>
              <a:cs typeface="Arial"/>
              <a:sym typeface="Arial"/>
            </a:endParaRPr>
          </a:p>
        </p:txBody>
      </p:sp>
      <p:sp>
        <p:nvSpPr>
          <p:cNvPr id="884" name="Google Shape;884;p106"/>
          <p:cNvSpPr/>
          <p:nvPr/>
        </p:nvSpPr>
        <p:spPr>
          <a:xfrm>
            <a:off x="97455" y="1465603"/>
            <a:ext cx="20257485" cy="47918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74C81"/>
              </a:solidFill>
              <a:latin typeface="Arial"/>
              <a:ea typeface="Arial"/>
              <a:cs typeface="Arial"/>
              <a:sym typeface="Arial"/>
            </a:endParaRPr>
          </a:p>
        </p:txBody>
      </p:sp>
      <p:sp>
        <p:nvSpPr>
          <p:cNvPr id="885" name="Google Shape;885;p106"/>
          <p:cNvSpPr/>
          <p:nvPr/>
        </p:nvSpPr>
        <p:spPr>
          <a:xfrm>
            <a:off x="5654843" y="1031073"/>
            <a:ext cx="13319766"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74C81"/>
              </a:solidFill>
              <a:latin typeface="Arial"/>
              <a:ea typeface="Arial"/>
              <a:cs typeface="Arial"/>
              <a:sym typeface="Arial"/>
            </a:endParaRPr>
          </a:p>
        </p:txBody>
      </p:sp>
      <p:sp>
        <p:nvSpPr>
          <p:cNvPr id="886" name="Google Shape;886;p106"/>
          <p:cNvSpPr/>
          <p:nvPr/>
        </p:nvSpPr>
        <p:spPr>
          <a:xfrm>
            <a:off x="6166780" y="1124563"/>
            <a:ext cx="12576372"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374C81"/>
              </a:solidFill>
              <a:latin typeface="Arial"/>
              <a:ea typeface="Arial"/>
              <a:cs typeface="Arial"/>
              <a:sym typeface="Arial"/>
            </a:endParaRPr>
          </a:p>
        </p:txBody>
      </p:sp>
      <p:graphicFrame>
        <p:nvGraphicFramePr>
          <p:cNvPr id="887" name="Google Shape;887;p106"/>
          <p:cNvGraphicFramePr/>
          <p:nvPr/>
        </p:nvGraphicFramePr>
        <p:xfrm>
          <a:off x="1632857" y="1124563"/>
          <a:ext cx="9909125" cy="5784611"/>
        </p:xfrm>
        <a:graphic>
          <a:graphicData uri="http://schemas.openxmlformats.org/drawingml/2006/table">
            <a:tbl>
              <a:tblPr>
                <a:noFill/>
                <a:tableStyleId>{83B59592-EC22-4522-80AE-4BE9B6937C2D}</a:tableStyleId>
              </a:tblPr>
              <a:tblGrid>
                <a:gridCol w="4560800"/>
                <a:gridCol w="5348325"/>
              </a:tblGrid>
              <a:tr h="303150">
                <a:tc>
                  <a:txBody>
                    <a:bodyPr/>
                    <a:lstStyle/>
                    <a:p>
                      <a:pPr marL="0" marR="0" lvl="0" indent="0" algn="ctr" rtl="1">
                        <a:lnSpc>
                          <a:spcPct val="107000"/>
                        </a:lnSpc>
                        <a:spcBef>
                          <a:spcPts val="0"/>
                        </a:spcBef>
                        <a:spcAft>
                          <a:spcPts val="0"/>
                        </a:spcAft>
                        <a:buNone/>
                      </a:pPr>
                      <a:r>
                        <a:rPr lang="ar-SA" sz="1200" b="1" u="none" strike="noStrike" cap="none">
                          <a:solidFill>
                            <a:srgbClr val="FFFFFF"/>
                          </a:solidFill>
                          <a:latin typeface="Calibri"/>
                          <a:ea typeface="Calibri"/>
                          <a:cs typeface="Calibri"/>
                          <a:sym typeface="Calibri"/>
                        </a:rPr>
                        <a:t>التفكير الإيجابي</a:t>
                      </a:r>
                      <a:endParaRPr sz="700"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1">
                        <a:lnSpc>
                          <a:spcPct val="107000"/>
                        </a:lnSpc>
                        <a:spcBef>
                          <a:spcPts val="0"/>
                        </a:spcBef>
                        <a:spcAft>
                          <a:spcPts val="0"/>
                        </a:spcAft>
                        <a:buNone/>
                      </a:pPr>
                      <a:r>
                        <a:rPr lang="ar-SA" sz="1200" b="1" u="none" strike="noStrike" cap="none">
                          <a:solidFill>
                            <a:srgbClr val="FFFFFF"/>
                          </a:solidFill>
                          <a:latin typeface="Calibri"/>
                          <a:ea typeface="Calibri"/>
                          <a:cs typeface="Calibri"/>
                          <a:sym typeface="Calibri"/>
                        </a:rPr>
                        <a:t>التفكير السلبي</a:t>
                      </a:r>
                      <a:endParaRPr sz="700"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 يفكر في الحل.</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 يفكر في المشكلة.</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2- لا تنضب أفكاره.</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2- لاتنضب أعذاره.</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3- يساعد الآخرين.</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3- يتوقع المساعدة من الآخرين.</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4- يرى حلا لكل مشكلة.</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4- يرى مشكلة في كل حل.</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5- الحل صعب لكنه ممكن.</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5- الحل ممكن لكنه صعب.</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6- يرى في العمل أملا.</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6- يرى في العمل ألماً.</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7- لديه أحلام يحققها.</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7- لديه أوهام وأحلام يبررها.</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8- عامل الناس كما تحب.</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8- اخدع الناس قبل أن يخدعوك.</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9- يناقش بقوه ولغة لطيفة.</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9- يناقش بضعف وبلغة فضة.</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10- يولد الإحساس بالسعادة والنجاح.</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10- يولد الإحساس بالفشل والتعاسة.</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11- يتمسك بالقيم ويتنازل عن الصغائر.</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11- يثبت بالصغائر ويتنازل عن القيم.</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12– يستفيد من الأحداث.</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12- تضعفه الأحداث.</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r>
              <a:tr h="43910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13- تكون علاقاته جيده مع الآخرين.</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13- تكون علاقاته يشوبها الشك والاضطراب والحيرة مع الجميع.</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r>
              <a:tr h="30315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14يولد الإحساس بالسعادة والنجاح.</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14- يولد الإحساس بالفشل والتعاسة.</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r>
              <a:tr h="439100">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15- يرفع مستوى الإيمان ويوثق الصلة بالله.</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c>
                  <a:txBody>
                    <a:bodyPr/>
                    <a:lstStyle/>
                    <a:p>
                      <a:pPr marL="0" marR="0" lvl="0" indent="0" algn="ctr" rtl="1">
                        <a:lnSpc>
                          <a:spcPct val="107000"/>
                        </a:lnSpc>
                        <a:spcBef>
                          <a:spcPts val="0"/>
                        </a:spcBef>
                        <a:spcAft>
                          <a:spcPts val="0"/>
                        </a:spcAft>
                        <a:buNone/>
                      </a:pPr>
                      <a:r>
                        <a:rPr lang="ar-SA" sz="1800" b="1" u="none" strike="noStrike" cap="none">
                          <a:solidFill>
                            <a:srgbClr val="000000"/>
                          </a:solidFill>
                          <a:latin typeface="Calibri"/>
                          <a:ea typeface="Calibri"/>
                          <a:cs typeface="Calibri"/>
                          <a:sym typeface="Calibri"/>
                        </a:rPr>
                        <a:t>15- مصدر من مصادر الهم ومدخل من مداخل الشيطان.</a:t>
                      </a:r>
                      <a:endParaRPr sz="1800" b="1" u="none" strike="noStrike" cap="none">
                        <a:latin typeface="Calibri"/>
                        <a:ea typeface="Calibri"/>
                        <a:cs typeface="Calibri"/>
                        <a:sym typeface="Calibri"/>
                      </a:endParaRPr>
                    </a:p>
                  </a:txBody>
                  <a:tcPr marL="60600" marR="60600" marT="30300" marB="30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r>
            </a:tbl>
          </a:graphicData>
        </a:graphic>
      </p:graphicFrame>
    </p:spTree>
  </p:cSld>
  <p:clrMapOvr>
    <a:masterClrMapping/>
  </p:clrMapOvr>
  <p:transition spd="slow">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4" name="Google Shape;894;p107"/>
          <p:cNvSpPr txBox="1">
            <a:spLocks noGrp="1"/>
          </p:cNvSpPr>
          <p:nvPr>
            <p:ph type="sldNum" idx="12"/>
          </p:nvPr>
        </p:nvSpPr>
        <p:spPr>
          <a:xfrm>
            <a:off x="10169795" y="6400802"/>
            <a:ext cx="1107806" cy="320675"/>
          </a:xfrm>
          <a:prstGeom prst="rect">
            <a:avLst/>
          </a:prstGeom>
          <a:noFill/>
          <a:ln>
            <a:noFill/>
          </a:ln>
        </p:spPr>
        <p:txBody>
          <a:bodyPr spcFirstLastPara="1" wrap="square" lIns="121875" tIns="60925" rIns="121875" bIns="60925" anchor="b" anchorCtr="0">
            <a:noAutofit/>
          </a:bodyPr>
          <a:lstStyle/>
          <a:p>
            <a:pPr marL="0" marR="0" lvl="0" indent="0" algn="r" rtl="1">
              <a:spcBef>
                <a:spcPts val="0"/>
              </a:spcBef>
              <a:spcAft>
                <a:spcPts val="0"/>
              </a:spcAft>
              <a:buNone/>
            </a:pPr>
            <a:fld id="{00000000-1234-1234-1234-123412341234}" type="slidenum">
              <a:rPr lang="ar-SA" sz="1200">
                <a:solidFill>
                  <a:schemeClr val="dk1"/>
                </a:solidFill>
                <a:latin typeface="Arial"/>
                <a:ea typeface="Arial"/>
                <a:cs typeface="Arial"/>
                <a:sym typeface="Arial"/>
              </a:rPr>
              <a:t>94</a:t>
            </a:fld>
            <a:endParaRPr sz="1200">
              <a:solidFill>
                <a:schemeClr val="dk1"/>
              </a:solidFill>
              <a:latin typeface="Arial"/>
              <a:ea typeface="Arial"/>
              <a:cs typeface="Arial"/>
              <a:sym typeface="Arial"/>
            </a:endParaRPr>
          </a:p>
        </p:txBody>
      </p:sp>
      <p:grpSp>
        <p:nvGrpSpPr>
          <p:cNvPr id="895" name="Google Shape;895;p107"/>
          <p:cNvGrpSpPr/>
          <p:nvPr/>
        </p:nvGrpSpPr>
        <p:grpSpPr>
          <a:xfrm>
            <a:off x="2691411" y="564837"/>
            <a:ext cx="8520113" cy="3849688"/>
            <a:chOff x="707" y="92"/>
            <a:chExt cx="5367" cy="2425"/>
          </a:xfrm>
        </p:grpSpPr>
        <p:sp>
          <p:nvSpPr>
            <p:cNvPr id="896" name="Google Shape;896;p107"/>
            <p:cNvSpPr/>
            <p:nvPr/>
          </p:nvSpPr>
          <p:spPr>
            <a:xfrm>
              <a:off x="707" y="92"/>
              <a:ext cx="5367" cy="2425"/>
            </a:xfrm>
            <a:prstGeom prst="rect">
              <a:avLst/>
            </a:prstGeom>
            <a:noFill/>
            <a:ln>
              <a:noFill/>
            </a:ln>
          </p:spPr>
          <p:txBody>
            <a:bodyPr spcFirstLastPara="1" wrap="square" lIns="90000" tIns="46800" rIns="90000" bIns="46800" anchor="t" anchorCtr="0">
              <a:noAutofit/>
            </a:bodyPr>
            <a:lstStyle/>
            <a:p>
              <a:pPr marL="0" marR="0" lvl="0" indent="0" algn="r" rtl="1">
                <a:spcBef>
                  <a:spcPts val="0"/>
                </a:spcBef>
                <a:spcAft>
                  <a:spcPts val="0"/>
                </a:spcAft>
                <a:buNone/>
              </a:pPr>
              <a:r>
                <a:rPr lang="ar-SA" sz="4400">
                  <a:solidFill>
                    <a:srgbClr val="006600"/>
                  </a:solidFill>
                  <a:latin typeface="Arial"/>
                  <a:ea typeface="Arial"/>
                  <a:cs typeface="Arial"/>
                  <a:sym typeface="Arial"/>
                </a:rPr>
                <a:t>                 ماذا قررتم</a:t>
              </a:r>
              <a:endParaRPr sz="5000">
                <a:solidFill>
                  <a:srgbClr val="006600"/>
                </a:solidFill>
                <a:latin typeface="Arial"/>
                <a:ea typeface="Arial"/>
                <a:cs typeface="Arial"/>
                <a:sym typeface="Arial"/>
              </a:endParaRPr>
            </a:p>
            <a:p>
              <a:pPr marL="914400" marR="0" lvl="0" indent="-596900" algn="r" rtl="1">
                <a:spcBef>
                  <a:spcPts val="0"/>
                </a:spcBef>
                <a:spcAft>
                  <a:spcPts val="0"/>
                </a:spcAft>
                <a:buClr>
                  <a:schemeClr val="dk1"/>
                </a:buClr>
                <a:buSzPts val="5000"/>
                <a:buFont typeface="Arial"/>
                <a:buNone/>
              </a:pPr>
              <a:endParaRPr sz="5000">
                <a:solidFill>
                  <a:srgbClr val="006600"/>
                </a:solidFill>
                <a:latin typeface="Arial"/>
                <a:ea typeface="Arial"/>
                <a:cs typeface="Arial"/>
                <a:sym typeface="Arial"/>
              </a:endParaRPr>
            </a:p>
            <a:p>
              <a:pPr marL="914400" marR="0" lvl="0" indent="-596900" algn="r" rtl="1">
                <a:spcBef>
                  <a:spcPts val="0"/>
                </a:spcBef>
                <a:spcAft>
                  <a:spcPts val="0"/>
                </a:spcAft>
                <a:buClr>
                  <a:schemeClr val="dk1"/>
                </a:buClr>
                <a:buSzPts val="5000"/>
                <a:buFont typeface="Arial"/>
                <a:buNone/>
              </a:pPr>
              <a:endParaRPr sz="5000">
                <a:solidFill>
                  <a:srgbClr val="006600"/>
                </a:solidFill>
                <a:latin typeface="Arial"/>
                <a:ea typeface="Arial"/>
                <a:cs typeface="Arial"/>
                <a:sym typeface="Arial"/>
              </a:endParaRPr>
            </a:p>
            <a:p>
              <a:pPr marL="914400" marR="0" lvl="0" indent="-596900" algn="r" rtl="1">
                <a:spcBef>
                  <a:spcPts val="0"/>
                </a:spcBef>
                <a:spcAft>
                  <a:spcPts val="0"/>
                </a:spcAft>
                <a:buClr>
                  <a:schemeClr val="dk1"/>
                </a:buClr>
                <a:buSzPts val="5000"/>
                <a:buFont typeface="Arial"/>
                <a:buNone/>
              </a:pPr>
              <a:endParaRPr sz="5000">
                <a:solidFill>
                  <a:srgbClr val="006600"/>
                </a:solidFill>
                <a:latin typeface="Arial"/>
                <a:ea typeface="Arial"/>
                <a:cs typeface="Arial"/>
                <a:sym typeface="Arial"/>
              </a:endParaRPr>
            </a:p>
            <a:p>
              <a:pPr marL="0" marR="0" lvl="0" indent="0" algn="r" rtl="1">
                <a:spcBef>
                  <a:spcPts val="0"/>
                </a:spcBef>
                <a:spcAft>
                  <a:spcPts val="0"/>
                </a:spcAft>
                <a:buNone/>
              </a:pPr>
              <a:endParaRPr sz="5000">
                <a:solidFill>
                  <a:srgbClr val="006600"/>
                </a:solidFill>
                <a:latin typeface="Arial"/>
                <a:ea typeface="Arial"/>
                <a:cs typeface="Arial"/>
                <a:sym typeface="Arial"/>
              </a:endParaRPr>
            </a:p>
          </p:txBody>
        </p:sp>
        <p:pic>
          <p:nvPicPr>
            <p:cNvPr id="897" name="Google Shape;897;p107" descr="99"/>
            <p:cNvPicPr preferRelativeResize="0"/>
            <p:nvPr/>
          </p:nvPicPr>
          <p:blipFill rotWithShape="1">
            <a:blip r:embed="rId3">
              <a:alphaModFix/>
            </a:blip>
            <a:srcRect/>
            <a:stretch/>
          </p:blipFill>
          <p:spPr>
            <a:xfrm>
              <a:off x="1285" y="889"/>
              <a:ext cx="4549" cy="79"/>
            </a:xfrm>
            <a:prstGeom prst="rect">
              <a:avLst/>
            </a:prstGeom>
            <a:noFill/>
            <a:ln>
              <a:noFill/>
            </a:ln>
          </p:spPr>
        </p:pic>
      </p:grpSp>
      <p:sp>
        <p:nvSpPr>
          <p:cNvPr id="898" name="Google Shape;898;p107"/>
          <p:cNvSpPr/>
          <p:nvPr/>
        </p:nvSpPr>
        <p:spPr>
          <a:xfrm>
            <a:off x="2049237" y="1998064"/>
            <a:ext cx="8193652" cy="1202510"/>
          </a:xfrm>
          <a:prstGeom prst="rect">
            <a:avLst/>
          </a:prstGeom>
          <a:noFill/>
          <a:ln>
            <a:noFill/>
          </a:ln>
        </p:spPr>
        <p:txBody>
          <a:bodyPr spcFirstLastPara="1" wrap="square" lIns="90000" tIns="46800" rIns="90000" bIns="46800" anchor="t" anchorCtr="0">
            <a:noAutofit/>
          </a:bodyPr>
          <a:lstStyle/>
          <a:p>
            <a:pPr marL="0" marR="0" lvl="0" indent="-228600" algn="r" rtl="1">
              <a:spcBef>
                <a:spcPts val="0"/>
              </a:spcBef>
              <a:spcAft>
                <a:spcPts val="0"/>
              </a:spcAft>
              <a:buClr>
                <a:schemeClr val="dk1"/>
              </a:buClr>
              <a:buSzPts val="3600"/>
              <a:buFont typeface="Arial"/>
              <a:buChar char="•"/>
            </a:pPr>
            <a:r>
              <a:rPr lang="ar-SA" sz="3600" b="1" dirty="0">
                <a:solidFill>
                  <a:schemeClr val="dk1"/>
                </a:solidFill>
                <a:latin typeface="Arial"/>
                <a:ea typeface="Arial"/>
                <a:cs typeface="Arial"/>
                <a:sym typeface="Arial"/>
              </a:rPr>
              <a:t>أي منكم يستطيع أن يصنع لنفسه مجدا. </a:t>
            </a:r>
            <a:endParaRPr dirty="0"/>
          </a:p>
          <a:p>
            <a:pPr marL="0" marR="0" lvl="0" indent="-228600" algn="r" rtl="1">
              <a:spcBef>
                <a:spcPts val="0"/>
              </a:spcBef>
              <a:spcAft>
                <a:spcPts val="0"/>
              </a:spcAft>
              <a:buClr>
                <a:schemeClr val="dk1"/>
              </a:buClr>
              <a:buSzPts val="3600"/>
              <a:buFont typeface="Arial"/>
              <a:buChar char="•"/>
            </a:pPr>
            <a:r>
              <a:rPr lang="ar-SA" sz="3600" b="1" dirty="0">
                <a:solidFill>
                  <a:schemeClr val="dk1"/>
                </a:solidFill>
                <a:latin typeface="Arial"/>
                <a:ea typeface="Arial"/>
                <a:cs typeface="Arial"/>
                <a:sym typeface="Arial"/>
              </a:rPr>
              <a:t> ما صنعه الآخرون ليس بصعب عليك فقط لا تتردد</a:t>
            </a:r>
            <a:endParaRPr dirty="0"/>
          </a:p>
        </p:txBody>
      </p:sp>
      <p:pic>
        <p:nvPicPr>
          <p:cNvPr id="899" name="Google Shape;899;p107" descr="القرار الشجاع.jpg"/>
          <p:cNvPicPr preferRelativeResize="0"/>
          <p:nvPr/>
        </p:nvPicPr>
        <p:blipFill rotWithShape="1">
          <a:blip r:embed="rId4">
            <a:alphaModFix/>
          </a:blip>
          <a:srcRect/>
          <a:stretch/>
        </p:blipFill>
        <p:spPr>
          <a:xfrm>
            <a:off x="221037" y="450888"/>
            <a:ext cx="2064963" cy="5645112"/>
          </a:xfrm>
          <a:prstGeom prst="rect">
            <a:avLst/>
          </a:prstGeom>
          <a:noFill/>
          <a:ln>
            <a:noFill/>
          </a:ln>
        </p:spPr>
      </p:pic>
      <p:sp>
        <p:nvSpPr>
          <p:cNvPr id="900" name="Google Shape;900;p107"/>
          <p:cNvSpPr/>
          <p:nvPr/>
        </p:nvSpPr>
        <p:spPr>
          <a:xfrm>
            <a:off x="1825900" y="3391297"/>
            <a:ext cx="9627637" cy="1755775"/>
          </a:xfrm>
          <a:prstGeom prst="rect">
            <a:avLst/>
          </a:prstGeom>
          <a:noFill/>
          <a:ln>
            <a:noFill/>
          </a:ln>
        </p:spPr>
        <p:txBody>
          <a:bodyPr spcFirstLastPara="1" wrap="square" lIns="90000" tIns="46800" rIns="90000" bIns="46800" anchor="t" anchorCtr="0">
            <a:noAutofit/>
          </a:bodyPr>
          <a:lstStyle/>
          <a:p>
            <a:pPr marL="0" marR="0" lvl="0" indent="0" algn="r" rtl="1">
              <a:spcBef>
                <a:spcPts val="0"/>
              </a:spcBef>
              <a:spcAft>
                <a:spcPts val="0"/>
              </a:spcAft>
              <a:buNone/>
            </a:pPr>
            <a:r>
              <a:rPr lang="ar-SA" sz="5400" dirty="0" smtClean="0">
                <a:solidFill>
                  <a:schemeClr val="dk1"/>
                </a:solidFill>
                <a:latin typeface="Arial"/>
                <a:ea typeface="Arial"/>
                <a:cs typeface="Arial"/>
                <a:sym typeface="Arial"/>
              </a:rPr>
              <a:t>ما </a:t>
            </a:r>
            <a:r>
              <a:rPr lang="ar-SA" sz="5400" dirty="0">
                <a:solidFill>
                  <a:schemeClr val="dk1"/>
                </a:solidFill>
                <a:latin typeface="Arial"/>
                <a:ea typeface="Arial"/>
                <a:cs typeface="Arial"/>
                <a:sym typeface="Arial"/>
              </a:rPr>
              <a:t>هو قرارك  ؟ </a:t>
            </a:r>
            <a:endParaRPr dirty="0"/>
          </a:p>
          <a:p>
            <a:pPr marL="0" marR="0" lvl="0" indent="-342900" algn="ctr" rtl="1">
              <a:spcBef>
                <a:spcPts val="0"/>
              </a:spcBef>
              <a:spcAft>
                <a:spcPts val="0"/>
              </a:spcAft>
              <a:buClr>
                <a:schemeClr val="dk1"/>
              </a:buClr>
              <a:buSzPts val="5400"/>
              <a:buFont typeface="Arial"/>
              <a:buChar char="•"/>
            </a:pPr>
            <a:r>
              <a:rPr lang="ar-SA" sz="5400" dirty="0">
                <a:solidFill>
                  <a:schemeClr val="dk1"/>
                </a:solidFill>
                <a:latin typeface="Arial"/>
                <a:ea typeface="Arial"/>
                <a:cs typeface="Arial"/>
                <a:sym typeface="Arial"/>
              </a:rPr>
              <a:t>حدد</a:t>
            </a:r>
            <a:endParaRPr dirty="0"/>
          </a:p>
        </p:txBody>
      </p:sp>
      <p:sp>
        <p:nvSpPr>
          <p:cNvPr id="901" name="Google Shape;901;p107"/>
          <p:cNvSpPr/>
          <p:nvPr/>
        </p:nvSpPr>
        <p:spPr>
          <a:xfrm>
            <a:off x="2133600" y="3563938"/>
            <a:ext cx="2509838" cy="144621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8000">
                <a:solidFill>
                  <a:srgbClr val="006600"/>
                </a:solidFill>
                <a:latin typeface="Arial"/>
                <a:ea typeface="Arial"/>
                <a:cs typeface="Arial"/>
                <a:sym typeface="Arial"/>
              </a:rPr>
              <a:t>(</a:t>
            </a:r>
            <a:r>
              <a:rPr lang="ar-SA" sz="8800">
                <a:solidFill>
                  <a:srgbClr val="006600"/>
                </a:solidFill>
                <a:latin typeface="Arial"/>
                <a:ea typeface="Arial"/>
                <a:cs typeface="Arial"/>
                <a:sym typeface="Arial"/>
              </a:rPr>
              <a:t>✌</a:t>
            </a:r>
            <a:r>
              <a:rPr lang="ar-SA" sz="8000">
                <a:solidFill>
                  <a:srgbClr val="006600"/>
                </a:solidFill>
                <a:latin typeface="Arial"/>
                <a:ea typeface="Arial"/>
                <a:cs typeface="Arial"/>
                <a:sym typeface="Arial"/>
              </a:rPr>
              <a:t>)</a:t>
            </a:r>
            <a:endParaRPr sz="8000">
              <a:solidFill>
                <a:schemeClr val="dk1"/>
              </a:solidFill>
              <a:latin typeface="Arial"/>
              <a:ea typeface="Arial"/>
              <a:cs typeface="Arial"/>
              <a:sym typeface="Arial"/>
            </a:endParaRPr>
          </a:p>
        </p:txBody>
      </p:sp>
      <p:pic>
        <p:nvPicPr>
          <p:cNvPr id="902" name="Google Shape;902;p107" descr="7.jpg"/>
          <p:cNvPicPr preferRelativeResize="0"/>
          <p:nvPr/>
        </p:nvPicPr>
        <p:blipFill rotWithShape="1">
          <a:blip r:embed="rId5">
            <a:alphaModFix/>
          </a:blip>
          <a:srcRect l="26994"/>
          <a:stretch/>
        </p:blipFill>
        <p:spPr>
          <a:xfrm>
            <a:off x="8610600" y="4876800"/>
            <a:ext cx="3581400" cy="1510923"/>
          </a:xfrm>
          <a:prstGeom prst="rect">
            <a:avLst/>
          </a:prstGeom>
          <a:noFill/>
          <a:ln>
            <a:noFill/>
          </a:ln>
        </p:spPr>
      </p:pic>
      <p:pic>
        <p:nvPicPr>
          <p:cNvPr id="903" name="Google Shape;903;p107"/>
          <p:cNvPicPr preferRelativeResize="0"/>
          <p:nvPr/>
        </p:nvPicPr>
        <p:blipFill rotWithShape="1">
          <a:blip r:embed="rId6">
            <a:alphaModFix/>
          </a:blip>
          <a:srcRect/>
          <a:stretch/>
        </p:blipFill>
        <p:spPr>
          <a:xfrm>
            <a:off x="4490890" y="574651"/>
            <a:ext cx="1605110" cy="1193994"/>
          </a:xfrm>
          <a:prstGeom prst="rect">
            <a:avLst/>
          </a:prstGeom>
          <a:noFill/>
          <a:ln>
            <a:noFill/>
          </a:ln>
        </p:spPr>
      </p:pic>
      <p:pic>
        <p:nvPicPr>
          <p:cNvPr id="904" name="Google Shape;904;p107"/>
          <p:cNvPicPr preferRelativeResize="0"/>
          <p:nvPr/>
        </p:nvPicPr>
        <p:blipFill rotWithShape="1">
          <a:blip r:embed="rId7">
            <a:alphaModFix/>
          </a:blip>
          <a:srcRect/>
          <a:stretch/>
        </p:blipFill>
        <p:spPr>
          <a:xfrm>
            <a:off x="9601200" y="-37855"/>
            <a:ext cx="2590800" cy="1409455"/>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98"/>
                                        </p:tgtEl>
                                        <p:attrNameLst>
                                          <p:attrName>style.visibility</p:attrName>
                                        </p:attrNameLst>
                                      </p:cBhvr>
                                      <p:to>
                                        <p:strVal val="visible"/>
                                      </p:to>
                                    </p:set>
                                    <p:animEffect transition="in" filter="fade">
                                      <p:cBhvr>
                                        <p:cTn id="11" dur="500"/>
                                        <p:tgtEl>
                                          <p:spTgt spid="89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00"/>
                                        </p:tgtEl>
                                        <p:attrNameLst>
                                          <p:attrName>style.visibility</p:attrName>
                                        </p:attrNameLst>
                                      </p:cBhvr>
                                      <p:to>
                                        <p:strVal val="visible"/>
                                      </p:to>
                                    </p:set>
                                    <p:animEffect transition="in" filter="fade">
                                      <p:cBhvr>
                                        <p:cTn id="16" dur="500"/>
                                        <p:tgtEl>
                                          <p:spTgt spid="900"/>
                                        </p:tgtEl>
                                      </p:cBhvr>
                                    </p:animEffect>
                                  </p:childTnLst>
                                </p:cTn>
                              </p:par>
                              <p:par>
                                <p:cTn id="17" presetID="10" presetClass="entr" presetSubtype="0" fill="hold" nodeType="withEffect">
                                  <p:stCondLst>
                                    <p:cond delay="0"/>
                                  </p:stCondLst>
                                  <p:childTnLst>
                                    <p:set>
                                      <p:cBhvr>
                                        <p:cTn id="18" dur="1" fill="hold">
                                          <p:stCondLst>
                                            <p:cond delay="0"/>
                                          </p:stCondLst>
                                        </p:cTn>
                                        <p:tgtEl>
                                          <p:spTgt spid="901"/>
                                        </p:tgtEl>
                                        <p:attrNameLst>
                                          <p:attrName>style.visibility</p:attrName>
                                        </p:attrNameLst>
                                      </p:cBhvr>
                                      <p:to>
                                        <p:strVal val="visible"/>
                                      </p:to>
                                    </p:set>
                                    <p:animEffect transition="in" filter="fade">
                                      <p:cBhvr>
                                        <p:cTn id="19" dur="2000"/>
                                        <p:tgtEl>
                                          <p:spTgt spid="901"/>
                                        </p:tgtEl>
                                      </p:cBhvr>
                                    </p:animEffect>
                                  </p:childTnLst>
                                </p:cTn>
                              </p:par>
                              <p:par>
                                <p:cTn id="20" presetID="10" presetClass="entr" presetSubtype="0" fill="hold" nodeType="withEffect">
                                  <p:stCondLst>
                                    <p:cond delay="0"/>
                                  </p:stCondLst>
                                  <p:childTnLst>
                                    <p:set>
                                      <p:cBhvr>
                                        <p:cTn id="21" dur="1" fill="hold">
                                          <p:stCondLst>
                                            <p:cond delay="0"/>
                                          </p:stCondLst>
                                        </p:cTn>
                                        <p:tgtEl>
                                          <p:spTgt spid="902"/>
                                        </p:tgtEl>
                                        <p:attrNameLst>
                                          <p:attrName>style.visibility</p:attrName>
                                        </p:attrNameLst>
                                      </p:cBhvr>
                                      <p:to>
                                        <p:strVal val="visible"/>
                                      </p:to>
                                    </p:set>
                                    <p:animEffect transition="in" filter="fade">
                                      <p:cBhvr>
                                        <p:cTn id="22" dur="2000"/>
                                        <p:tgtEl>
                                          <p:spTgt spid="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10" name="Google Shape;910;p108"/>
          <p:cNvSpPr/>
          <p:nvPr/>
        </p:nvSpPr>
        <p:spPr>
          <a:xfrm>
            <a:off x="1670180" y="2856529"/>
            <a:ext cx="9424659" cy="3600986"/>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3600">
                <a:solidFill>
                  <a:schemeClr val="dk1"/>
                </a:solidFill>
                <a:latin typeface="Arial"/>
                <a:ea typeface="Arial"/>
                <a:cs typeface="Arial"/>
                <a:sym typeface="Arial"/>
              </a:rPr>
              <a:t>لتصلكم </a:t>
            </a:r>
            <a:r>
              <a:rPr lang="ar-SA" sz="3200">
                <a:solidFill>
                  <a:schemeClr val="dk1"/>
                </a:solidFill>
                <a:latin typeface="Arial"/>
                <a:ea typeface="Arial"/>
                <a:cs typeface="Arial"/>
                <a:sym typeface="Arial"/>
              </a:rPr>
              <a:t>كلماتي معطرة برائحة الورد مقدمة لكم من أرض تبوك الورد  </a:t>
            </a:r>
            <a:endParaRPr/>
          </a:p>
          <a:p>
            <a:pPr marL="0" marR="0" lvl="0" indent="0" algn="ctr" rtl="1">
              <a:spcBef>
                <a:spcPts val="0"/>
              </a:spcBef>
              <a:spcAft>
                <a:spcPts val="0"/>
              </a:spcAft>
              <a:buNone/>
            </a:pPr>
            <a:r>
              <a:rPr lang="ar-SA" sz="3200">
                <a:solidFill>
                  <a:schemeClr val="dk1"/>
                </a:solidFill>
                <a:latin typeface="Arial"/>
                <a:ea typeface="Arial"/>
                <a:cs typeface="Arial"/>
                <a:sym typeface="Arial"/>
              </a:rPr>
              <a:t>ختاما أتقدم بالشكر لوجودكم معنا وتشرفت بكم </a:t>
            </a:r>
            <a:endParaRPr/>
          </a:p>
          <a:p>
            <a:pPr marL="0" marR="0" lvl="0" indent="0" algn="ctr" rtl="1">
              <a:spcBef>
                <a:spcPts val="0"/>
              </a:spcBef>
              <a:spcAft>
                <a:spcPts val="0"/>
              </a:spcAft>
              <a:buNone/>
            </a:pPr>
            <a:r>
              <a:rPr lang="ar-SA" sz="3200">
                <a:solidFill>
                  <a:schemeClr val="dk1"/>
                </a:solidFill>
                <a:latin typeface="Arial"/>
                <a:ea typeface="Arial"/>
                <a:cs typeface="Arial"/>
                <a:sym typeface="Arial"/>
              </a:rPr>
              <a:t>كما أشكر الأخوة والأخوات الذين ساعدونا ووقفوا معنا داعمين لنجاح هذه الدورة والذي نسال الله تعالى أن يؤتي ثمارها .</a:t>
            </a:r>
            <a:endParaRPr/>
          </a:p>
          <a:p>
            <a:pPr marL="0" marR="0" lvl="0" indent="0" algn="ctr" rtl="1">
              <a:spcBef>
                <a:spcPts val="0"/>
              </a:spcBef>
              <a:spcAft>
                <a:spcPts val="0"/>
              </a:spcAft>
              <a:buNone/>
            </a:pPr>
            <a:r>
              <a:rPr lang="ar-SA" sz="3200">
                <a:solidFill>
                  <a:schemeClr val="dk1"/>
                </a:solidFill>
                <a:latin typeface="Arial"/>
                <a:ea typeface="Arial"/>
                <a:cs typeface="Arial"/>
                <a:sym typeface="Arial"/>
              </a:rPr>
              <a:t>     كما نسأله تعالى أن ينفعنا بما نقول ونسمع وأن يبارك بجهود الجميع وأن ينفع بعلمهم وعملهم البلاد والعباد .</a:t>
            </a:r>
            <a:endParaRPr/>
          </a:p>
          <a:p>
            <a:pPr marL="0" marR="0" lvl="0" indent="0" algn="ctr" rtl="1">
              <a:spcBef>
                <a:spcPts val="0"/>
              </a:spcBef>
              <a:spcAft>
                <a:spcPts val="0"/>
              </a:spcAft>
              <a:buNone/>
            </a:pPr>
            <a:r>
              <a:rPr lang="ar-SA" sz="3200">
                <a:solidFill>
                  <a:srgbClr val="00B050"/>
                </a:solidFill>
                <a:latin typeface="Arial"/>
                <a:ea typeface="Arial"/>
                <a:cs typeface="Arial"/>
                <a:sym typeface="Arial"/>
              </a:rPr>
              <a:t>"لا تنسونا من صالح دعائكم "</a:t>
            </a:r>
            <a:endParaRPr/>
          </a:p>
        </p:txBody>
      </p:sp>
      <p:pic>
        <p:nvPicPr>
          <p:cNvPr id="911" name="Google Shape;911;p108"/>
          <p:cNvPicPr preferRelativeResize="0"/>
          <p:nvPr/>
        </p:nvPicPr>
        <p:blipFill rotWithShape="1">
          <a:blip r:embed="rId3">
            <a:alphaModFix/>
          </a:blip>
          <a:srcRect/>
          <a:stretch/>
        </p:blipFill>
        <p:spPr>
          <a:xfrm>
            <a:off x="152400" y="331163"/>
            <a:ext cx="2774615" cy="1839296"/>
          </a:xfrm>
          <a:prstGeom prst="rect">
            <a:avLst/>
          </a:prstGeom>
          <a:noFill/>
          <a:ln>
            <a:noFill/>
          </a:ln>
        </p:spPr>
      </p:pic>
      <p:pic>
        <p:nvPicPr>
          <p:cNvPr id="912" name="Google Shape;912;p108"/>
          <p:cNvPicPr preferRelativeResize="0"/>
          <p:nvPr/>
        </p:nvPicPr>
        <p:blipFill rotWithShape="1">
          <a:blip r:embed="rId4">
            <a:alphaModFix/>
          </a:blip>
          <a:srcRect l="5611" r="5611"/>
          <a:stretch/>
        </p:blipFill>
        <p:spPr>
          <a:xfrm>
            <a:off x="9144000" y="331163"/>
            <a:ext cx="2762866" cy="1650038"/>
          </a:xfrm>
          <a:prstGeom prst="rect">
            <a:avLst/>
          </a:prstGeom>
          <a:noFill/>
          <a:ln>
            <a:noFill/>
          </a:ln>
        </p:spPr>
      </p:pic>
      <p:sp>
        <p:nvSpPr>
          <p:cNvPr id="2" name="Slide Number Placeholder 1"/>
          <p:cNvSpPr>
            <a:spLocks noGrp="1"/>
          </p:cNvSpPr>
          <p:nvPr>
            <p:ph type="sldNum" idx="12"/>
          </p:nvPr>
        </p:nvSpPr>
        <p:spPr/>
        <p:txBody>
          <a:bodyPr/>
          <a:lstStyle/>
          <a:p>
            <a:pPr marL="0" lvl="0" indent="0" algn="r" rtl="1">
              <a:spcBef>
                <a:spcPts val="0"/>
              </a:spcBef>
              <a:spcAft>
                <a:spcPts val="0"/>
              </a:spcAft>
              <a:buNone/>
            </a:pPr>
            <a:fld id="{00000000-1234-1234-1234-123412341234}" type="slidenum">
              <a:rPr lang="ar-SA" smtClean="0"/>
              <a:t>95</a:t>
            </a:fld>
            <a:endParaRPr lang="ar-SA"/>
          </a:p>
        </p:txBody>
      </p:sp>
    </p:spTree>
  </p:cSld>
  <p:clrMapOvr>
    <a:masterClrMapping/>
  </p:clrMapOvr>
  <p:transition spd="slow">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8" name="Google Shape;918;p109"/>
          <p:cNvSpPr txBox="1">
            <a:spLocks noGrp="1"/>
          </p:cNvSpPr>
          <p:nvPr>
            <p:ph type="title"/>
          </p:nvPr>
        </p:nvSpPr>
        <p:spPr>
          <a:xfrm>
            <a:off x="1176290" y="2771288"/>
            <a:ext cx="10091980" cy="2873831"/>
          </a:xfrm>
          <a:prstGeom prst="rect">
            <a:avLst/>
          </a:prstGeom>
          <a:noFill/>
          <a:ln>
            <a:noFill/>
          </a:ln>
        </p:spPr>
        <p:txBody>
          <a:bodyPr spcFirstLastPara="1" wrap="square" lIns="121875" tIns="60925" rIns="121875" bIns="60925" anchor="b" anchorCtr="0">
            <a:normAutofit fontScale="90000"/>
          </a:bodyPr>
          <a:lstStyle/>
          <a:p>
            <a:pPr marL="0" lvl="0" indent="0" algn="ctr" rtl="1">
              <a:lnSpc>
                <a:spcPct val="85000"/>
              </a:lnSpc>
              <a:spcBef>
                <a:spcPts val="0"/>
              </a:spcBef>
              <a:spcAft>
                <a:spcPts val="0"/>
              </a:spcAft>
              <a:buClr>
                <a:schemeClr val="dk1"/>
              </a:buClr>
              <a:buSzPct val="89795"/>
              <a:buFont typeface="Times New Roman"/>
              <a:buNone/>
            </a:pPr>
            <a:r>
              <a:rPr lang="ar-SA" dirty="0"/>
              <a:t/>
            </a:r>
            <a:br>
              <a:rPr lang="ar-SA" dirty="0"/>
            </a:br>
            <a:r>
              <a:rPr lang="ar-SA" sz="4900" b="1" dirty="0"/>
              <a:t/>
            </a:r>
            <a:br>
              <a:rPr lang="ar-SA" sz="4900" b="1" dirty="0"/>
            </a:br>
            <a:r>
              <a:rPr lang="ar-SA" sz="4900" b="1" dirty="0"/>
              <a:t>على حضوركم هذه الدورة ونسأل الله لكم التوفيق والنجاح </a:t>
            </a:r>
            <a:br>
              <a:rPr lang="ar-SA" sz="4900" b="1" dirty="0"/>
            </a:br>
            <a:r>
              <a:rPr lang="ar-SA" sz="4900" b="1" dirty="0"/>
              <a:t>اختكم ومدربتكم </a:t>
            </a:r>
            <a:br>
              <a:rPr lang="ar-SA" sz="4900" b="1" dirty="0"/>
            </a:br>
            <a:r>
              <a:rPr lang="ar-SA" sz="4900" b="1" dirty="0"/>
              <a:t>أ / مريم بنت يوسف البوق</a:t>
            </a:r>
            <a:br>
              <a:rPr lang="ar-SA" sz="4900" b="1" dirty="0"/>
            </a:br>
            <a:r>
              <a:rPr lang="ar-SA" sz="4900" b="1" dirty="0"/>
              <a:t>مدربة ومستشارة اسرية وتربوية</a:t>
            </a:r>
            <a:br>
              <a:rPr lang="ar-SA" sz="4900" b="1" dirty="0"/>
            </a:br>
            <a:r>
              <a:rPr lang="ar-SA" sz="4900" b="1" dirty="0"/>
              <a:t> للتواصل جوال   0504764290</a:t>
            </a:r>
            <a:endParaRPr sz="4900" b="1" dirty="0"/>
          </a:p>
        </p:txBody>
      </p:sp>
      <p:sp>
        <p:nvSpPr>
          <p:cNvPr id="919" name="Google Shape;919;p109"/>
          <p:cNvSpPr/>
          <p:nvPr/>
        </p:nvSpPr>
        <p:spPr>
          <a:xfrm>
            <a:off x="3774280" y="762000"/>
            <a:ext cx="4643437" cy="1600200"/>
          </a:xfrm>
          <a:prstGeom prst="rect">
            <a:avLst/>
          </a:prstGeom>
        </p:spPr>
        <p:txBody>
          <a:bodyPr>
            <a:prstTxWarp prst="textPlain">
              <a:avLst/>
            </a:prstTxWarp>
          </a:bodyPr>
          <a:lstStyle/>
          <a:p>
            <a:pPr lvl="0" algn="l"/>
            <a:r>
              <a:rPr b="0" i="0" dirty="0" err="1">
                <a:ln w="9525" cap="flat" cmpd="sng">
                  <a:solidFill>
                    <a:srgbClr val="000000"/>
                  </a:solidFill>
                  <a:prstDash val="solid"/>
                  <a:round/>
                  <a:headEnd type="none" w="sm" len="sm"/>
                  <a:tailEnd type="none" w="sm" len="sm"/>
                </a:ln>
                <a:gradFill>
                  <a:gsLst>
                    <a:gs pos="0">
                      <a:srgbClr val="0066FF"/>
                    </a:gs>
                    <a:gs pos="100000">
                      <a:srgbClr val="0000CC"/>
                    </a:gs>
                  </a:gsLst>
                  <a:path path="circle">
                    <a:fillToRect l="50000" t="50000" r="50000" b="50000"/>
                  </a:path>
                  <a:tileRect/>
                </a:gradFill>
                <a:latin typeface="Arial"/>
              </a:rPr>
              <a:t>شكراً</a:t>
            </a:r>
            <a:r>
              <a:rPr b="0" i="0" dirty="0">
                <a:ln w="9525" cap="flat" cmpd="sng">
                  <a:solidFill>
                    <a:srgbClr val="000000"/>
                  </a:solidFill>
                  <a:prstDash val="solid"/>
                  <a:round/>
                  <a:headEnd type="none" w="sm" len="sm"/>
                  <a:tailEnd type="none" w="sm" len="sm"/>
                </a:ln>
                <a:gradFill>
                  <a:gsLst>
                    <a:gs pos="0">
                      <a:srgbClr val="0066FF"/>
                    </a:gs>
                    <a:gs pos="100000">
                      <a:srgbClr val="0000CC"/>
                    </a:gs>
                  </a:gsLst>
                  <a:path path="circle">
                    <a:fillToRect l="50000" t="50000" r="50000" b="50000"/>
                  </a:path>
                  <a:tileRect/>
                </a:gradFill>
                <a:latin typeface="Arial"/>
              </a:rPr>
              <a:t> </a:t>
            </a:r>
            <a:r>
              <a:rPr b="0" i="0" dirty="0" err="1">
                <a:ln w="9525" cap="flat" cmpd="sng">
                  <a:solidFill>
                    <a:srgbClr val="000000"/>
                  </a:solidFill>
                  <a:prstDash val="solid"/>
                  <a:round/>
                  <a:headEnd type="none" w="sm" len="sm"/>
                  <a:tailEnd type="none" w="sm" len="sm"/>
                </a:ln>
                <a:gradFill>
                  <a:gsLst>
                    <a:gs pos="0">
                      <a:srgbClr val="0066FF"/>
                    </a:gs>
                    <a:gs pos="100000">
                      <a:srgbClr val="0000CC"/>
                    </a:gs>
                  </a:gsLst>
                  <a:path path="circle">
                    <a:fillToRect l="50000" t="50000" r="50000" b="50000"/>
                  </a:path>
                  <a:tileRect/>
                </a:gradFill>
                <a:latin typeface="Arial"/>
              </a:rPr>
              <a:t>لكم</a:t>
            </a:r>
            <a:endParaRPr b="0" i="0" dirty="0">
              <a:ln w="9525" cap="flat" cmpd="sng">
                <a:solidFill>
                  <a:srgbClr val="000000"/>
                </a:solidFill>
                <a:prstDash val="solid"/>
                <a:round/>
                <a:headEnd type="none" w="sm" len="sm"/>
                <a:tailEnd type="none" w="sm" len="sm"/>
              </a:ln>
              <a:gradFill>
                <a:gsLst>
                  <a:gs pos="0">
                    <a:srgbClr val="0066FF"/>
                  </a:gs>
                  <a:gs pos="100000">
                    <a:srgbClr val="0000CC"/>
                  </a:gs>
                </a:gsLst>
                <a:path path="circle">
                  <a:fillToRect l="50000" t="50000" r="50000" b="50000"/>
                </a:path>
                <a:tileRect/>
              </a:gradFill>
              <a:latin typeface="Arial"/>
            </a:endParaRPr>
          </a:p>
        </p:txBody>
      </p:sp>
      <p:sp>
        <p:nvSpPr>
          <p:cNvPr id="2" name="Slide Number Placeholder 1"/>
          <p:cNvSpPr>
            <a:spLocks noGrp="1"/>
          </p:cNvSpPr>
          <p:nvPr>
            <p:ph type="sldNum" idx="12"/>
          </p:nvPr>
        </p:nvSpPr>
        <p:spPr/>
        <p:txBody>
          <a:bodyPr/>
          <a:lstStyle/>
          <a:p>
            <a:pPr marL="0" lvl="0" indent="0" algn="r" rtl="1">
              <a:spcBef>
                <a:spcPts val="0"/>
              </a:spcBef>
              <a:spcAft>
                <a:spcPts val="0"/>
              </a:spcAft>
              <a:buNone/>
            </a:pPr>
            <a:fld id="{00000000-1234-1234-1234-123412341234}" type="slidenum">
              <a:rPr lang="ar-SA" smtClean="0"/>
              <a:t>96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8"/>
                                        </p:tgtEl>
                                        <p:attrNameLst>
                                          <p:attrName>style.visibility</p:attrName>
                                        </p:attrNameLst>
                                      </p:cBhvr>
                                      <p:to>
                                        <p:strVal val="visible"/>
                                      </p:to>
                                    </p:set>
                                    <p:anim calcmode="lin" valueType="num">
                                      <p:cBhvr additive="base">
                                        <p:cTn id="7" dur="500"/>
                                        <p:tgtEl>
                                          <p:spTgt spid="91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3" presetClass="entr" presetSubtype="16" fill="hold" nodeType="afterEffect">
                                  <p:stCondLst>
                                    <p:cond delay="1000"/>
                                  </p:stCondLst>
                                  <p:childTnLst>
                                    <p:set>
                                      <p:cBhvr>
                                        <p:cTn id="10" dur="1" fill="hold">
                                          <p:stCondLst>
                                            <p:cond delay="0"/>
                                          </p:stCondLst>
                                        </p:cTn>
                                        <p:tgtEl>
                                          <p:spTgt spid="919"/>
                                        </p:tgtEl>
                                        <p:attrNameLst>
                                          <p:attrName>style.visibility</p:attrName>
                                        </p:attrNameLst>
                                      </p:cBhvr>
                                      <p:to>
                                        <p:strVal val="visible"/>
                                      </p:to>
                                    </p:set>
                                    <p:anim calcmode="lin" valueType="num">
                                      <p:cBhvr additive="base">
                                        <p:cTn id="11" dur="1000"/>
                                        <p:tgtEl>
                                          <p:spTgt spid="919"/>
                                        </p:tgtEl>
                                        <p:attrNameLst>
                                          <p:attrName>ppt_w</p:attrName>
                                        </p:attrNameLst>
                                      </p:cBhvr>
                                      <p:tavLst>
                                        <p:tav tm="0">
                                          <p:val>
                                            <p:strVal val="0"/>
                                          </p:val>
                                        </p:tav>
                                        <p:tav tm="100000">
                                          <p:val>
                                            <p:strVal val="#ppt_w"/>
                                          </p:val>
                                        </p:tav>
                                      </p:tavLst>
                                    </p:anim>
                                    <p:anim calcmode="lin" valueType="num">
                                      <p:cBhvr additive="base">
                                        <p:cTn id="12" dur="1000"/>
                                        <p:tgtEl>
                                          <p:spTgt spid="9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110"/>
          <p:cNvPicPr preferRelativeResize="0"/>
          <p:nvPr/>
        </p:nvPicPr>
        <p:blipFill rotWithShape="1">
          <a:blip r:embed="rId3">
            <a:alphaModFix/>
          </a:blip>
          <a:srcRect/>
          <a:stretch/>
        </p:blipFill>
        <p:spPr>
          <a:xfrm>
            <a:off x="0" y="29817"/>
            <a:ext cx="12192000" cy="6828183"/>
          </a:xfrm>
          <a:prstGeom prst="rect">
            <a:avLst/>
          </a:prstGeom>
          <a:noFill/>
          <a:ln>
            <a:noFill/>
          </a:ln>
        </p:spPr>
      </p:pic>
      <p:sp>
        <p:nvSpPr>
          <p:cNvPr id="925" name="Google Shape;925;p110"/>
          <p:cNvSpPr txBox="1"/>
          <p:nvPr/>
        </p:nvSpPr>
        <p:spPr>
          <a:xfrm>
            <a:off x="762000" y="2362200"/>
            <a:ext cx="8234858" cy="120032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600" b="1" dirty="0">
                <a:solidFill>
                  <a:schemeClr val="lt1"/>
                </a:solidFill>
                <a:latin typeface="Arial"/>
                <a:ea typeface="Arial"/>
                <a:cs typeface="Arial"/>
                <a:sym typeface="Arial"/>
              </a:rPr>
              <a:t>هديتكم وصلتني أكتبوا لنا على هذا الجدار استفادتك رأيك يهمنا وجل اهتمامنا</a:t>
            </a:r>
            <a:endParaRPr dirty="0"/>
          </a:p>
        </p:txBody>
      </p:sp>
      <p:sp>
        <p:nvSpPr>
          <p:cNvPr id="2" name="Slide Number Placeholder 1"/>
          <p:cNvSpPr>
            <a:spLocks noGrp="1"/>
          </p:cNvSpPr>
          <p:nvPr>
            <p:ph type="sldNum" idx="12"/>
          </p:nvPr>
        </p:nvSpPr>
        <p:spPr/>
        <p:txBody>
          <a:bodyPr/>
          <a:lstStyle/>
          <a:p>
            <a:pPr marL="0" lvl="0" indent="0" algn="r" rtl="1">
              <a:spcBef>
                <a:spcPts val="0"/>
              </a:spcBef>
              <a:spcAft>
                <a:spcPts val="0"/>
              </a:spcAft>
              <a:buNone/>
            </a:pPr>
            <a:fld id="{00000000-1234-1234-1234-123412341234}" type="slidenum">
              <a:rPr lang="ar-SA" smtClean="0"/>
              <a:t>97</a:t>
            </a:fld>
            <a:endParaRPr lang="ar-SA"/>
          </a:p>
        </p:txBody>
      </p:sp>
    </p:spTree>
  </p:cSld>
  <p:clrMapOvr>
    <a:masterClrMapping/>
  </p:clrMapOvr>
  <p:transition spd="slow">
    <p:fade thruBlk="1"/>
  </p:transition>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11879</Words>
  <Application>Microsoft Office PowerPoint</Application>
  <PresentationFormat>Custom</PresentationFormat>
  <Paragraphs>673</Paragraphs>
  <Slides>97</Slides>
  <Notes>97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Calibri</vt:lpstr>
      <vt:lpstr>Verdana</vt:lpstr>
      <vt:lpstr>Noto Sans Symbols</vt:lpstr>
      <vt:lpstr>Oi</vt:lpstr>
      <vt:lpstr>Century Gothic</vt:lpstr>
      <vt:lpstr>Times New Roman</vt:lpstr>
      <vt:lpstr>Segoe UI Semibold</vt:lpstr>
      <vt:lpstr>Traditional Arabic</vt:lpstr>
      <vt:lpstr>Books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على حضوركم هذه الدورة ونسأل الله لكم التوفيق والنجاح  اختكم ومدربتكم  أ / مريم بنت يوسف البوق مدربة ومستشارة اسرية وتربوية  للتواصل جوال   0504764290</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Eman</cp:lastModifiedBy>
  <cp:revision>21</cp:revision>
  <dcterms:modified xsi:type="dcterms:W3CDTF">2025-02-07T15:49:30Z</dcterms:modified>
</cp:coreProperties>
</file>