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53" r:id="rId3"/>
    <p:sldId id="419" r:id="rId4"/>
    <p:sldId id="355" r:id="rId5"/>
    <p:sldId id="357" r:id="rId6"/>
    <p:sldId id="416" r:id="rId7"/>
    <p:sldId id="418" r:id="rId8"/>
    <p:sldId id="420" r:id="rId9"/>
    <p:sldId id="358" r:id="rId10"/>
    <p:sldId id="359" r:id="rId11"/>
    <p:sldId id="388" r:id="rId12"/>
    <p:sldId id="389" r:id="rId13"/>
    <p:sldId id="422" r:id="rId14"/>
    <p:sldId id="390" r:id="rId15"/>
    <p:sldId id="423" r:id="rId16"/>
    <p:sldId id="360" r:id="rId17"/>
    <p:sldId id="391" r:id="rId18"/>
    <p:sldId id="392" r:id="rId19"/>
    <p:sldId id="424" r:id="rId20"/>
    <p:sldId id="394" r:id="rId21"/>
    <p:sldId id="395" r:id="rId22"/>
    <p:sldId id="401" r:id="rId23"/>
    <p:sldId id="402" r:id="rId24"/>
    <p:sldId id="403" r:id="rId25"/>
    <p:sldId id="363" r:id="rId26"/>
    <p:sldId id="364" r:id="rId27"/>
    <p:sldId id="365" r:id="rId28"/>
    <p:sldId id="366" r:id="rId29"/>
    <p:sldId id="367" r:id="rId30"/>
    <p:sldId id="369" r:id="rId31"/>
    <p:sldId id="425" r:id="rId32"/>
    <p:sldId id="370" r:id="rId33"/>
    <p:sldId id="371" r:id="rId34"/>
    <p:sldId id="411" r:id="rId35"/>
    <p:sldId id="426" r:id="rId36"/>
    <p:sldId id="413" r:id="rId37"/>
    <p:sldId id="382" r:id="rId38"/>
    <p:sldId id="383" r:id="rId39"/>
    <p:sldId id="384" r:id="rId40"/>
    <p:sldId id="38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2" autoAdjust="0"/>
    <p:restoredTop sz="92500" autoAdjust="0"/>
  </p:normalViewPr>
  <p:slideViewPr>
    <p:cSldViewPr snapToGrid="0" snapToObjects="1">
      <p:cViewPr varScale="1">
        <p:scale>
          <a:sx n="76" d="100"/>
          <a:sy n="76" d="100"/>
        </p:scale>
        <p:origin x="92"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E7D62-4171-4AB9-B2E5-CBEE8CEA172C}" type="doc">
      <dgm:prSet loTypeId="urn:microsoft.com/office/officeart/2005/8/layout/radial3" loCatId="cycle" qsTypeId="urn:microsoft.com/office/officeart/2005/8/quickstyle/3d3" qsCatId="3D" csTypeId="urn:microsoft.com/office/officeart/2005/8/colors/colorful4" csCatId="colorful" phldr="1"/>
      <dgm:spPr/>
      <dgm:t>
        <a:bodyPr/>
        <a:lstStyle/>
        <a:p>
          <a:endParaRPr lang="en-GB"/>
        </a:p>
      </dgm:t>
    </dgm:pt>
    <dgm:pt modelId="{AC9853B8-5BD6-47B4-8774-4785D8BC8CFD}">
      <dgm:prSet custT="1"/>
      <dgm:spPr/>
      <dgm:t>
        <a:bodyPr/>
        <a:lstStyle/>
        <a:p>
          <a:pPr rtl="1"/>
          <a:r>
            <a:rPr lang="ar-SA" sz="2000" b="1" dirty="0">
              <a:latin typeface="Al Tarikh" charset="-78"/>
              <a:ea typeface="Al Tarikh" charset="-78"/>
              <a:cs typeface="Al Tarikh" charset="-78"/>
            </a:rPr>
            <a:t>المعلومات التى يتم تجميعها بهدف إعداد التحليل</a:t>
          </a:r>
          <a:endParaRPr lang="en-GB" sz="2000" b="1" dirty="0">
            <a:latin typeface="Al Tarikh" charset="-78"/>
            <a:ea typeface="Al Tarikh" charset="-78"/>
            <a:cs typeface="Al Tarikh" charset="-78"/>
          </a:endParaRPr>
        </a:p>
      </dgm:t>
    </dgm:pt>
    <dgm:pt modelId="{4975A168-F2C3-44E0-A191-0220AA161910}" type="parTrans" cxnId="{8ADE99D3-A443-407A-B4A5-9AA777D6174C}">
      <dgm:prSet/>
      <dgm:spPr/>
      <dgm:t>
        <a:bodyPr/>
        <a:lstStyle/>
        <a:p>
          <a:pPr rtl="1"/>
          <a:endParaRPr lang="en-GB" sz="2000" b="1">
            <a:latin typeface="Al Tarikh" charset="-78"/>
            <a:ea typeface="Al Tarikh" charset="-78"/>
            <a:cs typeface="Al Tarikh" charset="-78"/>
          </a:endParaRPr>
        </a:p>
      </dgm:t>
    </dgm:pt>
    <dgm:pt modelId="{E46B4E1E-01FC-4A6B-B974-6D5A761AE3D7}" type="sibTrans" cxnId="{8ADE99D3-A443-407A-B4A5-9AA777D6174C}">
      <dgm:prSet/>
      <dgm:spPr/>
      <dgm:t>
        <a:bodyPr/>
        <a:lstStyle/>
        <a:p>
          <a:pPr rtl="1"/>
          <a:endParaRPr lang="en-GB" sz="2000" b="1">
            <a:latin typeface="Al Tarikh" charset="-78"/>
            <a:ea typeface="Al Tarikh" charset="-78"/>
            <a:cs typeface="Al Tarikh" charset="-78"/>
          </a:endParaRPr>
        </a:p>
      </dgm:t>
    </dgm:pt>
    <dgm:pt modelId="{824C991C-C518-41A9-8978-EE39571A7D00}">
      <dgm:prSet custT="1"/>
      <dgm:spPr/>
      <dgm:t>
        <a:bodyPr/>
        <a:lstStyle/>
        <a:p>
          <a:pPr rtl="1"/>
          <a:r>
            <a:rPr lang="ar-SA" sz="2000" b="1" dirty="0">
              <a:latin typeface="Al Tarikh" charset="-78"/>
              <a:ea typeface="Al Tarikh" charset="-78"/>
              <a:cs typeface="Al Tarikh" charset="-78"/>
            </a:rPr>
            <a:t>أنشطة العمل </a:t>
          </a:r>
          <a:endParaRPr lang="en-GB" sz="2000" b="1" dirty="0">
            <a:latin typeface="Al Tarikh" charset="-78"/>
            <a:ea typeface="Al Tarikh" charset="-78"/>
            <a:cs typeface="Al Tarikh" charset="-78"/>
          </a:endParaRPr>
        </a:p>
      </dgm:t>
    </dgm:pt>
    <dgm:pt modelId="{7E48F0B4-9906-4C14-9056-7EE916ED7B25}" type="parTrans" cxnId="{6A8A321C-35C6-4DEC-9036-075CE5B11069}">
      <dgm:prSet/>
      <dgm:spPr/>
      <dgm:t>
        <a:bodyPr/>
        <a:lstStyle/>
        <a:p>
          <a:pPr rtl="1"/>
          <a:endParaRPr lang="en-GB" sz="2000" b="1">
            <a:latin typeface="Al Tarikh" charset="-78"/>
            <a:ea typeface="Al Tarikh" charset="-78"/>
            <a:cs typeface="Al Tarikh" charset="-78"/>
          </a:endParaRPr>
        </a:p>
      </dgm:t>
    </dgm:pt>
    <dgm:pt modelId="{EF4D001D-5B47-4529-B195-80B39E862344}" type="sibTrans" cxnId="{6A8A321C-35C6-4DEC-9036-075CE5B11069}">
      <dgm:prSet/>
      <dgm:spPr/>
      <dgm:t>
        <a:bodyPr/>
        <a:lstStyle/>
        <a:p>
          <a:pPr rtl="1"/>
          <a:endParaRPr lang="en-GB" sz="2000" b="1">
            <a:latin typeface="Al Tarikh" charset="-78"/>
            <a:ea typeface="Al Tarikh" charset="-78"/>
            <a:cs typeface="Al Tarikh" charset="-78"/>
          </a:endParaRPr>
        </a:p>
      </dgm:t>
    </dgm:pt>
    <dgm:pt modelId="{571E160D-527E-4543-BBA9-F06F92CC1647}">
      <dgm:prSet custT="1"/>
      <dgm:spPr/>
      <dgm:t>
        <a:bodyPr/>
        <a:lstStyle/>
        <a:p>
          <a:pPr rtl="1"/>
          <a:r>
            <a:rPr lang="ar-SA" sz="2000" b="1" dirty="0">
              <a:latin typeface="Al Tarikh" charset="-78"/>
              <a:ea typeface="Al Tarikh" charset="-78"/>
              <a:cs typeface="Al Tarikh" charset="-78"/>
            </a:rPr>
            <a:t>سلوكيات الأفراد </a:t>
          </a:r>
          <a:endParaRPr lang="en-GB" sz="2000" b="1" dirty="0">
            <a:latin typeface="Al Tarikh" charset="-78"/>
            <a:ea typeface="Al Tarikh" charset="-78"/>
            <a:cs typeface="Al Tarikh" charset="-78"/>
          </a:endParaRPr>
        </a:p>
      </dgm:t>
    </dgm:pt>
    <dgm:pt modelId="{44B132AA-CE63-4889-9DAC-2CF1F6949F18}" type="parTrans" cxnId="{00760924-89C2-4BF0-AAE8-542350926DC8}">
      <dgm:prSet/>
      <dgm:spPr/>
      <dgm:t>
        <a:bodyPr/>
        <a:lstStyle/>
        <a:p>
          <a:pPr rtl="1"/>
          <a:endParaRPr lang="en-GB" sz="2000" b="1">
            <a:latin typeface="Al Tarikh" charset="-78"/>
            <a:ea typeface="Al Tarikh" charset="-78"/>
            <a:cs typeface="Al Tarikh" charset="-78"/>
          </a:endParaRPr>
        </a:p>
      </dgm:t>
    </dgm:pt>
    <dgm:pt modelId="{89B44908-862A-4117-8300-405CB6842F5B}" type="sibTrans" cxnId="{00760924-89C2-4BF0-AAE8-542350926DC8}">
      <dgm:prSet/>
      <dgm:spPr/>
      <dgm:t>
        <a:bodyPr/>
        <a:lstStyle/>
        <a:p>
          <a:pPr rtl="1"/>
          <a:endParaRPr lang="en-GB" sz="2000" b="1">
            <a:latin typeface="Al Tarikh" charset="-78"/>
            <a:ea typeface="Al Tarikh" charset="-78"/>
            <a:cs typeface="Al Tarikh" charset="-78"/>
          </a:endParaRPr>
        </a:p>
      </dgm:t>
    </dgm:pt>
    <dgm:pt modelId="{3565A285-FE4D-43EB-9589-0A3FBBB3F079}">
      <dgm:prSet custT="1"/>
      <dgm:spPr/>
      <dgm:t>
        <a:bodyPr/>
        <a:lstStyle/>
        <a:p>
          <a:pPr rtl="1"/>
          <a:r>
            <a:rPr lang="ar-SA" sz="2000" b="1" dirty="0">
              <a:latin typeface="Al Tarikh" charset="-78"/>
              <a:ea typeface="Al Tarikh" charset="-78"/>
              <a:cs typeface="Al Tarikh" charset="-78"/>
            </a:rPr>
            <a:t>الالات والمعدات والأدوات ومعينات العمل</a:t>
          </a:r>
          <a:endParaRPr lang="en-GB" sz="2000" b="1" dirty="0">
            <a:latin typeface="Al Tarikh" charset="-78"/>
            <a:ea typeface="Al Tarikh" charset="-78"/>
            <a:cs typeface="Al Tarikh" charset="-78"/>
          </a:endParaRPr>
        </a:p>
      </dgm:t>
    </dgm:pt>
    <dgm:pt modelId="{9DA66642-0DAD-4358-B0FC-C14455E73A61}" type="parTrans" cxnId="{00DF6579-CA4E-4E6D-98CC-F9393A81B586}">
      <dgm:prSet/>
      <dgm:spPr/>
      <dgm:t>
        <a:bodyPr/>
        <a:lstStyle/>
        <a:p>
          <a:pPr rtl="1"/>
          <a:endParaRPr lang="en-GB" sz="2000" b="1">
            <a:latin typeface="Al Tarikh" charset="-78"/>
            <a:ea typeface="Al Tarikh" charset="-78"/>
            <a:cs typeface="Al Tarikh" charset="-78"/>
          </a:endParaRPr>
        </a:p>
      </dgm:t>
    </dgm:pt>
    <dgm:pt modelId="{B9FCBC57-874A-4325-BF80-5BD1A3ABEB98}" type="sibTrans" cxnId="{00DF6579-CA4E-4E6D-98CC-F9393A81B586}">
      <dgm:prSet/>
      <dgm:spPr/>
      <dgm:t>
        <a:bodyPr/>
        <a:lstStyle/>
        <a:p>
          <a:pPr rtl="1"/>
          <a:endParaRPr lang="en-GB" sz="2000" b="1">
            <a:latin typeface="Al Tarikh" charset="-78"/>
            <a:ea typeface="Al Tarikh" charset="-78"/>
            <a:cs typeface="Al Tarikh" charset="-78"/>
          </a:endParaRPr>
        </a:p>
      </dgm:t>
    </dgm:pt>
    <dgm:pt modelId="{79DBD244-D312-418B-AD36-7038C1C335C8}">
      <dgm:prSet custT="1"/>
      <dgm:spPr/>
      <dgm:t>
        <a:bodyPr/>
        <a:lstStyle/>
        <a:p>
          <a:pPr rtl="1"/>
          <a:r>
            <a:rPr lang="ar-SA" sz="2000" b="1" dirty="0">
              <a:latin typeface="Al Tarikh" charset="-78"/>
              <a:ea typeface="Al Tarikh" charset="-78"/>
              <a:cs typeface="Al Tarikh" charset="-78"/>
            </a:rPr>
            <a:t>معايير الأداء </a:t>
          </a:r>
          <a:endParaRPr lang="en-GB" sz="2000" b="1" dirty="0">
            <a:latin typeface="Al Tarikh" charset="-78"/>
            <a:ea typeface="Al Tarikh" charset="-78"/>
            <a:cs typeface="Al Tarikh" charset="-78"/>
          </a:endParaRPr>
        </a:p>
      </dgm:t>
    </dgm:pt>
    <dgm:pt modelId="{2FCC4319-4180-41E7-8D32-2D917AD99BE2}" type="parTrans" cxnId="{4D21A8C1-7755-4D68-9560-AF1B33AB1940}">
      <dgm:prSet/>
      <dgm:spPr/>
      <dgm:t>
        <a:bodyPr/>
        <a:lstStyle/>
        <a:p>
          <a:pPr rtl="1"/>
          <a:endParaRPr lang="en-GB" sz="2000" b="1">
            <a:latin typeface="Al Tarikh" charset="-78"/>
            <a:ea typeface="Al Tarikh" charset="-78"/>
            <a:cs typeface="Al Tarikh" charset="-78"/>
          </a:endParaRPr>
        </a:p>
      </dgm:t>
    </dgm:pt>
    <dgm:pt modelId="{46227C25-8104-4E04-B0A2-AB76BF1A15E1}" type="sibTrans" cxnId="{4D21A8C1-7755-4D68-9560-AF1B33AB1940}">
      <dgm:prSet/>
      <dgm:spPr/>
      <dgm:t>
        <a:bodyPr/>
        <a:lstStyle/>
        <a:p>
          <a:pPr rtl="1"/>
          <a:endParaRPr lang="en-GB" sz="2000" b="1">
            <a:latin typeface="Al Tarikh" charset="-78"/>
            <a:ea typeface="Al Tarikh" charset="-78"/>
            <a:cs typeface="Al Tarikh" charset="-78"/>
          </a:endParaRPr>
        </a:p>
      </dgm:t>
    </dgm:pt>
    <dgm:pt modelId="{4046425E-C24C-4DA2-B1B2-C43C1B82D5B0}">
      <dgm:prSet custT="1"/>
      <dgm:spPr/>
      <dgm:t>
        <a:bodyPr/>
        <a:lstStyle/>
        <a:p>
          <a:pPr rtl="1"/>
          <a:r>
            <a:rPr lang="ar-SA" sz="2000" b="1" dirty="0">
              <a:latin typeface="Al Tarikh" charset="-78"/>
              <a:ea typeface="Al Tarikh" charset="-78"/>
              <a:cs typeface="Al Tarikh" charset="-78"/>
            </a:rPr>
            <a:t>البيئة التى تمارس في ضوئها الوظيفة </a:t>
          </a:r>
          <a:endParaRPr lang="en-GB" sz="2000" b="1" dirty="0">
            <a:latin typeface="Al Tarikh" charset="-78"/>
            <a:ea typeface="Al Tarikh" charset="-78"/>
            <a:cs typeface="Al Tarikh" charset="-78"/>
          </a:endParaRPr>
        </a:p>
      </dgm:t>
    </dgm:pt>
    <dgm:pt modelId="{459283C6-7261-41D3-8A6E-1D99F23CA700}" type="parTrans" cxnId="{F8AE6B38-3424-4F32-A893-2B5269F09B6D}">
      <dgm:prSet/>
      <dgm:spPr/>
      <dgm:t>
        <a:bodyPr/>
        <a:lstStyle/>
        <a:p>
          <a:pPr rtl="1"/>
          <a:endParaRPr lang="en-GB" sz="2000" b="1">
            <a:latin typeface="Al Tarikh" charset="-78"/>
            <a:ea typeface="Al Tarikh" charset="-78"/>
            <a:cs typeface="Al Tarikh" charset="-78"/>
          </a:endParaRPr>
        </a:p>
      </dgm:t>
    </dgm:pt>
    <dgm:pt modelId="{44F16606-6BD8-4CB6-BA0E-9A737F61D485}" type="sibTrans" cxnId="{F8AE6B38-3424-4F32-A893-2B5269F09B6D}">
      <dgm:prSet/>
      <dgm:spPr/>
      <dgm:t>
        <a:bodyPr/>
        <a:lstStyle/>
        <a:p>
          <a:pPr rtl="1"/>
          <a:endParaRPr lang="en-GB" sz="2000" b="1">
            <a:latin typeface="Al Tarikh" charset="-78"/>
            <a:ea typeface="Al Tarikh" charset="-78"/>
            <a:cs typeface="Al Tarikh" charset="-78"/>
          </a:endParaRPr>
        </a:p>
      </dgm:t>
    </dgm:pt>
    <dgm:pt modelId="{7646D636-F23D-4210-810B-F3B028033A62}">
      <dgm:prSet custT="1"/>
      <dgm:spPr/>
      <dgm:t>
        <a:bodyPr/>
        <a:lstStyle/>
        <a:p>
          <a:pPr rtl="1"/>
          <a:r>
            <a:rPr lang="ar-SA" sz="2000" b="1">
              <a:latin typeface="Al Tarikh" charset="-78"/>
              <a:ea typeface="Al Tarikh" charset="-78"/>
              <a:cs typeface="Al Tarikh" charset="-78"/>
            </a:rPr>
            <a:t>المتطلبات البشرية </a:t>
          </a:r>
          <a:endParaRPr lang="en-GB" sz="2000" b="1">
            <a:latin typeface="Al Tarikh" charset="-78"/>
            <a:ea typeface="Al Tarikh" charset="-78"/>
            <a:cs typeface="Al Tarikh" charset="-78"/>
          </a:endParaRPr>
        </a:p>
      </dgm:t>
    </dgm:pt>
    <dgm:pt modelId="{5B9FD011-1A75-4BD9-A19A-64693558FCC5}" type="parTrans" cxnId="{2FF89624-2560-4DF7-9424-8E6A023B97F2}">
      <dgm:prSet/>
      <dgm:spPr/>
      <dgm:t>
        <a:bodyPr/>
        <a:lstStyle/>
        <a:p>
          <a:pPr rtl="1"/>
          <a:endParaRPr lang="en-GB" sz="2000" b="1">
            <a:latin typeface="Al Tarikh" charset="-78"/>
            <a:ea typeface="Al Tarikh" charset="-78"/>
            <a:cs typeface="Al Tarikh" charset="-78"/>
          </a:endParaRPr>
        </a:p>
      </dgm:t>
    </dgm:pt>
    <dgm:pt modelId="{F229EFC3-0B17-41ED-9F3A-7D9039FC984D}" type="sibTrans" cxnId="{2FF89624-2560-4DF7-9424-8E6A023B97F2}">
      <dgm:prSet/>
      <dgm:spPr/>
      <dgm:t>
        <a:bodyPr/>
        <a:lstStyle/>
        <a:p>
          <a:pPr rtl="1"/>
          <a:endParaRPr lang="en-GB" sz="2000" b="1">
            <a:latin typeface="Al Tarikh" charset="-78"/>
            <a:ea typeface="Al Tarikh" charset="-78"/>
            <a:cs typeface="Al Tarikh" charset="-78"/>
          </a:endParaRPr>
        </a:p>
      </dgm:t>
    </dgm:pt>
    <dgm:pt modelId="{0447BB2C-9677-48C1-89ED-EF6A832AC33A}" type="pres">
      <dgm:prSet presAssocID="{4E5E7D62-4171-4AB9-B2E5-CBEE8CEA172C}" presName="composite" presStyleCnt="0">
        <dgm:presLayoutVars>
          <dgm:chMax val="1"/>
          <dgm:dir/>
          <dgm:resizeHandles val="exact"/>
        </dgm:presLayoutVars>
      </dgm:prSet>
      <dgm:spPr/>
    </dgm:pt>
    <dgm:pt modelId="{8AB4BE70-A7D6-4071-8F20-7989DE7875DD}" type="pres">
      <dgm:prSet presAssocID="{4E5E7D62-4171-4AB9-B2E5-CBEE8CEA172C}" presName="radial" presStyleCnt="0">
        <dgm:presLayoutVars>
          <dgm:animLvl val="ctr"/>
        </dgm:presLayoutVars>
      </dgm:prSet>
      <dgm:spPr/>
    </dgm:pt>
    <dgm:pt modelId="{5A8704E2-89C5-4569-B054-D5A1AB9F3FD0}" type="pres">
      <dgm:prSet presAssocID="{AC9853B8-5BD6-47B4-8774-4785D8BC8CFD}" presName="centerShape" presStyleLbl="vennNode1" presStyleIdx="0" presStyleCnt="7"/>
      <dgm:spPr/>
    </dgm:pt>
    <dgm:pt modelId="{53BCD8B0-9E96-4615-B7CB-72F38494E1F9}" type="pres">
      <dgm:prSet presAssocID="{824C991C-C518-41A9-8978-EE39571A7D00}" presName="node" presStyleLbl="vennNode1" presStyleIdx="1" presStyleCnt="7" custScaleX="121852" custScaleY="111088">
        <dgm:presLayoutVars>
          <dgm:bulletEnabled val="1"/>
        </dgm:presLayoutVars>
      </dgm:prSet>
      <dgm:spPr/>
    </dgm:pt>
    <dgm:pt modelId="{52919C61-8C12-4ABF-8CB8-6A9AFEB184C8}" type="pres">
      <dgm:prSet presAssocID="{571E160D-527E-4543-BBA9-F06F92CC1647}" presName="node" presStyleLbl="vennNode1" presStyleIdx="2" presStyleCnt="7" custScaleX="121852" custScaleY="111088">
        <dgm:presLayoutVars>
          <dgm:bulletEnabled val="1"/>
        </dgm:presLayoutVars>
      </dgm:prSet>
      <dgm:spPr/>
    </dgm:pt>
    <dgm:pt modelId="{5AD9A923-9D5A-4DAC-9EA2-F90CA0B5B0A0}" type="pres">
      <dgm:prSet presAssocID="{3565A285-FE4D-43EB-9589-0A3FBBB3F079}" presName="node" presStyleLbl="vennNode1" presStyleIdx="3" presStyleCnt="7" custScaleX="121852" custScaleY="111088">
        <dgm:presLayoutVars>
          <dgm:bulletEnabled val="1"/>
        </dgm:presLayoutVars>
      </dgm:prSet>
      <dgm:spPr/>
    </dgm:pt>
    <dgm:pt modelId="{ACDD2374-28B0-45EA-AB63-36DB3ED5D98A}" type="pres">
      <dgm:prSet presAssocID="{79DBD244-D312-418B-AD36-7038C1C335C8}" presName="node" presStyleLbl="vennNode1" presStyleIdx="4" presStyleCnt="7" custScaleX="121852" custScaleY="111088">
        <dgm:presLayoutVars>
          <dgm:bulletEnabled val="1"/>
        </dgm:presLayoutVars>
      </dgm:prSet>
      <dgm:spPr/>
    </dgm:pt>
    <dgm:pt modelId="{DACD7DF7-C973-4429-A29F-40E75A64AC18}" type="pres">
      <dgm:prSet presAssocID="{4046425E-C24C-4DA2-B1B2-C43C1B82D5B0}" presName="node" presStyleLbl="vennNode1" presStyleIdx="5" presStyleCnt="7" custScaleX="121852" custScaleY="111088">
        <dgm:presLayoutVars>
          <dgm:bulletEnabled val="1"/>
        </dgm:presLayoutVars>
      </dgm:prSet>
      <dgm:spPr/>
    </dgm:pt>
    <dgm:pt modelId="{BB483566-207B-401D-ADE8-43A294E42EC9}" type="pres">
      <dgm:prSet presAssocID="{7646D636-F23D-4210-810B-F3B028033A62}" presName="node" presStyleLbl="vennNode1" presStyleIdx="6" presStyleCnt="7" custScaleX="121852" custScaleY="111088">
        <dgm:presLayoutVars>
          <dgm:bulletEnabled val="1"/>
        </dgm:presLayoutVars>
      </dgm:prSet>
      <dgm:spPr/>
    </dgm:pt>
  </dgm:ptLst>
  <dgm:cxnLst>
    <dgm:cxn modelId="{0150B30C-717F-9D40-BB81-0EC352D34BAC}" type="presOf" srcId="{4E5E7D62-4171-4AB9-B2E5-CBEE8CEA172C}" destId="{0447BB2C-9677-48C1-89ED-EF6A832AC33A}" srcOrd="0" destOrd="0" presId="urn:microsoft.com/office/officeart/2005/8/layout/radial3"/>
    <dgm:cxn modelId="{AFB2AA19-12D2-AF47-A168-165DD6CF35FA}" type="presOf" srcId="{3565A285-FE4D-43EB-9589-0A3FBBB3F079}" destId="{5AD9A923-9D5A-4DAC-9EA2-F90CA0B5B0A0}" srcOrd="0" destOrd="0" presId="urn:microsoft.com/office/officeart/2005/8/layout/radial3"/>
    <dgm:cxn modelId="{6A8A321C-35C6-4DEC-9036-075CE5B11069}" srcId="{AC9853B8-5BD6-47B4-8774-4785D8BC8CFD}" destId="{824C991C-C518-41A9-8978-EE39571A7D00}" srcOrd="0" destOrd="0" parTransId="{7E48F0B4-9906-4C14-9056-7EE916ED7B25}" sibTransId="{EF4D001D-5B47-4529-B195-80B39E862344}"/>
    <dgm:cxn modelId="{00760924-89C2-4BF0-AAE8-542350926DC8}" srcId="{AC9853B8-5BD6-47B4-8774-4785D8BC8CFD}" destId="{571E160D-527E-4543-BBA9-F06F92CC1647}" srcOrd="1" destOrd="0" parTransId="{44B132AA-CE63-4889-9DAC-2CF1F6949F18}" sibTransId="{89B44908-862A-4117-8300-405CB6842F5B}"/>
    <dgm:cxn modelId="{2FF89624-2560-4DF7-9424-8E6A023B97F2}" srcId="{AC9853B8-5BD6-47B4-8774-4785D8BC8CFD}" destId="{7646D636-F23D-4210-810B-F3B028033A62}" srcOrd="5" destOrd="0" parTransId="{5B9FD011-1A75-4BD9-A19A-64693558FCC5}" sibTransId="{F229EFC3-0B17-41ED-9F3A-7D9039FC984D}"/>
    <dgm:cxn modelId="{A77FBD25-E890-FA4D-A3F3-7B52085818BE}" type="presOf" srcId="{7646D636-F23D-4210-810B-F3B028033A62}" destId="{BB483566-207B-401D-ADE8-43A294E42EC9}" srcOrd="0" destOrd="0" presId="urn:microsoft.com/office/officeart/2005/8/layout/radial3"/>
    <dgm:cxn modelId="{DF2CA831-5A6C-2C48-905E-15157D23DAE3}" type="presOf" srcId="{AC9853B8-5BD6-47B4-8774-4785D8BC8CFD}" destId="{5A8704E2-89C5-4569-B054-D5A1AB9F3FD0}" srcOrd="0" destOrd="0" presId="urn:microsoft.com/office/officeart/2005/8/layout/radial3"/>
    <dgm:cxn modelId="{F8AE6B38-3424-4F32-A893-2B5269F09B6D}" srcId="{AC9853B8-5BD6-47B4-8774-4785D8BC8CFD}" destId="{4046425E-C24C-4DA2-B1B2-C43C1B82D5B0}" srcOrd="4" destOrd="0" parTransId="{459283C6-7261-41D3-8A6E-1D99F23CA700}" sibTransId="{44F16606-6BD8-4CB6-BA0E-9A737F61D485}"/>
    <dgm:cxn modelId="{50715973-F66D-E64C-82E4-FF6BCFCFF3D4}" type="presOf" srcId="{4046425E-C24C-4DA2-B1B2-C43C1B82D5B0}" destId="{DACD7DF7-C973-4429-A29F-40E75A64AC18}" srcOrd="0" destOrd="0" presId="urn:microsoft.com/office/officeart/2005/8/layout/radial3"/>
    <dgm:cxn modelId="{54EED977-1E43-314C-86A1-861F7BC7B7C5}" type="presOf" srcId="{571E160D-527E-4543-BBA9-F06F92CC1647}" destId="{52919C61-8C12-4ABF-8CB8-6A9AFEB184C8}" srcOrd="0" destOrd="0" presId="urn:microsoft.com/office/officeart/2005/8/layout/radial3"/>
    <dgm:cxn modelId="{00DF6579-CA4E-4E6D-98CC-F9393A81B586}" srcId="{AC9853B8-5BD6-47B4-8774-4785D8BC8CFD}" destId="{3565A285-FE4D-43EB-9589-0A3FBBB3F079}" srcOrd="2" destOrd="0" parTransId="{9DA66642-0DAD-4358-B0FC-C14455E73A61}" sibTransId="{B9FCBC57-874A-4325-BF80-5BD1A3ABEB98}"/>
    <dgm:cxn modelId="{0C30F088-E0EC-0F42-AECC-09DC898A3460}" type="presOf" srcId="{79DBD244-D312-418B-AD36-7038C1C335C8}" destId="{ACDD2374-28B0-45EA-AB63-36DB3ED5D98A}" srcOrd="0" destOrd="0" presId="urn:microsoft.com/office/officeart/2005/8/layout/radial3"/>
    <dgm:cxn modelId="{4D21A8C1-7755-4D68-9560-AF1B33AB1940}" srcId="{AC9853B8-5BD6-47B4-8774-4785D8BC8CFD}" destId="{79DBD244-D312-418B-AD36-7038C1C335C8}" srcOrd="3" destOrd="0" parTransId="{2FCC4319-4180-41E7-8D32-2D917AD99BE2}" sibTransId="{46227C25-8104-4E04-B0A2-AB76BF1A15E1}"/>
    <dgm:cxn modelId="{8ADE99D3-A443-407A-B4A5-9AA777D6174C}" srcId="{4E5E7D62-4171-4AB9-B2E5-CBEE8CEA172C}" destId="{AC9853B8-5BD6-47B4-8774-4785D8BC8CFD}" srcOrd="0" destOrd="0" parTransId="{4975A168-F2C3-44E0-A191-0220AA161910}" sibTransId="{E46B4E1E-01FC-4A6B-B974-6D5A761AE3D7}"/>
    <dgm:cxn modelId="{98BBC7DF-3E9B-FA4B-8907-F180DDA87EB6}" type="presOf" srcId="{824C991C-C518-41A9-8978-EE39571A7D00}" destId="{53BCD8B0-9E96-4615-B7CB-72F38494E1F9}" srcOrd="0" destOrd="0" presId="urn:microsoft.com/office/officeart/2005/8/layout/radial3"/>
    <dgm:cxn modelId="{95227720-46E4-EB4B-944E-D82417621F94}" type="presParOf" srcId="{0447BB2C-9677-48C1-89ED-EF6A832AC33A}" destId="{8AB4BE70-A7D6-4071-8F20-7989DE7875DD}" srcOrd="0" destOrd="0" presId="urn:microsoft.com/office/officeart/2005/8/layout/radial3"/>
    <dgm:cxn modelId="{AB9EA35D-ED7E-414B-9C56-45F97CB6C8B1}" type="presParOf" srcId="{8AB4BE70-A7D6-4071-8F20-7989DE7875DD}" destId="{5A8704E2-89C5-4569-B054-D5A1AB9F3FD0}" srcOrd="0" destOrd="0" presId="urn:microsoft.com/office/officeart/2005/8/layout/radial3"/>
    <dgm:cxn modelId="{C1ABBD2D-66AC-B441-A034-5638A898AFB1}" type="presParOf" srcId="{8AB4BE70-A7D6-4071-8F20-7989DE7875DD}" destId="{53BCD8B0-9E96-4615-B7CB-72F38494E1F9}" srcOrd="1" destOrd="0" presId="urn:microsoft.com/office/officeart/2005/8/layout/radial3"/>
    <dgm:cxn modelId="{9D4D90A2-B18F-874D-B08E-85DC14D0EF89}" type="presParOf" srcId="{8AB4BE70-A7D6-4071-8F20-7989DE7875DD}" destId="{52919C61-8C12-4ABF-8CB8-6A9AFEB184C8}" srcOrd="2" destOrd="0" presId="urn:microsoft.com/office/officeart/2005/8/layout/radial3"/>
    <dgm:cxn modelId="{9A16D287-30FF-9049-89B0-32C3763375D9}" type="presParOf" srcId="{8AB4BE70-A7D6-4071-8F20-7989DE7875DD}" destId="{5AD9A923-9D5A-4DAC-9EA2-F90CA0B5B0A0}" srcOrd="3" destOrd="0" presId="urn:microsoft.com/office/officeart/2005/8/layout/radial3"/>
    <dgm:cxn modelId="{624AB8A9-3818-5441-8E0D-1D2650A0A7C6}" type="presParOf" srcId="{8AB4BE70-A7D6-4071-8F20-7989DE7875DD}" destId="{ACDD2374-28B0-45EA-AB63-36DB3ED5D98A}" srcOrd="4" destOrd="0" presId="urn:microsoft.com/office/officeart/2005/8/layout/radial3"/>
    <dgm:cxn modelId="{2FAACBF1-7B6E-A84D-8DA3-3AB1945E4AF6}" type="presParOf" srcId="{8AB4BE70-A7D6-4071-8F20-7989DE7875DD}" destId="{DACD7DF7-C973-4429-A29F-40E75A64AC18}" srcOrd="5" destOrd="0" presId="urn:microsoft.com/office/officeart/2005/8/layout/radial3"/>
    <dgm:cxn modelId="{E6F01543-53CA-E046-9854-475C989B2246}" type="presParOf" srcId="{8AB4BE70-A7D6-4071-8F20-7989DE7875DD}" destId="{BB483566-207B-401D-ADE8-43A294E42EC9}"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F5E57-B088-4D21-B521-E0D61A182857}"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GB"/>
        </a:p>
      </dgm:t>
    </dgm:pt>
    <dgm:pt modelId="{7E52C53C-11CA-4892-80E4-96B474A626E6}">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ar-SA" sz="3000" b="1" dirty="0">
              <a:solidFill>
                <a:schemeClr val="tx1"/>
              </a:solidFill>
              <a:latin typeface="Al Tarikh" charset="-78"/>
              <a:ea typeface="Al Tarikh" charset="-78"/>
              <a:cs typeface="Akhbar MT" pitchFamily="2" charset="-78"/>
            </a:rPr>
            <a:t>الإستقطاب والاختيار   </a:t>
          </a:r>
          <a:r>
            <a:rPr lang="en-US" sz="2400" b="1" dirty="0">
              <a:solidFill>
                <a:schemeClr val="tx1"/>
              </a:solidFill>
              <a:latin typeface="Al Tarikh" charset="-78"/>
              <a:ea typeface="Al Tarikh" charset="-78"/>
              <a:cs typeface="Akhbar MT" pitchFamily="2" charset="-78"/>
            </a:rPr>
            <a:t>RECRUITMENT &amp;SELECTION</a:t>
          </a:r>
          <a:endParaRPr lang="en-GB" sz="3000" b="1" dirty="0">
            <a:solidFill>
              <a:schemeClr val="tx1"/>
            </a:solidFill>
            <a:latin typeface="Al Tarikh" charset="-78"/>
            <a:ea typeface="Al Tarikh" charset="-78"/>
            <a:cs typeface="Akhbar MT" pitchFamily="2" charset="-78"/>
          </a:endParaRPr>
        </a:p>
      </dgm:t>
    </dgm:pt>
    <dgm:pt modelId="{4C731F96-6E27-48E8-986B-8DA034F9C162}" type="parTrans" cxnId="{A24FFC19-B33D-4AEE-9B22-E3E415F45849}">
      <dgm:prSet/>
      <dgm:spPr/>
      <dgm:t>
        <a:bodyPr/>
        <a:lstStyle/>
        <a:p>
          <a:pPr rtl="1"/>
          <a:endParaRPr lang="en-GB" b="1">
            <a:solidFill>
              <a:schemeClr val="tx1"/>
            </a:solidFill>
            <a:latin typeface="Al Tarikh" charset="-78"/>
            <a:ea typeface="Al Tarikh" charset="-78"/>
            <a:cs typeface="Akhbar MT" pitchFamily="2" charset="-78"/>
          </a:endParaRPr>
        </a:p>
      </dgm:t>
    </dgm:pt>
    <dgm:pt modelId="{F075F2EB-3C11-4603-91A9-D9A566A07871}" type="sibTrans" cxnId="{A24FFC19-B33D-4AEE-9B22-E3E415F45849}">
      <dgm:prSet/>
      <dgm:spPr/>
      <dgm:t>
        <a:bodyPr/>
        <a:lstStyle/>
        <a:p>
          <a:pPr rtl="1"/>
          <a:endParaRPr lang="en-GB" b="1">
            <a:solidFill>
              <a:schemeClr val="tx1"/>
            </a:solidFill>
            <a:latin typeface="Al Tarikh" charset="-78"/>
            <a:ea typeface="Al Tarikh" charset="-78"/>
            <a:cs typeface="Akhbar MT" pitchFamily="2" charset="-78"/>
          </a:endParaRPr>
        </a:p>
      </dgm:t>
    </dgm:pt>
    <dgm:pt modelId="{E18B4289-1094-4906-930D-59C34B0348C5}">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ar-SA" sz="3000" b="1" dirty="0">
              <a:solidFill>
                <a:schemeClr val="tx1"/>
              </a:solidFill>
              <a:latin typeface="Al Tarikh" charset="-78"/>
              <a:ea typeface="Al Tarikh" charset="-78"/>
              <a:cs typeface="Akhbar MT" pitchFamily="2" charset="-78"/>
            </a:rPr>
            <a:t>تقييم الأداء</a:t>
          </a:r>
          <a:r>
            <a:rPr lang="en-US" sz="2400" b="1" dirty="0">
              <a:solidFill>
                <a:schemeClr val="tx1"/>
              </a:solidFill>
              <a:latin typeface="Al Tarikh" charset="-78"/>
              <a:ea typeface="Al Tarikh" charset="-78"/>
              <a:cs typeface="Akhbar MT" pitchFamily="2" charset="-78"/>
            </a:rPr>
            <a:t>PERFORMANCE APPRAISAL</a:t>
          </a:r>
          <a:r>
            <a:rPr lang="ar-SA" sz="2400" b="1" dirty="0">
              <a:solidFill>
                <a:schemeClr val="tx1"/>
              </a:solidFill>
              <a:latin typeface="Al Tarikh" charset="-78"/>
              <a:ea typeface="Al Tarikh" charset="-78"/>
              <a:cs typeface="Akhbar MT" pitchFamily="2" charset="-78"/>
            </a:rPr>
            <a:t> </a:t>
          </a:r>
          <a:r>
            <a:rPr lang="en-US" sz="3000" b="1" dirty="0">
              <a:solidFill>
                <a:schemeClr val="tx1"/>
              </a:solidFill>
              <a:latin typeface="Al Tarikh" charset="-78"/>
              <a:ea typeface="Al Tarikh" charset="-78"/>
              <a:cs typeface="Akhbar MT" pitchFamily="2" charset="-78"/>
            </a:rPr>
            <a:t> </a:t>
          </a:r>
          <a:endParaRPr lang="en-GB" sz="3000" b="1" dirty="0">
            <a:solidFill>
              <a:schemeClr val="tx1"/>
            </a:solidFill>
            <a:latin typeface="Al Tarikh" charset="-78"/>
            <a:ea typeface="Al Tarikh" charset="-78"/>
            <a:cs typeface="Akhbar MT" pitchFamily="2" charset="-78"/>
          </a:endParaRPr>
        </a:p>
      </dgm:t>
    </dgm:pt>
    <dgm:pt modelId="{A679E8CC-FC58-4C07-8005-EFFB2C60B095}" type="parTrans" cxnId="{CB5A11CA-E6CC-47A2-9E50-EA99F9EFBAE8}">
      <dgm:prSet/>
      <dgm:spPr/>
      <dgm:t>
        <a:bodyPr/>
        <a:lstStyle/>
        <a:p>
          <a:pPr rtl="1"/>
          <a:endParaRPr lang="en-GB" b="1">
            <a:solidFill>
              <a:schemeClr val="tx1"/>
            </a:solidFill>
            <a:latin typeface="Al Tarikh" charset="-78"/>
            <a:ea typeface="Al Tarikh" charset="-78"/>
            <a:cs typeface="Akhbar MT" pitchFamily="2" charset="-78"/>
          </a:endParaRPr>
        </a:p>
      </dgm:t>
    </dgm:pt>
    <dgm:pt modelId="{582EB9B0-9D49-4667-B096-71743A225D21}" type="sibTrans" cxnId="{CB5A11CA-E6CC-47A2-9E50-EA99F9EFBAE8}">
      <dgm:prSet/>
      <dgm:spPr/>
      <dgm:t>
        <a:bodyPr/>
        <a:lstStyle/>
        <a:p>
          <a:pPr rtl="1"/>
          <a:endParaRPr lang="en-GB" b="1">
            <a:solidFill>
              <a:schemeClr val="tx1"/>
            </a:solidFill>
            <a:latin typeface="Al Tarikh" charset="-78"/>
            <a:ea typeface="Al Tarikh" charset="-78"/>
            <a:cs typeface="Akhbar MT" pitchFamily="2" charset="-78"/>
          </a:endParaRPr>
        </a:p>
      </dgm:t>
    </dgm:pt>
    <dgm:pt modelId="{67F25675-E992-45E1-BD0D-D2BA26B02CD8}">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ar-SA" sz="3000" b="1" dirty="0">
              <a:solidFill>
                <a:schemeClr val="tx1"/>
              </a:solidFill>
              <a:latin typeface="Al Tarikh" charset="-78"/>
              <a:ea typeface="Al Tarikh" charset="-78"/>
              <a:cs typeface="Akhbar MT" pitchFamily="2" charset="-78"/>
            </a:rPr>
            <a:t>التدريب</a:t>
          </a:r>
          <a:r>
            <a:rPr lang="en-US" sz="2000" b="1" dirty="0">
              <a:solidFill>
                <a:schemeClr val="tx1"/>
              </a:solidFill>
              <a:latin typeface="Al Tarikh" charset="-78"/>
              <a:ea typeface="Al Tarikh" charset="-78"/>
              <a:cs typeface="Akhbar MT" pitchFamily="2" charset="-78"/>
            </a:rPr>
            <a:t>TRAINING</a:t>
          </a:r>
          <a:endParaRPr lang="en-GB" sz="3000" b="1" dirty="0">
            <a:solidFill>
              <a:schemeClr val="tx1"/>
            </a:solidFill>
            <a:latin typeface="Al Tarikh" charset="-78"/>
            <a:ea typeface="Al Tarikh" charset="-78"/>
            <a:cs typeface="Akhbar MT" pitchFamily="2" charset="-78"/>
          </a:endParaRPr>
        </a:p>
      </dgm:t>
    </dgm:pt>
    <dgm:pt modelId="{2FE7AEB4-F70C-45F5-B7C3-88947F61AD1D}" type="parTrans" cxnId="{641BBE3B-5F3E-403F-BC51-E7DD28821659}">
      <dgm:prSet/>
      <dgm:spPr/>
      <dgm:t>
        <a:bodyPr/>
        <a:lstStyle/>
        <a:p>
          <a:pPr rtl="1"/>
          <a:endParaRPr lang="en-GB" b="1">
            <a:solidFill>
              <a:schemeClr val="tx1"/>
            </a:solidFill>
            <a:latin typeface="Al Tarikh" charset="-78"/>
            <a:ea typeface="Al Tarikh" charset="-78"/>
            <a:cs typeface="Akhbar MT" pitchFamily="2" charset="-78"/>
          </a:endParaRPr>
        </a:p>
      </dgm:t>
    </dgm:pt>
    <dgm:pt modelId="{2E89E599-DD20-40E8-9488-472A4092AB37}" type="sibTrans" cxnId="{641BBE3B-5F3E-403F-BC51-E7DD28821659}">
      <dgm:prSet/>
      <dgm:spPr/>
      <dgm:t>
        <a:bodyPr/>
        <a:lstStyle/>
        <a:p>
          <a:pPr rtl="1"/>
          <a:endParaRPr lang="en-GB" b="1">
            <a:solidFill>
              <a:schemeClr val="tx1"/>
            </a:solidFill>
            <a:latin typeface="Al Tarikh" charset="-78"/>
            <a:ea typeface="Al Tarikh" charset="-78"/>
            <a:cs typeface="Akhbar MT" pitchFamily="2" charset="-78"/>
          </a:endParaRPr>
        </a:p>
      </dgm:t>
    </dgm:pt>
    <dgm:pt modelId="{67559D56-6697-431A-A897-12B1DC255BAA}">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ar-SA" sz="3000" b="1" dirty="0">
              <a:solidFill>
                <a:schemeClr val="tx1"/>
              </a:solidFill>
              <a:latin typeface="Al Tarikh" charset="-78"/>
              <a:ea typeface="Al Tarikh" charset="-78"/>
              <a:cs typeface="Akhbar MT" pitchFamily="2" charset="-78"/>
            </a:rPr>
            <a:t>المكافأت</a:t>
          </a:r>
          <a:r>
            <a:rPr lang="en-US" sz="2400" b="1" dirty="0">
              <a:solidFill>
                <a:schemeClr val="tx1"/>
              </a:solidFill>
              <a:latin typeface="Al Tarikh" charset="-78"/>
              <a:ea typeface="Al Tarikh" charset="-78"/>
              <a:cs typeface="Akhbar MT" pitchFamily="2" charset="-78"/>
            </a:rPr>
            <a:t>COMPENSATION</a:t>
          </a:r>
          <a:r>
            <a:rPr lang="en-US" sz="3000" b="1" dirty="0">
              <a:solidFill>
                <a:schemeClr val="tx1"/>
              </a:solidFill>
              <a:latin typeface="Al Tarikh" charset="-78"/>
              <a:ea typeface="Al Tarikh" charset="-78"/>
              <a:cs typeface="Akhbar MT" pitchFamily="2" charset="-78"/>
            </a:rPr>
            <a:t> </a:t>
          </a:r>
          <a:r>
            <a:rPr lang="ar-SA" sz="3000" b="1" dirty="0">
              <a:solidFill>
                <a:schemeClr val="tx1"/>
              </a:solidFill>
              <a:latin typeface="Al Tarikh" charset="-78"/>
              <a:ea typeface="Al Tarikh" charset="-78"/>
              <a:cs typeface="Akhbar MT" pitchFamily="2" charset="-78"/>
            </a:rPr>
            <a:t>    </a:t>
          </a:r>
          <a:endParaRPr lang="en-GB" sz="3000" b="1" dirty="0">
            <a:solidFill>
              <a:schemeClr val="tx1"/>
            </a:solidFill>
            <a:latin typeface="Al Tarikh" charset="-78"/>
            <a:ea typeface="Al Tarikh" charset="-78"/>
            <a:cs typeface="Akhbar MT" pitchFamily="2" charset="-78"/>
          </a:endParaRPr>
        </a:p>
      </dgm:t>
    </dgm:pt>
    <dgm:pt modelId="{9C0C5A3E-CA3A-4B20-A21A-6775BB90E3C5}" type="sibTrans" cxnId="{3C9DEFA9-66E4-43C7-867A-098F12D42DF9}">
      <dgm:prSet/>
      <dgm:spPr/>
      <dgm:t>
        <a:bodyPr/>
        <a:lstStyle/>
        <a:p>
          <a:pPr rtl="1"/>
          <a:endParaRPr lang="en-GB" b="1">
            <a:solidFill>
              <a:schemeClr val="tx1"/>
            </a:solidFill>
            <a:latin typeface="Al Tarikh" charset="-78"/>
            <a:ea typeface="Al Tarikh" charset="-78"/>
            <a:cs typeface="Akhbar MT" pitchFamily="2" charset="-78"/>
          </a:endParaRPr>
        </a:p>
      </dgm:t>
    </dgm:pt>
    <dgm:pt modelId="{20E6269B-509F-43E1-BDB8-356FA46D53BD}" type="parTrans" cxnId="{3C9DEFA9-66E4-43C7-867A-098F12D42DF9}">
      <dgm:prSet/>
      <dgm:spPr/>
      <dgm:t>
        <a:bodyPr/>
        <a:lstStyle/>
        <a:p>
          <a:pPr rtl="1"/>
          <a:endParaRPr lang="en-GB" b="1">
            <a:solidFill>
              <a:schemeClr val="tx1"/>
            </a:solidFill>
            <a:latin typeface="Al Tarikh" charset="-78"/>
            <a:ea typeface="Al Tarikh" charset="-78"/>
            <a:cs typeface="Akhbar MT" pitchFamily="2" charset="-78"/>
          </a:endParaRPr>
        </a:p>
      </dgm:t>
    </dgm:pt>
    <dgm:pt modelId="{E3F719B8-64C0-4318-B33F-7CC11C534E3A}" type="pres">
      <dgm:prSet presAssocID="{5B8F5E57-B088-4D21-B521-E0D61A182857}" presName="Name0" presStyleCnt="0">
        <dgm:presLayoutVars>
          <dgm:chMax val="7"/>
          <dgm:chPref val="7"/>
          <dgm:dir val="rev"/>
        </dgm:presLayoutVars>
      </dgm:prSet>
      <dgm:spPr/>
    </dgm:pt>
    <dgm:pt modelId="{6973BECF-1533-4DD2-BD98-4428B62CE614}" type="pres">
      <dgm:prSet presAssocID="{5B8F5E57-B088-4D21-B521-E0D61A182857}" presName="Name1" presStyleCnt="0"/>
      <dgm:spPr/>
    </dgm:pt>
    <dgm:pt modelId="{9CDB3796-FBB6-4423-BA98-0C67711C2767}" type="pres">
      <dgm:prSet presAssocID="{5B8F5E57-B088-4D21-B521-E0D61A182857}" presName="cycle" presStyleCnt="0"/>
      <dgm:spPr/>
    </dgm:pt>
    <dgm:pt modelId="{0034D890-0FD5-4A08-8F3B-734F5FEF46ED}" type="pres">
      <dgm:prSet presAssocID="{5B8F5E57-B088-4D21-B521-E0D61A182857}" presName="srcNode" presStyleLbl="node1" presStyleIdx="0" presStyleCnt="4"/>
      <dgm:spPr/>
    </dgm:pt>
    <dgm:pt modelId="{A8C6EB7E-B27C-4B61-B92B-CADF8D53E34B}" type="pres">
      <dgm:prSet presAssocID="{5B8F5E57-B088-4D21-B521-E0D61A182857}" presName="conn" presStyleLbl="parChTrans1D2" presStyleIdx="0" presStyleCnt="1"/>
      <dgm:spPr/>
    </dgm:pt>
    <dgm:pt modelId="{20DFE0C4-F3E8-45C6-97EC-D53686F6E8B5}" type="pres">
      <dgm:prSet presAssocID="{5B8F5E57-B088-4D21-B521-E0D61A182857}" presName="extraNode" presStyleLbl="node1" presStyleIdx="0" presStyleCnt="4"/>
      <dgm:spPr/>
    </dgm:pt>
    <dgm:pt modelId="{A1C1A990-A26A-42B0-9A84-69F6B184412D}" type="pres">
      <dgm:prSet presAssocID="{5B8F5E57-B088-4D21-B521-E0D61A182857}" presName="dstNode" presStyleLbl="node1" presStyleIdx="0" presStyleCnt="4"/>
      <dgm:spPr/>
    </dgm:pt>
    <dgm:pt modelId="{FC91C6A8-0081-4D9A-8790-773C36EFA26B}" type="pres">
      <dgm:prSet presAssocID="{7E52C53C-11CA-4892-80E4-96B474A626E6}" presName="text_1" presStyleLbl="node1" presStyleIdx="0" presStyleCnt="4">
        <dgm:presLayoutVars>
          <dgm:bulletEnabled val="1"/>
        </dgm:presLayoutVars>
      </dgm:prSet>
      <dgm:spPr/>
    </dgm:pt>
    <dgm:pt modelId="{E030EA4A-4CB1-457A-8B2A-9B4CD89F99E3}" type="pres">
      <dgm:prSet presAssocID="{7E52C53C-11CA-4892-80E4-96B474A626E6}" presName="accent_1" presStyleCnt="0"/>
      <dgm:spPr/>
    </dgm:pt>
    <dgm:pt modelId="{91E203C1-1ACD-4F58-A1CB-08A8D1009BD1}" type="pres">
      <dgm:prSet presAssocID="{7E52C53C-11CA-4892-80E4-96B474A626E6}" presName="accentRepeatNode" presStyleLbl="solidFgAcc1" presStyleIdx="0" presStyleCnt="4"/>
      <dgm:spPr/>
    </dgm:pt>
    <dgm:pt modelId="{706D151B-DEA2-41DC-A766-F84AD980EC7E}" type="pres">
      <dgm:prSet presAssocID="{67559D56-6697-431A-A897-12B1DC255BAA}" presName="text_2" presStyleLbl="node1" presStyleIdx="1" presStyleCnt="4">
        <dgm:presLayoutVars>
          <dgm:bulletEnabled val="1"/>
        </dgm:presLayoutVars>
      </dgm:prSet>
      <dgm:spPr/>
    </dgm:pt>
    <dgm:pt modelId="{D4A00DD6-97B8-481C-B4D2-C9053F8F1478}" type="pres">
      <dgm:prSet presAssocID="{67559D56-6697-431A-A897-12B1DC255BAA}" presName="accent_2" presStyleCnt="0"/>
      <dgm:spPr/>
    </dgm:pt>
    <dgm:pt modelId="{DA682BD0-9FE6-436F-AA00-F48B2DE310E3}" type="pres">
      <dgm:prSet presAssocID="{67559D56-6697-431A-A897-12B1DC255BAA}" presName="accentRepeatNode" presStyleLbl="solidFgAcc1" presStyleIdx="1" presStyleCnt="4"/>
      <dgm:spPr/>
    </dgm:pt>
    <dgm:pt modelId="{9FA08908-ED8C-45D5-B70F-ACC1CAC1A38F}" type="pres">
      <dgm:prSet presAssocID="{E18B4289-1094-4906-930D-59C34B0348C5}" presName="text_3" presStyleLbl="node1" presStyleIdx="2" presStyleCnt="4">
        <dgm:presLayoutVars>
          <dgm:bulletEnabled val="1"/>
        </dgm:presLayoutVars>
      </dgm:prSet>
      <dgm:spPr/>
    </dgm:pt>
    <dgm:pt modelId="{CD19E9CF-3BF9-4170-90DE-F9DF49DDC47A}" type="pres">
      <dgm:prSet presAssocID="{E18B4289-1094-4906-930D-59C34B0348C5}" presName="accent_3" presStyleCnt="0"/>
      <dgm:spPr/>
    </dgm:pt>
    <dgm:pt modelId="{5E28554F-07DF-4D36-B3E9-18A410BCE75C}" type="pres">
      <dgm:prSet presAssocID="{E18B4289-1094-4906-930D-59C34B0348C5}" presName="accentRepeatNode" presStyleLbl="solidFgAcc1" presStyleIdx="2" presStyleCnt="4"/>
      <dgm:spPr/>
    </dgm:pt>
    <dgm:pt modelId="{577E4049-4F9D-43E5-9FDE-1B7019E0D623}" type="pres">
      <dgm:prSet presAssocID="{67F25675-E992-45E1-BD0D-D2BA26B02CD8}" presName="text_4" presStyleLbl="node1" presStyleIdx="3" presStyleCnt="4">
        <dgm:presLayoutVars>
          <dgm:bulletEnabled val="1"/>
        </dgm:presLayoutVars>
      </dgm:prSet>
      <dgm:spPr/>
    </dgm:pt>
    <dgm:pt modelId="{D104F81D-00C5-47D7-B1E6-6D3B6D3033E4}" type="pres">
      <dgm:prSet presAssocID="{67F25675-E992-45E1-BD0D-D2BA26B02CD8}" presName="accent_4" presStyleCnt="0"/>
      <dgm:spPr/>
    </dgm:pt>
    <dgm:pt modelId="{68D590D7-8C66-43F4-A981-989AFE63CAE1}" type="pres">
      <dgm:prSet presAssocID="{67F25675-E992-45E1-BD0D-D2BA26B02CD8}" presName="accentRepeatNode" presStyleLbl="solidFgAcc1" presStyleIdx="3" presStyleCnt="4"/>
      <dgm:spPr/>
    </dgm:pt>
  </dgm:ptLst>
  <dgm:cxnLst>
    <dgm:cxn modelId="{A24FFC19-B33D-4AEE-9B22-E3E415F45849}" srcId="{5B8F5E57-B088-4D21-B521-E0D61A182857}" destId="{7E52C53C-11CA-4892-80E4-96B474A626E6}" srcOrd="0" destOrd="0" parTransId="{4C731F96-6E27-48E8-986B-8DA034F9C162}" sibTransId="{F075F2EB-3C11-4603-91A9-D9A566A07871}"/>
    <dgm:cxn modelId="{641BBE3B-5F3E-403F-BC51-E7DD28821659}" srcId="{5B8F5E57-B088-4D21-B521-E0D61A182857}" destId="{67F25675-E992-45E1-BD0D-D2BA26B02CD8}" srcOrd="3" destOrd="0" parTransId="{2FE7AEB4-F70C-45F5-B7C3-88947F61AD1D}" sibTransId="{2E89E599-DD20-40E8-9488-472A4092AB37}"/>
    <dgm:cxn modelId="{A8B35565-CC0B-8E44-8BB7-E86172C47549}" type="presOf" srcId="{E18B4289-1094-4906-930D-59C34B0348C5}" destId="{9FA08908-ED8C-45D5-B70F-ACC1CAC1A38F}" srcOrd="0" destOrd="0" presId="urn:microsoft.com/office/officeart/2008/layout/VerticalCurvedList"/>
    <dgm:cxn modelId="{BEB1044A-5FB2-A944-B6E6-74A8A6BB4C8E}" type="presOf" srcId="{5B8F5E57-B088-4D21-B521-E0D61A182857}" destId="{E3F719B8-64C0-4318-B33F-7CC11C534E3A}" srcOrd="0" destOrd="0" presId="urn:microsoft.com/office/officeart/2008/layout/VerticalCurvedList"/>
    <dgm:cxn modelId="{5DB7EE84-7B49-4744-AD2D-54B6DC06616B}" type="presOf" srcId="{F075F2EB-3C11-4603-91A9-D9A566A07871}" destId="{A8C6EB7E-B27C-4B61-B92B-CADF8D53E34B}" srcOrd="0" destOrd="0" presId="urn:microsoft.com/office/officeart/2008/layout/VerticalCurvedList"/>
    <dgm:cxn modelId="{3C9DEFA9-66E4-43C7-867A-098F12D42DF9}" srcId="{5B8F5E57-B088-4D21-B521-E0D61A182857}" destId="{67559D56-6697-431A-A897-12B1DC255BAA}" srcOrd="1" destOrd="0" parTransId="{20E6269B-509F-43E1-BDB8-356FA46D53BD}" sibTransId="{9C0C5A3E-CA3A-4B20-A21A-6775BB90E3C5}"/>
    <dgm:cxn modelId="{ACE9BBB1-0C23-9A48-BAC8-DEF9D9991F81}" type="presOf" srcId="{7E52C53C-11CA-4892-80E4-96B474A626E6}" destId="{FC91C6A8-0081-4D9A-8790-773C36EFA26B}" srcOrd="0" destOrd="0" presId="urn:microsoft.com/office/officeart/2008/layout/VerticalCurvedList"/>
    <dgm:cxn modelId="{CB5A11CA-E6CC-47A2-9E50-EA99F9EFBAE8}" srcId="{5B8F5E57-B088-4D21-B521-E0D61A182857}" destId="{E18B4289-1094-4906-930D-59C34B0348C5}" srcOrd="2" destOrd="0" parTransId="{A679E8CC-FC58-4C07-8005-EFFB2C60B095}" sibTransId="{582EB9B0-9D49-4667-B096-71743A225D21}"/>
    <dgm:cxn modelId="{98D6BBD0-52E6-1744-BF0A-A4D40A3ABE92}" type="presOf" srcId="{67F25675-E992-45E1-BD0D-D2BA26B02CD8}" destId="{577E4049-4F9D-43E5-9FDE-1B7019E0D623}" srcOrd="0" destOrd="0" presId="urn:microsoft.com/office/officeart/2008/layout/VerticalCurvedList"/>
    <dgm:cxn modelId="{46AD2DEF-660E-3A44-A575-16995A165F6A}" type="presOf" srcId="{67559D56-6697-431A-A897-12B1DC255BAA}" destId="{706D151B-DEA2-41DC-A766-F84AD980EC7E}" srcOrd="0" destOrd="0" presId="urn:microsoft.com/office/officeart/2008/layout/VerticalCurvedList"/>
    <dgm:cxn modelId="{26C23560-009B-214C-917D-D169DC1AEE78}" type="presParOf" srcId="{E3F719B8-64C0-4318-B33F-7CC11C534E3A}" destId="{6973BECF-1533-4DD2-BD98-4428B62CE614}" srcOrd="0" destOrd="0" presId="urn:microsoft.com/office/officeart/2008/layout/VerticalCurvedList"/>
    <dgm:cxn modelId="{7F528EFF-5C2B-9542-8987-BCC5057D5875}" type="presParOf" srcId="{6973BECF-1533-4DD2-BD98-4428B62CE614}" destId="{9CDB3796-FBB6-4423-BA98-0C67711C2767}" srcOrd="0" destOrd="0" presId="urn:microsoft.com/office/officeart/2008/layout/VerticalCurvedList"/>
    <dgm:cxn modelId="{F5F253B7-BDD7-F346-8B99-4C44D1F24E30}" type="presParOf" srcId="{9CDB3796-FBB6-4423-BA98-0C67711C2767}" destId="{0034D890-0FD5-4A08-8F3B-734F5FEF46ED}" srcOrd="0" destOrd="0" presId="urn:microsoft.com/office/officeart/2008/layout/VerticalCurvedList"/>
    <dgm:cxn modelId="{8AE81420-2207-1747-9E51-8B9D8E4A67F4}" type="presParOf" srcId="{9CDB3796-FBB6-4423-BA98-0C67711C2767}" destId="{A8C6EB7E-B27C-4B61-B92B-CADF8D53E34B}" srcOrd="1" destOrd="0" presId="urn:microsoft.com/office/officeart/2008/layout/VerticalCurvedList"/>
    <dgm:cxn modelId="{E3FDB52A-0B9F-FF4D-A6AF-CEDFBB64D5C4}" type="presParOf" srcId="{9CDB3796-FBB6-4423-BA98-0C67711C2767}" destId="{20DFE0C4-F3E8-45C6-97EC-D53686F6E8B5}" srcOrd="2" destOrd="0" presId="urn:microsoft.com/office/officeart/2008/layout/VerticalCurvedList"/>
    <dgm:cxn modelId="{B59A4D2A-17BD-D74A-BAFC-487A20C99CD9}" type="presParOf" srcId="{9CDB3796-FBB6-4423-BA98-0C67711C2767}" destId="{A1C1A990-A26A-42B0-9A84-69F6B184412D}" srcOrd="3" destOrd="0" presId="urn:microsoft.com/office/officeart/2008/layout/VerticalCurvedList"/>
    <dgm:cxn modelId="{2FE66782-2B77-4545-8033-09146B308761}" type="presParOf" srcId="{6973BECF-1533-4DD2-BD98-4428B62CE614}" destId="{FC91C6A8-0081-4D9A-8790-773C36EFA26B}" srcOrd="1" destOrd="0" presId="urn:microsoft.com/office/officeart/2008/layout/VerticalCurvedList"/>
    <dgm:cxn modelId="{01CA8A7C-5732-F34B-AC84-F288398E5CA7}" type="presParOf" srcId="{6973BECF-1533-4DD2-BD98-4428B62CE614}" destId="{E030EA4A-4CB1-457A-8B2A-9B4CD89F99E3}" srcOrd="2" destOrd="0" presId="urn:microsoft.com/office/officeart/2008/layout/VerticalCurvedList"/>
    <dgm:cxn modelId="{8D2941D7-59D7-1040-9518-27A88F095118}" type="presParOf" srcId="{E030EA4A-4CB1-457A-8B2A-9B4CD89F99E3}" destId="{91E203C1-1ACD-4F58-A1CB-08A8D1009BD1}" srcOrd="0" destOrd="0" presId="urn:microsoft.com/office/officeart/2008/layout/VerticalCurvedList"/>
    <dgm:cxn modelId="{2EB6A2C7-7292-E14E-8D51-669D713760B6}" type="presParOf" srcId="{6973BECF-1533-4DD2-BD98-4428B62CE614}" destId="{706D151B-DEA2-41DC-A766-F84AD980EC7E}" srcOrd="3" destOrd="0" presId="urn:microsoft.com/office/officeart/2008/layout/VerticalCurvedList"/>
    <dgm:cxn modelId="{228635D5-18D6-514A-9DFB-21D908E64B5D}" type="presParOf" srcId="{6973BECF-1533-4DD2-BD98-4428B62CE614}" destId="{D4A00DD6-97B8-481C-B4D2-C9053F8F1478}" srcOrd="4" destOrd="0" presId="urn:microsoft.com/office/officeart/2008/layout/VerticalCurvedList"/>
    <dgm:cxn modelId="{ACFE5A0C-9B01-D04D-A60B-F65CEB921AFE}" type="presParOf" srcId="{D4A00DD6-97B8-481C-B4D2-C9053F8F1478}" destId="{DA682BD0-9FE6-436F-AA00-F48B2DE310E3}" srcOrd="0" destOrd="0" presId="urn:microsoft.com/office/officeart/2008/layout/VerticalCurvedList"/>
    <dgm:cxn modelId="{2781F405-A605-0E40-9EAD-61403D95DFF1}" type="presParOf" srcId="{6973BECF-1533-4DD2-BD98-4428B62CE614}" destId="{9FA08908-ED8C-45D5-B70F-ACC1CAC1A38F}" srcOrd="5" destOrd="0" presId="urn:microsoft.com/office/officeart/2008/layout/VerticalCurvedList"/>
    <dgm:cxn modelId="{DC98FD91-95B7-054A-A334-F7FFC544CF6E}" type="presParOf" srcId="{6973BECF-1533-4DD2-BD98-4428B62CE614}" destId="{CD19E9CF-3BF9-4170-90DE-F9DF49DDC47A}" srcOrd="6" destOrd="0" presId="urn:microsoft.com/office/officeart/2008/layout/VerticalCurvedList"/>
    <dgm:cxn modelId="{AC7BE64E-A3C6-8B48-BC07-65C175DDEFEB}" type="presParOf" srcId="{CD19E9CF-3BF9-4170-90DE-F9DF49DDC47A}" destId="{5E28554F-07DF-4D36-B3E9-18A410BCE75C}" srcOrd="0" destOrd="0" presId="urn:microsoft.com/office/officeart/2008/layout/VerticalCurvedList"/>
    <dgm:cxn modelId="{53C0B16E-673F-B545-B112-EFBB130F9770}" type="presParOf" srcId="{6973BECF-1533-4DD2-BD98-4428B62CE614}" destId="{577E4049-4F9D-43E5-9FDE-1B7019E0D623}" srcOrd="7" destOrd="0" presId="urn:microsoft.com/office/officeart/2008/layout/VerticalCurvedList"/>
    <dgm:cxn modelId="{9D61F33B-957B-1C46-98A1-EAFCA8F70D0A}" type="presParOf" srcId="{6973BECF-1533-4DD2-BD98-4428B62CE614}" destId="{D104F81D-00C5-47D7-B1E6-6D3B6D3033E4}" srcOrd="8" destOrd="0" presId="urn:microsoft.com/office/officeart/2008/layout/VerticalCurvedList"/>
    <dgm:cxn modelId="{12C19116-AAAC-9640-AADA-26AD08F92BE8}" type="presParOf" srcId="{D104F81D-00C5-47D7-B1E6-6D3B6D3033E4}" destId="{68D590D7-8C66-43F4-A981-989AFE63CA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A66823-3F97-4EBF-A5F0-42DBD671D4E9}" type="doc">
      <dgm:prSet loTypeId="urn:microsoft.com/office/officeart/2005/8/layout/cycle3" loCatId="cycle" qsTypeId="urn:microsoft.com/office/officeart/2005/8/quickstyle/3d1" qsCatId="3D" csTypeId="urn:microsoft.com/office/officeart/2005/8/colors/accent2_1" csCatId="accent2" phldr="1"/>
      <dgm:spPr/>
      <dgm:t>
        <a:bodyPr/>
        <a:lstStyle/>
        <a:p>
          <a:endParaRPr lang="en-GB"/>
        </a:p>
      </dgm:t>
    </dgm:pt>
    <dgm:pt modelId="{A8A17207-5DDC-4BDF-A67A-8E04E3F162A8}">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ar-SA" sz="1800" b="1" dirty="0">
              <a:latin typeface="Al Tarikh" charset="-78"/>
              <a:ea typeface="Al Tarikh" charset="-78"/>
              <a:cs typeface="Akhbar MT" pitchFamily="2" charset="-78"/>
            </a:rPr>
            <a:t>تحديد أوجه إستخدام معلومات تحليل الوظائف</a:t>
          </a:r>
          <a:endParaRPr lang="en-GB" sz="1800" b="1" dirty="0">
            <a:latin typeface="Al Tarikh" charset="-78"/>
            <a:ea typeface="Al Tarikh" charset="-78"/>
            <a:cs typeface="Akhbar MT" pitchFamily="2" charset="-78"/>
          </a:endParaRPr>
        </a:p>
      </dgm:t>
    </dgm:pt>
    <dgm:pt modelId="{14721511-F541-4C1A-9C69-B3EF66331479}" type="parTrans" cxnId="{2CD5AD14-8C71-49A2-B8E1-DC71C014854F}">
      <dgm:prSet/>
      <dgm:spPr/>
      <dgm:t>
        <a:bodyPr/>
        <a:lstStyle/>
        <a:p>
          <a:pPr rtl="1"/>
          <a:endParaRPr lang="en-GB" sz="1800">
            <a:latin typeface="Al Tarikh" charset="-78"/>
            <a:ea typeface="Al Tarikh" charset="-78"/>
            <a:cs typeface="Akhbar MT" pitchFamily="2" charset="-78"/>
          </a:endParaRPr>
        </a:p>
      </dgm:t>
    </dgm:pt>
    <dgm:pt modelId="{06764CB3-BF69-445B-94E4-87F2C34696B4}" type="sibTrans" cxnId="{2CD5AD14-8C71-49A2-B8E1-DC71C014854F}">
      <dgm:prSet/>
      <dgm:spPr/>
      <dgm:t>
        <a:bodyPr/>
        <a:lstStyle/>
        <a:p>
          <a:pPr rtl="1"/>
          <a:endParaRPr lang="en-GB" sz="1800" b="1">
            <a:solidFill>
              <a:schemeClr val="tx1"/>
            </a:solidFill>
            <a:latin typeface="Al Tarikh" charset="-78"/>
            <a:ea typeface="Al Tarikh" charset="-78"/>
            <a:cs typeface="Akhbar MT" pitchFamily="2" charset="-78"/>
          </a:endParaRPr>
        </a:p>
      </dgm:t>
    </dgm:pt>
    <dgm:pt modelId="{6A34A591-8768-4043-B96A-C7F554654076}">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ar-SA" sz="1800" b="1">
              <a:latin typeface="Al Tarikh" charset="-78"/>
              <a:ea typeface="Al Tarikh" charset="-78"/>
              <a:cs typeface="Akhbar MT" pitchFamily="2" charset="-78"/>
            </a:rPr>
            <a:t>تجميع المعلومات اللازمة للقيام بتحليل الوظيفة</a:t>
          </a:r>
          <a:endParaRPr lang="en-GB" sz="1800" b="1">
            <a:latin typeface="Al Tarikh" charset="-78"/>
            <a:ea typeface="Al Tarikh" charset="-78"/>
            <a:cs typeface="Akhbar MT" pitchFamily="2" charset="-78"/>
          </a:endParaRPr>
        </a:p>
      </dgm:t>
    </dgm:pt>
    <dgm:pt modelId="{2C16D97A-0EC5-4BFE-8900-0EFE29A07FBB}" type="parTrans" cxnId="{29345967-BA40-4789-B634-09EDDE81ADC6}">
      <dgm:prSet/>
      <dgm:spPr/>
      <dgm:t>
        <a:bodyPr/>
        <a:lstStyle/>
        <a:p>
          <a:pPr rtl="1"/>
          <a:endParaRPr lang="en-GB" sz="1800">
            <a:latin typeface="Al Tarikh" charset="-78"/>
            <a:ea typeface="Al Tarikh" charset="-78"/>
            <a:cs typeface="Akhbar MT" pitchFamily="2" charset="-78"/>
          </a:endParaRPr>
        </a:p>
      </dgm:t>
    </dgm:pt>
    <dgm:pt modelId="{B6B8B737-6D89-46A7-BFC9-FEC3E91C3860}" type="sibTrans" cxnId="{29345967-BA40-4789-B634-09EDDE81ADC6}">
      <dgm:prSet/>
      <dgm:spPr/>
      <dgm:t>
        <a:bodyPr/>
        <a:lstStyle/>
        <a:p>
          <a:pPr rtl="1"/>
          <a:endParaRPr lang="en-GB" sz="1800">
            <a:latin typeface="Al Tarikh" charset="-78"/>
            <a:ea typeface="Al Tarikh" charset="-78"/>
            <a:cs typeface="Akhbar MT" pitchFamily="2" charset="-78"/>
          </a:endParaRPr>
        </a:p>
      </dgm:t>
    </dgm:pt>
    <dgm:pt modelId="{8EDF1306-27FB-496A-AB73-595BE27D61E7}">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ar-SA" sz="1800" b="1">
              <a:latin typeface="Al Tarikh" charset="-78"/>
              <a:ea typeface="Al Tarikh" charset="-78"/>
              <a:cs typeface="Akhbar MT" pitchFamily="2" charset="-78"/>
            </a:rPr>
            <a:t>اختيار الوظيفة المراد تحليلها</a:t>
          </a:r>
          <a:endParaRPr lang="en-GB" sz="1800" b="1" dirty="0">
            <a:latin typeface="Al Tarikh" charset="-78"/>
            <a:ea typeface="Al Tarikh" charset="-78"/>
            <a:cs typeface="Akhbar MT" pitchFamily="2" charset="-78"/>
          </a:endParaRPr>
        </a:p>
      </dgm:t>
    </dgm:pt>
    <dgm:pt modelId="{2260EF04-B20C-4A4F-81E0-B7C745BBCA8C}" type="parTrans" cxnId="{C846517B-994C-4A85-8BFB-EB2BFD478021}">
      <dgm:prSet/>
      <dgm:spPr/>
      <dgm:t>
        <a:bodyPr/>
        <a:lstStyle/>
        <a:p>
          <a:pPr rtl="1"/>
          <a:endParaRPr lang="en-GB" sz="1800">
            <a:latin typeface="Al Tarikh" charset="-78"/>
            <a:ea typeface="Al Tarikh" charset="-78"/>
            <a:cs typeface="Akhbar MT" pitchFamily="2" charset="-78"/>
          </a:endParaRPr>
        </a:p>
      </dgm:t>
    </dgm:pt>
    <dgm:pt modelId="{BF430FAA-F6A9-488C-80F5-E80E8FAC06DC}" type="sibTrans" cxnId="{C846517B-994C-4A85-8BFB-EB2BFD478021}">
      <dgm:prSet/>
      <dgm:spPr/>
      <dgm:t>
        <a:bodyPr/>
        <a:lstStyle/>
        <a:p>
          <a:pPr rtl="1"/>
          <a:endParaRPr lang="en-GB" sz="1800">
            <a:latin typeface="Al Tarikh" charset="-78"/>
            <a:ea typeface="Al Tarikh" charset="-78"/>
            <a:cs typeface="Akhbar MT" pitchFamily="2" charset="-78"/>
          </a:endParaRPr>
        </a:p>
      </dgm:t>
    </dgm:pt>
    <dgm:pt modelId="{77CF2E5C-DA49-475C-A1A4-9848411EBBF7}">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ar-SA" sz="1800" b="1">
              <a:latin typeface="Al Tarikh" charset="-78"/>
              <a:ea typeface="Al Tarikh" charset="-78"/>
              <a:cs typeface="Akhbar MT" pitchFamily="2" charset="-78"/>
            </a:rPr>
            <a:t>تجميع البيانات اللازمة لتحليل الوظائف</a:t>
          </a:r>
          <a:endParaRPr lang="en-GB" sz="1800" b="1" dirty="0">
            <a:latin typeface="Al Tarikh" charset="-78"/>
            <a:ea typeface="Al Tarikh" charset="-78"/>
            <a:cs typeface="Akhbar MT" pitchFamily="2" charset="-78"/>
          </a:endParaRPr>
        </a:p>
      </dgm:t>
    </dgm:pt>
    <dgm:pt modelId="{2673FB81-F601-4154-8B1B-6141FCE2F611}" type="parTrans" cxnId="{231D3D30-76D8-465E-B742-26ADCE8DEEDC}">
      <dgm:prSet/>
      <dgm:spPr/>
      <dgm:t>
        <a:bodyPr/>
        <a:lstStyle/>
        <a:p>
          <a:pPr rtl="1"/>
          <a:endParaRPr lang="en-GB" sz="1800">
            <a:latin typeface="Al Tarikh" charset="-78"/>
            <a:ea typeface="Al Tarikh" charset="-78"/>
            <a:cs typeface="Akhbar MT" pitchFamily="2" charset="-78"/>
          </a:endParaRPr>
        </a:p>
      </dgm:t>
    </dgm:pt>
    <dgm:pt modelId="{3E362164-D9DA-40B8-867A-D24C134BB34F}" type="sibTrans" cxnId="{231D3D30-76D8-465E-B742-26ADCE8DEEDC}">
      <dgm:prSet/>
      <dgm:spPr/>
      <dgm:t>
        <a:bodyPr/>
        <a:lstStyle/>
        <a:p>
          <a:pPr rtl="1"/>
          <a:endParaRPr lang="en-GB" sz="1800">
            <a:latin typeface="Al Tarikh" charset="-78"/>
            <a:ea typeface="Al Tarikh" charset="-78"/>
            <a:cs typeface="Akhbar MT" pitchFamily="2" charset="-78"/>
          </a:endParaRPr>
        </a:p>
      </dgm:t>
    </dgm:pt>
    <dgm:pt modelId="{9AFC8043-227D-4ADA-BD77-8F3CF4A9D8E1}">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ar-SA" sz="1800" b="1">
              <a:latin typeface="Al Tarikh" charset="-78"/>
              <a:ea typeface="Al Tarikh" charset="-78"/>
              <a:cs typeface="Akhbar MT" pitchFamily="2" charset="-78"/>
            </a:rPr>
            <a:t>مراجعة وتقييم المعلومات مع المشاركين فى التحليل </a:t>
          </a:r>
          <a:endParaRPr lang="en-GB" sz="1800" b="1">
            <a:latin typeface="Al Tarikh" charset="-78"/>
            <a:ea typeface="Al Tarikh" charset="-78"/>
            <a:cs typeface="Akhbar MT" pitchFamily="2" charset="-78"/>
          </a:endParaRPr>
        </a:p>
      </dgm:t>
    </dgm:pt>
    <dgm:pt modelId="{D32B4217-FE4B-4F74-8EB2-1558DFEF6552}" type="parTrans" cxnId="{82A9CA86-145F-4AFD-B786-9FECE65874CD}">
      <dgm:prSet/>
      <dgm:spPr/>
      <dgm:t>
        <a:bodyPr/>
        <a:lstStyle/>
        <a:p>
          <a:pPr rtl="1"/>
          <a:endParaRPr lang="en-GB" sz="1800">
            <a:latin typeface="Al Tarikh" charset="-78"/>
            <a:ea typeface="Al Tarikh" charset="-78"/>
            <a:cs typeface="Akhbar MT" pitchFamily="2" charset="-78"/>
          </a:endParaRPr>
        </a:p>
      </dgm:t>
    </dgm:pt>
    <dgm:pt modelId="{7A308854-B250-4D4A-BE95-C3EA3C642346}" type="sibTrans" cxnId="{82A9CA86-145F-4AFD-B786-9FECE65874CD}">
      <dgm:prSet/>
      <dgm:spPr/>
      <dgm:t>
        <a:bodyPr/>
        <a:lstStyle/>
        <a:p>
          <a:pPr rtl="1"/>
          <a:endParaRPr lang="en-GB" sz="1800">
            <a:latin typeface="Al Tarikh" charset="-78"/>
            <a:ea typeface="Al Tarikh" charset="-78"/>
            <a:cs typeface="Akhbar MT" pitchFamily="2" charset="-78"/>
          </a:endParaRPr>
        </a:p>
      </dgm:t>
    </dgm:pt>
    <dgm:pt modelId="{7F7C5F16-66AB-490E-8E54-B01A2B7E24E0}">
      <dgm:prSet custT="1">
        <dgm:style>
          <a:lnRef idx="1">
            <a:schemeClr val="accent6"/>
          </a:lnRef>
          <a:fillRef idx="2">
            <a:schemeClr val="accent6"/>
          </a:fillRef>
          <a:effectRef idx="1">
            <a:schemeClr val="accent6"/>
          </a:effectRef>
          <a:fontRef idx="minor">
            <a:schemeClr val="dk1"/>
          </a:fontRef>
        </dgm:style>
      </dgm:prSet>
      <dgm:spPr/>
      <dgm:t>
        <a:bodyPr/>
        <a:lstStyle/>
        <a:p>
          <a:pPr rtl="1"/>
          <a:r>
            <a:rPr lang="ar-SA" sz="1800" b="1">
              <a:latin typeface="Al Tarikh" charset="-78"/>
              <a:ea typeface="Al Tarikh" charset="-78"/>
              <a:cs typeface="Akhbar MT" pitchFamily="2" charset="-78"/>
            </a:rPr>
            <a:t>إجراء وصف للوظيفة وتوصيفها</a:t>
          </a:r>
          <a:endParaRPr lang="en-GB" sz="1800" b="1" dirty="0">
            <a:latin typeface="Al Tarikh" charset="-78"/>
            <a:ea typeface="Al Tarikh" charset="-78"/>
            <a:cs typeface="Akhbar MT" pitchFamily="2" charset="-78"/>
          </a:endParaRPr>
        </a:p>
      </dgm:t>
    </dgm:pt>
    <dgm:pt modelId="{34B77CFF-D6EE-4C75-A924-B3AB66350395}" type="parTrans" cxnId="{A9377978-2B05-4484-8057-B3BA43C89684}">
      <dgm:prSet/>
      <dgm:spPr/>
      <dgm:t>
        <a:bodyPr/>
        <a:lstStyle/>
        <a:p>
          <a:pPr rtl="1"/>
          <a:endParaRPr lang="en-GB" sz="1800">
            <a:latin typeface="Al Tarikh" charset="-78"/>
            <a:ea typeface="Al Tarikh" charset="-78"/>
            <a:cs typeface="Akhbar MT" pitchFamily="2" charset="-78"/>
          </a:endParaRPr>
        </a:p>
      </dgm:t>
    </dgm:pt>
    <dgm:pt modelId="{32FD10CB-E777-483D-974F-FDF0B62F249C}" type="sibTrans" cxnId="{A9377978-2B05-4484-8057-B3BA43C89684}">
      <dgm:prSet/>
      <dgm:spPr/>
      <dgm:t>
        <a:bodyPr/>
        <a:lstStyle/>
        <a:p>
          <a:pPr rtl="1"/>
          <a:endParaRPr lang="en-GB" sz="1800">
            <a:latin typeface="Al Tarikh" charset="-78"/>
            <a:ea typeface="Al Tarikh" charset="-78"/>
            <a:cs typeface="Akhbar MT" pitchFamily="2" charset="-78"/>
          </a:endParaRPr>
        </a:p>
      </dgm:t>
    </dgm:pt>
    <dgm:pt modelId="{73941A80-6FD3-43D0-A28F-074A38E7B199}" type="pres">
      <dgm:prSet presAssocID="{15A66823-3F97-4EBF-A5F0-42DBD671D4E9}" presName="Name0" presStyleCnt="0">
        <dgm:presLayoutVars>
          <dgm:dir/>
          <dgm:resizeHandles val="exact"/>
        </dgm:presLayoutVars>
      </dgm:prSet>
      <dgm:spPr/>
    </dgm:pt>
    <dgm:pt modelId="{66139126-AF26-49DE-8292-7FFE35D46634}" type="pres">
      <dgm:prSet presAssocID="{15A66823-3F97-4EBF-A5F0-42DBD671D4E9}" presName="cycle" presStyleCnt="0"/>
      <dgm:spPr/>
    </dgm:pt>
    <dgm:pt modelId="{5D2C9FC2-3305-4D43-9839-4F23697FC84B}" type="pres">
      <dgm:prSet presAssocID="{A8A17207-5DDC-4BDF-A67A-8E04E3F162A8}" presName="nodeFirstNode" presStyleLbl="node1" presStyleIdx="0" presStyleCnt="6">
        <dgm:presLayoutVars>
          <dgm:bulletEnabled val="1"/>
        </dgm:presLayoutVars>
      </dgm:prSet>
      <dgm:spPr/>
    </dgm:pt>
    <dgm:pt modelId="{7E5D3A68-AF17-4BBB-8E2F-E90F7EF832F4}" type="pres">
      <dgm:prSet presAssocID="{06764CB3-BF69-445B-94E4-87F2C34696B4}" presName="sibTransFirstNode" presStyleLbl="bgShp" presStyleIdx="0" presStyleCnt="1"/>
      <dgm:spPr/>
    </dgm:pt>
    <dgm:pt modelId="{774788A3-D173-4D4A-A13B-3E0F67B9AC84}" type="pres">
      <dgm:prSet presAssocID="{6A34A591-8768-4043-B96A-C7F554654076}" presName="nodeFollowingNodes" presStyleLbl="node1" presStyleIdx="1" presStyleCnt="6">
        <dgm:presLayoutVars>
          <dgm:bulletEnabled val="1"/>
        </dgm:presLayoutVars>
      </dgm:prSet>
      <dgm:spPr/>
    </dgm:pt>
    <dgm:pt modelId="{E5F40126-EEFD-4EE6-B89A-3571098768D6}" type="pres">
      <dgm:prSet presAssocID="{8EDF1306-27FB-496A-AB73-595BE27D61E7}" presName="nodeFollowingNodes" presStyleLbl="node1" presStyleIdx="2" presStyleCnt="6">
        <dgm:presLayoutVars>
          <dgm:bulletEnabled val="1"/>
        </dgm:presLayoutVars>
      </dgm:prSet>
      <dgm:spPr/>
    </dgm:pt>
    <dgm:pt modelId="{4166CA9F-92DA-4948-8D84-708C02174669}" type="pres">
      <dgm:prSet presAssocID="{77CF2E5C-DA49-475C-A1A4-9848411EBBF7}" presName="nodeFollowingNodes" presStyleLbl="node1" presStyleIdx="3" presStyleCnt="6">
        <dgm:presLayoutVars>
          <dgm:bulletEnabled val="1"/>
        </dgm:presLayoutVars>
      </dgm:prSet>
      <dgm:spPr/>
    </dgm:pt>
    <dgm:pt modelId="{325533A0-D962-4585-B7B8-719049E4A1F6}" type="pres">
      <dgm:prSet presAssocID="{9AFC8043-227D-4ADA-BD77-8F3CF4A9D8E1}" presName="nodeFollowingNodes" presStyleLbl="node1" presStyleIdx="4" presStyleCnt="6">
        <dgm:presLayoutVars>
          <dgm:bulletEnabled val="1"/>
        </dgm:presLayoutVars>
      </dgm:prSet>
      <dgm:spPr/>
    </dgm:pt>
    <dgm:pt modelId="{11BF3163-FF91-4E7E-AE54-B6AD8595FF9C}" type="pres">
      <dgm:prSet presAssocID="{7F7C5F16-66AB-490E-8E54-B01A2B7E24E0}" presName="nodeFollowingNodes" presStyleLbl="node1" presStyleIdx="5" presStyleCnt="6">
        <dgm:presLayoutVars>
          <dgm:bulletEnabled val="1"/>
        </dgm:presLayoutVars>
      </dgm:prSet>
      <dgm:spPr/>
    </dgm:pt>
  </dgm:ptLst>
  <dgm:cxnLst>
    <dgm:cxn modelId="{2CD5AD14-8C71-49A2-B8E1-DC71C014854F}" srcId="{15A66823-3F97-4EBF-A5F0-42DBD671D4E9}" destId="{A8A17207-5DDC-4BDF-A67A-8E04E3F162A8}" srcOrd="0" destOrd="0" parTransId="{14721511-F541-4C1A-9C69-B3EF66331479}" sibTransId="{06764CB3-BF69-445B-94E4-87F2C34696B4}"/>
    <dgm:cxn modelId="{C16B1F1E-AAC8-FB4F-A4D0-B85A01DE10E5}" type="presOf" srcId="{9AFC8043-227D-4ADA-BD77-8F3CF4A9D8E1}" destId="{325533A0-D962-4585-B7B8-719049E4A1F6}" srcOrd="0" destOrd="0" presId="urn:microsoft.com/office/officeart/2005/8/layout/cycle3"/>
    <dgm:cxn modelId="{231D3D30-76D8-465E-B742-26ADCE8DEEDC}" srcId="{15A66823-3F97-4EBF-A5F0-42DBD671D4E9}" destId="{77CF2E5C-DA49-475C-A1A4-9848411EBBF7}" srcOrd="3" destOrd="0" parTransId="{2673FB81-F601-4154-8B1B-6141FCE2F611}" sibTransId="{3E362164-D9DA-40B8-867A-D24C134BB34F}"/>
    <dgm:cxn modelId="{29345967-BA40-4789-B634-09EDDE81ADC6}" srcId="{15A66823-3F97-4EBF-A5F0-42DBD671D4E9}" destId="{6A34A591-8768-4043-B96A-C7F554654076}" srcOrd="1" destOrd="0" parTransId="{2C16D97A-0EC5-4BFE-8900-0EFE29A07FBB}" sibTransId="{B6B8B737-6D89-46A7-BFC9-FEC3E91C3860}"/>
    <dgm:cxn modelId="{E5F3E76F-27AA-0942-B03B-5E515D567F98}" type="presOf" srcId="{7F7C5F16-66AB-490E-8E54-B01A2B7E24E0}" destId="{11BF3163-FF91-4E7E-AE54-B6AD8595FF9C}" srcOrd="0" destOrd="0" presId="urn:microsoft.com/office/officeart/2005/8/layout/cycle3"/>
    <dgm:cxn modelId="{A9377978-2B05-4484-8057-B3BA43C89684}" srcId="{15A66823-3F97-4EBF-A5F0-42DBD671D4E9}" destId="{7F7C5F16-66AB-490E-8E54-B01A2B7E24E0}" srcOrd="5" destOrd="0" parTransId="{34B77CFF-D6EE-4C75-A924-B3AB66350395}" sibTransId="{32FD10CB-E777-483D-974F-FDF0B62F249C}"/>
    <dgm:cxn modelId="{C846517B-994C-4A85-8BFB-EB2BFD478021}" srcId="{15A66823-3F97-4EBF-A5F0-42DBD671D4E9}" destId="{8EDF1306-27FB-496A-AB73-595BE27D61E7}" srcOrd="2" destOrd="0" parTransId="{2260EF04-B20C-4A4F-81E0-B7C745BBCA8C}" sibTransId="{BF430FAA-F6A9-488C-80F5-E80E8FAC06DC}"/>
    <dgm:cxn modelId="{82A9CA86-145F-4AFD-B786-9FECE65874CD}" srcId="{15A66823-3F97-4EBF-A5F0-42DBD671D4E9}" destId="{9AFC8043-227D-4ADA-BD77-8F3CF4A9D8E1}" srcOrd="4" destOrd="0" parTransId="{D32B4217-FE4B-4F74-8EB2-1558DFEF6552}" sibTransId="{7A308854-B250-4D4A-BE95-C3EA3C642346}"/>
    <dgm:cxn modelId="{A09C869E-729A-A547-93D7-523EEC6D971A}" type="presOf" srcId="{15A66823-3F97-4EBF-A5F0-42DBD671D4E9}" destId="{73941A80-6FD3-43D0-A28F-074A38E7B199}" srcOrd="0" destOrd="0" presId="urn:microsoft.com/office/officeart/2005/8/layout/cycle3"/>
    <dgm:cxn modelId="{30BAD8A4-3362-B04A-9C8C-892AAC4E94A2}" type="presOf" srcId="{06764CB3-BF69-445B-94E4-87F2C34696B4}" destId="{7E5D3A68-AF17-4BBB-8E2F-E90F7EF832F4}" srcOrd="0" destOrd="0" presId="urn:microsoft.com/office/officeart/2005/8/layout/cycle3"/>
    <dgm:cxn modelId="{C4D4DBA4-00EB-5349-868B-734999E16E88}" type="presOf" srcId="{6A34A591-8768-4043-B96A-C7F554654076}" destId="{774788A3-D173-4D4A-A13B-3E0F67B9AC84}" srcOrd="0" destOrd="0" presId="urn:microsoft.com/office/officeart/2005/8/layout/cycle3"/>
    <dgm:cxn modelId="{7E1F31D8-D4A7-5942-BFD5-C7EBC6B32C46}" type="presOf" srcId="{8EDF1306-27FB-496A-AB73-595BE27D61E7}" destId="{E5F40126-EEFD-4EE6-B89A-3571098768D6}" srcOrd="0" destOrd="0" presId="urn:microsoft.com/office/officeart/2005/8/layout/cycle3"/>
    <dgm:cxn modelId="{0548B4F1-6321-6F4D-BE8D-E470EE5D46C0}" type="presOf" srcId="{A8A17207-5DDC-4BDF-A67A-8E04E3F162A8}" destId="{5D2C9FC2-3305-4D43-9839-4F23697FC84B}" srcOrd="0" destOrd="0" presId="urn:microsoft.com/office/officeart/2005/8/layout/cycle3"/>
    <dgm:cxn modelId="{08A9F2F7-5FCB-B44F-9DB8-DE32BE8BCBBF}" type="presOf" srcId="{77CF2E5C-DA49-475C-A1A4-9848411EBBF7}" destId="{4166CA9F-92DA-4948-8D84-708C02174669}" srcOrd="0" destOrd="0" presId="urn:microsoft.com/office/officeart/2005/8/layout/cycle3"/>
    <dgm:cxn modelId="{287B02B6-428D-A748-B990-0D78696671FB}" type="presParOf" srcId="{73941A80-6FD3-43D0-A28F-074A38E7B199}" destId="{66139126-AF26-49DE-8292-7FFE35D46634}" srcOrd="0" destOrd="0" presId="urn:microsoft.com/office/officeart/2005/8/layout/cycle3"/>
    <dgm:cxn modelId="{71840B75-C2E8-1F4D-A12A-8B4D56490148}" type="presParOf" srcId="{66139126-AF26-49DE-8292-7FFE35D46634}" destId="{5D2C9FC2-3305-4D43-9839-4F23697FC84B}" srcOrd="0" destOrd="0" presId="urn:microsoft.com/office/officeart/2005/8/layout/cycle3"/>
    <dgm:cxn modelId="{EDDF4B01-8768-4642-BC70-D729661F7612}" type="presParOf" srcId="{66139126-AF26-49DE-8292-7FFE35D46634}" destId="{7E5D3A68-AF17-4BBB-8E2F-E90F7EF832F4}" srcOrd="1" destOrd="0" presId="urn:microsoft.com/office/officeart/2005/8/layout/cycle3"/>
    <dgm:cxn modelId="{40420194-700D-A448-85F9-10F3B582B917}" type="presParOf" srcId="{66139126-AF26-49DE-8292-7FFE35D46634}" destId="{774788A3-D173-4D4A-A13B-3E0F67B9AC84}" srcOrd="2" destOrd="0" presId="urn:microsoft.com/office/officeart/2005/8/layout/cycle3"/>
    <dgm:cxn modelId="{4C04ACDF-C2F6-1F43-89F1-6AA19AE097B3}" type="presParOf" srcId="{66139126-AF26-49DE-8292-7FFE35D46634}" destId="{E5F40126-EEFD-4EE6-B89A-3571098768D6}" srcOrd="3" destOrd="0" presId="urn:microsoft.com/office/officeart/2005/8/layout/cycle3"/>
    <dgm:cxn modelId="{4317732C-A170-4D41-905A-0FC426D7D5B4}" type="presParOf" srcId="{66139126-AF26-49DE-8292-7FFE35D46634}" destId="{4166CA9F-92DA-4948-8D84-708C02174669}" srcOrd="4" destOrd="0" presId="urn:microsoft.com/office/officeart/2005/8/layout/cycle3"/>
    <dgm:cxn modelId="{8F891BBA-DD38-764D-B623-0FE139B7AEB9}" type="presParOf" srcId="{66139126-AF26-49DE-8292-7FFE35D46634}" destId="{325533A0-D962-4585-B7B8-719049E4A1F6}" srcOrd="5" destOrd="0" presId="urn:microsoft.com/office/officeart/2005/8/layout/cycle3"/>
    <dgm:cxn modelId="{8ED65FB0-3A5D-5544-99A7-0B4A405EDC06}" type="presParOf" srcId="{66139126-AF26-49DE-8292-7FFE35D46634}" destId="{11BF3163-FF91-4E7E-AE54-B6AD8595FF9C}"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141A78-F174-4A4E-B88B-16C03EAFCD21}" type="doc">
      <dgm:prSet loTypeId="urn:microsoft.com/office/officeart/2005/8/layout/venn3" loCatId="relationship" qsTypeId="urn:microsoft.com/office/officeart/2005/8/quickstyle/3d3" qsCatId="3D" csTypeId="urn:microsoft.com/office/officeart/2005/8/colors/colorful4" csCatId="colorful" phldr="1"/>
      <dgm:spPr/>
      <dgm:t>
        <a:bodyPr/>
        <a:lstStyle/>
        <a:p>
          <a:endParaRPr lang="en-GB"/>
        </a:p>
      </dgm:t>
    </dgm:pt>
    <dgm:pt modelId="{0FD9820F-2F3F-44C0-85AA-F8EDDB27B737}">
      <dgm:prSet custT="1"/>
      <dgm:spPr/>
      <dgm:t>
        <a:bodyPr/>
        <a:lstStyle/>
        <a:p>
          <a:pPr algn="ctr" rtl="1"/>
          <a:r>
            <a:rPr lang="ar-SA" sz="2800" b="1">
              <a:latin typeface="Al Tarikh" charset="-78"/>
              <a:ea typeface="Al Tarikh" charset="-78"/>
              <a:cs typeface="Al Tarikh" charset="-78"/>
            </a:rPr>
            <a:t>الملاحظة المباشرة </a:t>
          </a:r>
          <a:endParaRPr lang="en-GB" sz="2800" b="1">
            <a:latin typeface="Al Tarikh" charset="-78"/>
            <a:ea typeface="Al Tarikh" charset="-78"/>
            <a:cs typeface="Al Tarikh" charset="-78"/>
          </a:endParaRPr>
        </a:p>
      </dgm:t>
    </dgm:pt>
    <dgm:pt modelId="{2047206E-C69C-4899-8A03-AB490417D152}" type="parTrans" cxnId="{88A42289-49DC-4E4F-A035-970BCF59FED1}">
      <dgm:prSet/>
      <dgm:spPr/>
      <dgm:t>
        <a:bodyPr/>
        <a:lstStyle/>
        <a:p>
          <a:pPr algn="ctr" rtl="1"/>
          <a:endParaRPr lang="en-GB" sz="2800" b="1">
            <a:latin typeface="Al Tarikh" charset="-78"/>
            <a:ea typeface="Al Tarikh" charset="-78"/>
            <a:cs typeface="Al Tarikh" charset="-78"/>
          </a:endParaRPr>
        </a:p>
      </dgm:t>
    </dgm:pt>
    <dgm:pt modelId="{20C61AAB-B977-4B5B-82F4-2C4B207C8308}" type="sibTrans" cxnId="{88A42289-49DC-4E4F-A035-970BCF59FED1}">
      <dgm:prSet/>
      <dgm:spPr/>
      <dgm:t>
        <a:bodyPr/>
        <a:lstStyle/>
        <a:p>
          <a:pPr algn="ctr" rtl="1"/>
          <a:endParaRPr lang="en-GB" sz="2800" b="1">
            <a:latin typeface="Al Tarikh" charset="-78"/>
            <a:ea typeface="Al Tarikh" charset="-78"/>
            <a:cs typeface="Al Tarikh" charset="-78"/>
          </a:endParaRPr>
        </a:p>
      </dgm:t>
    </dgm:pt>
    <dgm:pt modelId="{B849C181-E650-4041-B97D-AEC5A64EB895}">
      <dgm:prSet custT="1"/>
      <dgm:spPr/>
      <dgm:t>
        <a:bodyPr/>
        <a:lstStyle/>
        <a:p>
          <a:pPr algn="ctr" rtl="1"/>
          <a:r>
            <a:rPr lang="ar-SA" sz="2800" b="1">
              <a:latin typeface="Al Tarikh" charset="-78"/>
              <a:ea typeface="Al Tarikh" charset="-78"/>
              <a:cs typeface="Al Tarikh" charset="-78"/>
            </a:rPr>
            <a:t>المقابلات  الشخصية </a:t>
          </a:r>
          <a:endParaRPr lang="en-GB" sz="2800" b="1">
            <a:latin typeface="Al Tarikh" charset="-78"/>
            <a:ea typeface="Al Tarikh" charset="-78"/>
            <a:cs typeface="Al Tarikh" charset="-78"/>
          </a:endParaRPr>
        </a:p>
      </dgm:t>
    </dgm:pt>
    <dgm:pt modelId="{49F1CFCC-7FE2-48C2-BC18-5B910128489E}" type="parTrans" cxnId="{7139F056-8706-4D29-88CA-66EDF2C9D02A}">
      <dgm:prSet/>
      <dgm:spPr/>
      <dgm:t>
        <a:bodyPr/>
        <a:lstStyle/>
        <a:p>
          <a:pPr algn="ctr" rtl="1"/>
          <a:endParaRPr lang="en-GB" sz="2800" b="1">
            <a:latin typeface="Al Tarikh" charset="-78"/>
            <a:ea typeface="Al Tarikh" charset="-78"/>
            <a:cs typeface="Al Tarikh" charset="-78"/>
          </a:endParaRPr>
        </a:p>
      </dgm:t>
    </dgm:pt>
    <dgm:pt modelId="{7B14D5C6-9E68-43F0-AFDD-233CFF894DC0}" type="sibTrans" cxnId="{7139F056-8706-4D29-88CA-66EDF2C9D02A}">
      <dgm:prSet/>
      <dgm:spPr/>
      <dgm:t>
        <a:bodyPr/>
        <a:lstStyle/>
        <a:p>
          <a:pPr algn="ctr" rtl="1"/>
          <a:endParaRPr lang="en-GB" sz="2800" b="1">
            <a:latin typeface="Al Tarikh" charset="-78"/>
            <a:ea typeface="Al Tarikh" charset="-78"/>
            <a:cs typeface="Al Tarikh" charset="-78"/>
          </a:endParaRPr>
        </a:p>
      </dgm:t>
    </dgm:pt>
    <dgm:pt modelId="{DBC93B07-CA59-441F-9197-4D128442D453}">
      <dgm:prSet custT="1"/>
      <dgm:spPr/>
      <dgm:t>
        <a:bodyPr/>
        <a:lstStyle/>
        <a:p>
          <a:pPr algn="ctr" rtl="1"/>
          <a:r>
            <a:rPr lang="ar-SA" sz="2800" b="1" dirty="0">
              <a:latin typeface="Al Tarikh" charset="-78"/>
              <a:ea typeface="Al Tarikh" charset="-78"/>
              <a:cs typeface="Al Tarikh" charset="-78"/>
            </a:rPr>
            <a:t>قوائم الإستقصاء</a:t>
          </a:r>
          <a:endParaRPr lang="en-GB" sz="2800" b="1" dirty="0">
            <a:latin typeface="Al Tarikh" charset="-78"/>
            <a:ea typeface="Al Tarikh" charset="-78"/>
            <a:cs typeface="Al Tarikh" charset="-78"/>
          </a:endParaRPr>
        </a:p>
      </dgm:t>
    </dgm:pt>
    <dgm:pt modelId="{F14B7FBE-E71D-4649-AB24-B28A0218D2DE}" type="parTrans" cxnId="{542AE21D-E8B5-42D2-9A15-FDB29EBB436E}">
      <dgm:prSet/>
      <dgm:spPr/>
      <dgm:t>
        <a:bodyPr/>
        <a:lstStyle/>
        <a:p>
          <a:pPr algn="ctr" rtl="1"/>
          <a:endParaRPr lang="en-GB" sz="2800" b="1">
            <a:latin typeface="Al Tarikh" charset="-78"/>
            <a:ea typeface="Al Tarikh" charset="-78"/>
            <a:cs typeface="Al Tarikh" charset="-78"/>
          </a:endParaRPr>
        </a:p>
      </dgm:t>
    </dgm:pt>
    <dgm:pt modelId="{2F98F995-9039-4A8A-B49F-912FD93F9176}" type="sibTrans" cxnId="{542AE21D-E8B5-42D2-9A15-FDB29EBB436E}">
      <dgm:prSet/>
      <dgm:spPr/>
      <dgm:t>
        <a:bodyPr/>
        <a:lstStyle/>
        <a:p>
          <a:pPr algn="ctr" rtl="1"/>
          <a:endParaRPr lang="en-GB" sz="2800" b="1">
            <a:latin typeface="Al Tarikh" charset="-78"/>
            <a:ea typeface="Al Tarikh" charset="-78"/>
            <a:cs typeface="Al Tarikh" charset="-78"/>
          </a:endParaRPr>
        </a:p>
      </dgm:t>
    </dgm:pt>
    <dgm:pt modelId="{66C9E656-D5FE-43B3-BD8D-764ACB16D4FF}">
      <dgm:prSet custT="1"/>
      <dgm:spPr/>
      <dgm:t>
        <a:bodyPr/>
        <a:lstStyle/>
        <a:p>
          <a:pPr algn="ctr" rtl="1"/>
          <a:r>
            <a:rPr lang="ar-SA" sz="2800" b="1" dirty="0">
              <a:latin typeface="Al Tarikh" charset="-78"/>
              <a:ea typeface="Al Tarikh" charset="-78"/>
              <a:cs typeface="Al Tarikh" charset="-78"/>
            </a:rPr>
            <a:t>السجلات والتقارير</a:t>
          </a:r>
          <a:endParaRPr lang="en-GB" sz="2800" b="1" dirty="0">
            <a:latin typeface="Al Tarikh" charset="-78"/>
            <a:ea typeface="Al Tarikh" charset="-78"/>
            <a:cs typeface="Al Tarikh" charset="-78"/>
          </a:endParaRPr>
        </a:p>
      </dgm:t>
    </dgm:pt>
    <dgm:pt modelId="{7C70202C-F4D0-4261-82E2-BB01B150A356}" type="parTrans" cxnId="{CD2735B4-D409-4ECA-92D9-08F476723B2D}">
      <dgm:prSet/>
      <dgm:spPr/>
      <dgm:t>
        <a:bodyPr/>
        <a:lstStyle/>
        <a:p>
          <a:pPr algn="ctr" rtl="1"/>
          <a:endParaRPr lang="en-GB" sz="2800" b="1">
            <a:latin typeface="Al Tarikh" charset="-78"/>
            <a:ea typeface="Al Tarikh" charset="-78"/>
            <a:cs typeface="Al Tarikh" charset="-78"/>
          </a:endParaRPr>
        </a:p>
      </dgm:t>
    </dgm:pt>
    <dgm:pt modelId="{24F1AA6F-7BF1-45D6-843B-1DA9CFADBE20}" type="sibTrans" cxnId="{CD2735B4-D409-4ECA-92D9-08F476723B2D}">
      <dgm:prSet/>
      <dgm:spPr/>
      <dgm:t>
        <a:bodyPr/>
        <a:lstStyle/>
        <a:p>
          <a:pPr algn="ctr" rtl="1"/>
          <a:endParaRPr lang="en-GB" sz="2800" b="1">
            <a:latin typeface="Al Tarikh" charset="-78"/>
            <a:ea typeface="Al Tarikh" charset="-78"/>
            <a:cs typeface="Al Tarikh" charset="-78"/>
          </a:endParaRPr>
        </a:p>
      </dgm:t>
    </dgm:pt>
    <dgm:pt modelId="{E9EA6FA7-2890-499D-B309-13AB819FDF01}" type="pres">
      <dgm:prSet presAssocID="{48141A78-F174-4A4E-B88B-16C03EAFCD21}" presName="Name0" presStyleCnt="0">
        <dgm:presLayoutVars>
          <dgm:dir/>
          <dgm:resizeHandles val="exact"/>
        </dgm:presLayoutVars>
      </dgm:prSet>
      <dgm:spPr/>
    </dgm:pt>
    <dgm:pt modelId="{CC39B326-42CD-4B77-8877-57DD1DDF9948}" type="pres">
      <dgm:prSet presAssocID="{0FD9820F-2F3F-44C0-85AA-F8EDDB27B737}" presName="Name5" presStyleLbl="vennNode1" presStyleIdx="0" presStyleCnt="4">
        <dgm:presLayoutVars>
          <dgm:bulletEnabled val="1"/>
        </dgm:presLayoutVars>
      </dgm:prSet>
      <dgm:spPr/>
    </dgm:pt>
    <dgm:pt modelId="{BFB63D3F-1A4F-48C9-B4E1-A01E4CDFBDFA}" type="pres">
      <dgm:prSet presAssocID="{20C61AAB-B977-4B5B-82F4-2C4B207C8308}" presName="space" presStyleCnt="0"/>
      <dgm:spPr/>
    </dgm:pt>
    <dgm:pt modelId="{EE2D6373-46B2-4E1B-BBD2-90370F05F5FE}" type="pres">
      <dgm:prSet presAssocID="{B849C181-E650-4041-B97D-AEC5A64EB895}" presName="Name5" presStyleLbl="vennNode1" presStyleIdx="1" presStyleCnt="4">
        <dgm:presLayoutVars>
          <dgm:bulletEnabled val="1"/>
        </dgm:presLayoutVars>
      </dgm:prSet>
      <dgm:spPr/>
    </dgm:pt>
    <dgm:pt modelId="{78FE035C-F1E3-4456-A0FA-08B746C3BE1C}" type="pres">
      <dgm:prSet presAssocID="{7B14D5C6-9E68-43F0-AFDD-233CFF894DC0}" presName="space" presStyleCnt="0"/>
      <dgm:spPr/>
    </dgm:pt>
    <dgm:pt modelId="{E2E8CC85-EF52-4754-B484-4B10CE486AEE}" type="pres">
      <dgm:prSet presAssocID="{DBC93B07-CA59-441F-9197-4D128442D453}" presName="Name5" presStyleLbl="vennNode1" presStyleIdx="2" presStyleCnt="4">
        <dgm:presLayoutVars>
          <dgm:bulletEnabled val="1"/>
        </dgm:presLayoutVars>
      </dgm:prSet>
      <dgm:spPr/>
    </dgm:pt>
    <dgm:pt modelId="{FCFB3AB3-FD09-4361-BE98-5830A2604B3C}" type="pres">
      <dgm:prSet presAssocID="{2F98F995-9039-4A8A-B49F-912FD93F9176}" presName="space" presStyleCnt="0"/>
      <dgm:spPr/>
    </dgm:pt>
    <dgm:pt modelId="{6F3D86D0-F4CB-45AB-B5BD-93743C09900B}" type="pres">
      <dgm:prSet presAssocID="{66C9E656-D5FE-43B3-BD8D-764ACB16D4FF}" presName="Name5" presStyleLbl="vennNode1" presStyleIdx="3" presStyleCnt="4">
        <dgm:presLayoutVars>
          <dgm:bulletEnabled val="1"/>
        </dgm:presLayoutVars>
      </dgm:prSet>
      <dgm:spPr/>
    </dgm:pt>
  </dgm:ptLst>
  <dgm:cxnLst>
    <dgm:cxn modelId="{542AE21D-E8B5-42D2-9A15-FDB29EBB436E}" srcId="{48141A78-F174-4A4E-B88B-16C03EAFCD21}" destId="{DBC93B07-CA59-441F-9197-4D128442D453}" srcOrd="2" destOrd="0" parTransId="{F14B7FBE-E71D-4649-AB24-B28A0218D2DE}" sibTransId="{2F98F995-9039-4A8A-B49F-912FD93F9176}"/>
    <dgm:cxn modelId="{8590CE65-2212-654A-BE17-A08D20604A61}" type="presOf" srcId="{0FD9820F-2F3F-44C0-85AA-F8EDDB27B737}" destId="{CC39B326-42CD-4B77-8877-57DD1DDF9948}" srcOrd="0" destOrd="0" presId="urn:microsoft.com/office/officeart/2005/8/layout/venn3"/>
    <dgm:cxn modelId="{7139F056-8706-4D29-88CA-66EDF2C9D02A}" srcId="{48141A78-F174-4A4E-B88B-16C03EAFCD21}" destId="{B849C181-E650-4041-B97D-AEC5A64EB895}" srcOrd="1" destOrd="0" parTransId="{49F1CFCC-7FE2-48C2-BC18-5B910128489E}" sibTransId="{7B14D5C6-9E68-43F0-AFDD-233CFF894DC0}"/>
    <dgm:cxn modelId="{88A42289-49DC-4E4F-A035-970BCF59FED1}" srcId="{48141A78-F174-4A4E-B88B-16C03EAFCD21}" destId="{0FD9820F-2F3F-44C0-85AA-F8EDDB27B737}" srcOrd="0" destOrd="0" parTransId="{2047206E-C69C-4899-8A03-AB490417D152}" sibTransId="{20C61AAB-B977-4B5B-82F4-2C4B207C8308}"/>
    <dgm:cxn modelId="{CD2735B4-D409-4ECA-92D9-08F476723B2D}" srcId="{48141A78-F174-4A4E-B88B-16C03EAFCD21}" destId="{66C9E656-D5FE-43B3-BD8D-764ACB16D4FF}" srcOrd="3" destOrd="0" parTransId="{7C70202C-F4D0-4261-82E2-BB01B150A356}" sibTransId="{24F1AA6F-7BF1-45D6-843B-1DA9CFADBE20}"/>
    <dgm:cxn modelId="{A7BAADCA-09DF-6A44-967E-4F280A7CCBFA}" type="presOf" srcId="{B849C181-E650-4041-B97D-AEC5A64EB895}" destId="{EE2D6373-46B2-4E1B-BBD2-90370F05F5FE}" srcOrd="0" destOrd="0" presId="urn:microsoft.com/office/officeart/2005/8/layout/venn3"/>
    <dgm:cxn modelId="{46D50FCD-1BB3-854F-BCD3-A5FF8B83FF8C}" type="presOf" srcId="{66C9E656-D5FE-43B3-BD8D-764ACB16D4FF}" destId="{6F3D86D0-F4CB-45AB-B5BD-93743C09900B}" srcOrd="0" destOrd="0" presId="urn:microsoft.com/office/officeart/2005/8/layout/venn3"/>
    <dgm:cxn modelId="{CE741FE3-0081-7D42-801F-5C7575D8B8C7}" type="presOf" srcId="{48141A78-F174-4A4E-B88B-16C03EAFCD21}" destId="{E9EA6FA7-2890-499D-B309-13AB819FDF01}" srcOrd="0" destOrd="0" presId="urn:microsoft.com/office/officeart/2005/8/layout/venn3"/>
    <dgm:cxn modelId="{2874D1EF-770B-6848-A505-BB330DFF7A53}" type="presOf" srcId="{DBC93B07-CA59-441F-9197-4D128442D453}" destId="{E2E8CC85-EF52-4754-B484-4B10CE486AEE}" srcOrd="0" destOrd="0" presId="urn:microsoft.com/office/officeart/2005/8/layout/venn3"/>
    <dgm:cxn modelId="{2EA429A2-4201-EA40-9837-F477E77D22C0}" type="presParOf" srcId="{E9EA6FA7-2890-499D-B309-13AB819FDF01}" destId="{CC39B326-42CD-4B77-8877-57DD1DDF9948}" srcOrd="0" destOrd="0" presId="urn:microsoft.com/office/officeart/2005/8/layout/venn3"/>
    <dgm:cxn modelId="{8B98F1F6-3328-974E-8B87-C0C83A21A285}" type="presParOf" srcId="{E9EA6FA7-2890-499D-B309-13AB819FDF01}" destId="{BFB63D3F-1A4F-48C9-B4E1-A01E4CDFBDFA}" srcOrd="1" destOrd="0" presId="urn:microsoft.com/office/officeart/2005/8/layout/venn3"/>
    <dgm:cxn modelId="{0156DB93-48A3-9F44-8131-848FF83D6F31}" type="presParOf" srcId="{E9EA6FA7-2890-499D-B309-13AB819FDF01}" destId="{EE2D6373-46B2-4E1B-BBD2-90370F05F5FE}" srcOrd="2" destOrd="0" presId="urn:microsoft.com/office/officeart/2005/8/layout/venn3"/>
    <dgm:cxn modelId="{7FD64595-0EF0-F445-9B7B-B97067DE4163}" type="presParOf" srcId="{E9EA6FA7-2890-499D-B309-13AB819FDF01}" destId="{78FE035C-F1E3-4456-A0FA-08B746C3BE1C}" srcOrd="3" destOrd="0" presId="urn:microsoft.com/office/officeart/2005/8/layout/venn3"/>
    <dgm:cxn modelId="{7E3CF446-56AD-8D42-91F4-909FC8B82AD1}" type="presParOf" srcId="{E9EA6FA7-2890-499D-B309-13AB819FDF01}" destId="{E2E8CC85-EF52-4754-B484-4B10CE486AEE}" srcOrd="4" destOrd="0" presId="urn:microsoft.com/office/officeart/2005/8/layout/venn3"/>
    <dgm:cxn modelId="{83FF0287-E3F8-7D4C-B526-E4AADB7C84CA}" type="presParOf" srcId="{E9EA6FA7-2890-499D-B309-13AB819FDF01}" destId="{FCFB3AB3-FD09-4361-BE98-5830A2604B3C}" srcOrd="5" destOrd="0" presId="urn:microsoft.com/office/officeart/2005/8/layout/venn3"/>
    <dgm:cxn modelId="{19F16A85-6B26-F846-A761-A296CADC2434}" type="presParOf" srcId="{E9EA6FA7-2890-499D-B309-13AB819FDF01}" destId="{6F3D86D0-F4CB-45AB-B5BD-93743C09900B}"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849751-0634-4D55-81DC-855AE64B52FB}" type="doc">
      <dgm:prSet loTypeId="urn:microsoft.com/office/officeart/2005/8/layout/hierarchy2" loCatId="hierarchy" qsTypeId="urn:microsoft.com/office/officeart/2005/8/quickstyle/3d1" qsCatId="3D" csTypeId="urn:microsoft.com/office/officeart/2005/8/colors/colorful1" csCatId="colorful" phldr="1"/>
      <dgm:spPr/>
      <dgm:t>
        <a:bodyPr/>
        <a:lstStyle/>
        <a:p>
          <a:endParaRPr lang="en-GB"/>
        </a:p>
      </dgm:t>
    </dgm:pt>
    <dgm:pt modelId="{59329838-E4CD-4C9E-A80A-EA540020BE10}">
      <dgm:prSet phldrT="[Text]" custT="1">
        <dgm:style>
          <a:lnRef idx="1">
            <a:schemeClr val="accent4"/>
          </a:lnRef>
          <a:fillRef idx="2">
            <a:schemeClr val="accent4"/>
          </a:fillRef>
          <a:effectRef idx="1">
            <a:schemeClr val="accent4"/>
          </a:effectRef>
          <a:fontRef idx="minor">
            <a:schemeClr val="dk1"/>
          </a:fontRef>
        </dgm:style>
      </dgm:prSet>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Al Tarikh" charset="-78"/>
              <a:ea typeface="Al Tarikh" charset="-78"/>
              <a:cs typeface="Al Tarikh" charset="-78"/>
            </a:rPr>
            <a:t>المقابلة الشخصية</a:t>
          </a:r>
          <a:endParaRPr lang="en-GB" sz="2400" b="1" dirty="0">
            <a:solidFill>
              <a:schemeClr val="tx1"/>
            </a:solidFill>
            <a:latin typeface="Al Tarikh" charset="-78"/>
            <a:ea typeface="Al Tarikh" charset="-78"/>
            <a:cs typeface="Al Tarikh"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Al Tarikh" charset="-78"/>
              <a:ea typeface="Al Tarikh" charset="-78"/>
              <a:cs typeface="Al Tarikh" charset="-78"/>
            </a:rPr>
            <a:t>   </a:t>
          </a:r>
          <a:r>
            <a:rPr lang="en-US" sz="2400" b="1" dirty="0">
              <a:solidFill>
                <a:schemeClr val="tx1"/>
              </a:solidFill>
              <a:latin typeface="Al Tarikh" charset="-78"/>
              <a:ea typeface="Al Tarikh" charset="-78"/>
              <a:cs typeface="Al Tarikh" charset="-78"/>
            </a:rPr>
            <a:t>THE INTERVIEW</a:t>
          </a:r>
          <a:endParaRPr lang="en-GB" sz="2400" b="1" dirty="0">
            <a:solidFill>
              <a:schemeClr val="tx1"/>
            </a:solidFill>
            <a:latin typeface="Al Tarikh" charset="-78"/>
            <a:ea typeface="Al Tarikh" charset="-78"/>
            <a:cs typeface="Al Tarikh" charset="-78"/>
          </a:endParaRPr>
        </a:p>
        <a:p>
          <a:pPr marL="0" lvl="0" algn="ctr" defTabSz="2889250" rtl="1">
            <a:lnSpc>
              <a:spcPct val="90000"/>
            </a:lnSpc>
            <a:spcBef>
              <a:spcPct val="0"/>
            </a:spcBef>
            <a:spcAft>
              <a:spcPct val="35000"/>
            </a:spcAft>
            <a:buNone/>
          </a:pPr>
          <a:endParaRPr lang="en-GB" sz="2400" b="1" dirty="0">
            <a:solidFill>
              <a:schemeClr val="tx1"/>
            </a:solidFill>
            <a:latin typeface="Al Tarikh" charset="-78"/>
            <a:ea typeface="Al Tarikh" charset="-78"/>
            <a:cs typeface="Al Tarikh" charset="-78"/>
          </a:endParaRPr>
        </a:p>
      </dgm:t>
    </dgm:pt>
    <dgm:pt modelId="{322F78F1-F353-4E55-B3FD-E4FD12F58EAA}" type="parTrans" cxnId="{41CED1F7-B90B-4ECE-8729-12439682E5CE}">
      <dgm:prSet/>
      <dgm:spPr/>
      <dgm:t>
        <a:bodyPr/>
        <a:lstStyle/>
        <a:p>
          <a:pPr algn="ctr" rtl="1"/>
          <a:endParaRPr lang="en-GB" sz="2400" b="1">
            <a:solidFill>
              <a:schemeClr val="tx1"/>
            </a:solidFill>
            <a:latin typeface="Al Tarikh" charset="-78"/>
            <a:ea typeface="Al Tarikh" charset="-78"/>
            <a:cs typeface="Al Tarikh" charset="-78"/>
          </a:endParaRPr>
        </a:p>
      </dgm:t>
    </dgm:pt>
    <dgm:pt modelId="{B6DCDF91-A0C0-41F6-BBE8-3B19AEE31405}" type="sibTrans" cxnId="{41CED1F7-B90B-4ECE-8729-12439682E5CE}">
      <dgm:prSet/>
      <dgm:spPr/>
      <dgm:t>
        <a:bodyPr/>
        <a:lstStyle/>
        <a:p>
          <a:pPr algn="ctr" rtl="1"/>
          <a:endParaRPr lang="en-GB" sz="2400" b="1">
            <a:solidFill>
              <a:schemeClr val="tx1"/>
            </a:solidFill>
            <a:latin typeface="Al Tarikh" charset="-78"/>
            <a:ea typeface="Al Tarikh" charset="-78"/>
            <a:cs typeface="Al Tarikh" charset="-78"/>
          </a:endParaRPr>
        </a:p>
      </dgm:t>
    </dgm:pt>
    <dgm:pt modelId="{231C4BB0-BFC2-4BAC-83D5-58D4E212D124}">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rtl="1"/>
          <a:r>
            <a:rPr lang="ar-SA" sz="2400" b="1" dirty="0">
              <a:solidFill>
                <a:schemeClr val="tx1"/>
              </a:solidFill>
              <a:latin typeface="Al Tarikh" charset="-78"/>
              <a:ea typeface="Al Tarikh" charset="-78"/>
              <a:cs typeface="Al Tarikh" charset="-78"/>
            </a:rPr>
            <a:t>مقابلة مفتوحة بالكامل</a:t>
          </a:r>
          <a:endParaRPr lang="en-GB" sz="2400" b="1" dirty="0">
            <a:solidFill>
              <a:schemeClr val="tx1"/>
            </a:solidFill>
            <a:latin typeface="Al Tarikh" charset="-78"/>
            <a:ea typeface="Al Tarikh" charset="-78"/>
            <a:cs typeface="Al Tarikh" charset="-78"/>
          </a:endParaRPr>
        </a:p>
      </dgm:t>
    </dgm:pt>
    <dgm:pt modelId="{7C529EF4-3D30-437B-AD35-DBFB89231907}" type="parTrans" cxnId="{180677DB-32B0-4D49-8B64-F10527FB48DF}">
      <dgm:prSet custT="1"/>
      <dgm:spPr/>
      <dgm:t>
        <a:bodyPr/>
        <a:lstStyle/>
        <a:p>
          <a:pPr algn="ctr" rtl="1"/>
          <a:endParaRPr lang="en-GB" sz="2400" b="1">
            <a:solidFill>
              <a:schemeClr val="tx1"/>
            </a:solidFill>
            <a:latin typeface="Al Tarikh" charset="-78"/>
            <a:ea typeface="Al Tarikh" charset="-78"/>
            <a:cs typeface="Al Tarikh" charset="-78"/>
          </a:endParaRPr>
        </a:p>
      </dgm:t>
    </dgm:pt>
    <dgm:pt modelId="{3DBD11E1-3C60-4C55-8245-9A7902D6906D}" type="sibTrans" cxnId="{180677DB-32B0-4D49-8B64-F10527FB48DF}">
      <dgm:prSet/>
      <dgm:spPr/>
      <dgm:t>
        <a:bodyPr/>
        <a:lstStyle/>
        <a:p>
          <a:pPr algn="ctr" rtl="1"/>
          <a:endParaRPr lang="en-GB" sz="2400" b="1">
            <a:solidFill>
              <a:schemeClr val="tx1"/>
            </a:solidFill>
            <a:latin typeface="Al Tarikh" charset="-78"/>
            <a:ea typeface="Al Tarikh" charset="-78"/>
            <a:cs typeface="Al Tarikh" charset="-78"/>
          </a:endParaRPr>
        </a:p>
      </dgm:t>
    </dgm:pt>
    <dgm:pt modelId="{81CB0003-A0CF-465B-B1BD-194E805F59AE}">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rtl="1"/>
          <a:r>
            <a:rPr lang="ar-SA" sz="2400" b="1" dirty="0">
              <a:solidFill>
                <a:schemeClr val="tx1"/>
              </a:solidFill>
              <a:latin typeface="Al Tarikh" charset="-78"/>
              <a:ea typeface="Al Tarikh" charset="-78"/>
              <a:cs typeface="Al Tarikh" charset="-78"/>
            </a:rPr>
            <a:t>مقابلة جماعية</a:t>
          </a:r>
          <a:endParaRPr lang="en-GB" sz="2400" b="1" dirty="0">
            <a:solidFill>
              <a:schemeClr val="tx1"/>
            </a:solidFill>
            <a:latin typeface="Al Tarikh" charset="-78"/>
            <a:ea typeface="Al Tarikh" charset="-78"/>
            <a:cs typeface="Al Tarikh" charset="-78"/>
          </a:endParaRPr>
        </a:p>
      </dgm:t>
    </dgm:pt>
    <dgm:pt modelId="{20E632E4-2F22-4544-BB15-38265E402A7C}" type="parTrans" cxnId="{7CE8620C-4222-4FC1-AC3C-50215F720A76}">
      <dgm:prSet custT="1"/>
      <dgm:spPr/>
      <dgm:t>
        <a:bodyPr/>
        <a:lstStyle/>
        <a:p>
          <a:pPr algn="ctr" rtl="1"/>
          <a:endParaRPr lang="en-GB" sz="2400" b="1">
            <a:solidFill>
              <a:schemeClr val="tx1"/>
            </a:solidFill>
            <a:latin typeface="Al Tarikh" charset="-78"/>
            <a:ea typeface="Al Tarikh" charset="-78"/>
            <a:cs typeface="Al Tarikh" charset="-78"/>
          </a:endParaRPr>
        </a:p>
      </dgm:t>
    </dgm:pt>
    <dgm:pt modelId="{194F1135-2089-4104-B96D-6852CEDC4A22}" type="sibTrans" cxnId="{7CE8620C-4222-4FC1-AC3C-50215F720A76}">
      <dgm:prSet/>
      <dgm:spPr/>
      <dgm:t>
        <a:bodyPr/>
        <a:lstStyle/>
        <a:p>
          <a:pPr algn="ctr" rtl="1"/>
          <a:endParaRPr lang="en-GB" sz="2400" b="1">
            <a:solidFill>
              <a:schemeClr val="tx1"/>
            </a:solidFill>
            <a:latin typeface="Al Tarikh" charset="-78"/>
            <a:ea typeface="Al Tarikh" charset="-78"/>
            <a:cs typeface="Al Tarikh" charset="-78"/>
          </a:endParaRPr>
        </a:p>
      </dgm:t>
    </dgm:pt>
    <dgm:pt modelId="{B64DC2D2-9012-495E-8BC7-C2297D9D9678}">
      <dgm:prSet custT="1">
        <dgm:style>
          <a:lnRef idx="1">
            <a:schemeClr val="accent6"/>
          </a:lnRef>
          <a:fillRef idx="2">
            <a:schemeClr val="accent6"/>
          </a:fillRef>
          <a:effectRef idx="1">
            <a:schemeClr val="accent6"/>
          </a:effectRef>
          <a:fontRef idx="minor">
            <a:schemeClr val="dk1"/>
          </a:fontRef>
        </dgm:style>
      </dgm:prSet>
      <dgm:spPr/>
      <dgm:t>
        <a:bodyPr/>
        <a:lstStyle/>
        <a:p>
          <a:pPr algn="ctr" rtl="1"/>
          <a:r>
            <a:rPr lang="ar-SA" sz="2400" b="1" dirty="0">
              <a:solidFill>
                <a:schemeClr val="tx1"/>
              </a:solidFill>
              <a:latin typeface="Al Tarikh" charset="-78"/>
              <a:ea typeface="Al Tarikh" charset="-78"/>
              <a:cs typeface="Al Tarikh" charset="-78"/>
            </a:rPr>
            <a:t>مقابلة فردية </a:t>
          </a:r>
          <a:endParaRPr lang="en-GB" sz="2400" b="1" dirty="0">
            <a:solidFill>
              <a:schemeClr val="tx1"/>
            </a:solidFill>
            <a:latin typeface="Al Tarikh" charset="-78"/>
            <a:ea typeface="Al Tarikh" charset="-78"/>
            <a:cs typeface="Al Tarikh" charset="-78"/>
          </a:endParaRPr>
        </a:p>
      </dgm:t>
    </dgm:pt>
    <dgm:pt modelId="{7296384F-8961-4E83-943F-E64B7283A035}" type="parTrans" cxnId="{5EA14FED-0C03-443A-89CA-41559AF927BA}">
      <dgm:prSet custT="1"/>
      <dgm:spPr/>
      <dgm:t>
        <a:bodyPr/>
        <a:lstStyle/>
        <a:p>
          <a:pPr algn="ctr" rtl="1"/>
          <a:endParaRPr lang="en-GB" sz="2400" b="1">
            <a:solidFill>
              <a:schemeClr val="tx1"/>
            </a:solidFill>
            <a:latin typeface="Al Tarikh" charset="-78"/>
            <a:ea typeface="Al Tarikh" charset="-78"/>
            <a:cs typeface="Al Tarikh" charset="-78"/>
          </a:endParaRPr>
        </a:p>
      </dgm:t>
    </dgm:pt>
    <dgm:pt modelId="{9D878D86-798C-4544-B077-461C9ABDC15E}" type="sibTrans" cxnId="{5EA14FED-0C03-443A-89CA-41559AF927BA}">
      <dgm:prSet/>
      <dgm:spPr/>
      <dgm:t>
        <a:bodyPr/>
        <a:lstStyle/>
        <a:p>
          <a:pPr algn="ctr" rtl="1"/>
          <a:endParaRPr lang="en-GB" sz="2400" b="1">
            <a:solidFill>
              <a:schemeClr val="tx1"/>
            </a:solidFill>
            <a:latin typeface="Al Tarikh" charset="-78"/>
            <a:ea typeface="Al Tarikh" charset="-78"/>
            <a:cs typeface="Al Tarikh" charset="-78"/>
          </a:endParaRPr>
        </a:p>
      </dgm:t>
    </dgm:pt>
    <dgm:pt modelId="{2C5989C5-5C79-4B48-86D0-558E753FA371}">
      <dgm:prSet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b="1" dirty="0">
              <a:solidFill>
                <a:schemeClr val="tx1"/>
              </a:solidFill>
              <a:latin typeface="Al Tarikh" charset="-78"/>
              <a:ea typeface="Al Tarikh" charset="-78"/>
              <a:cs typeface="Al Tarikh" charset="-78"/>
            </a:rPr>
            <a:t>مقابلة مغلقة</a:t>
          </a:r>
          <a:endParaRPr lang="en-GB" sz="2400" b="1" dirty="0">
            <a:solidFill>
              <a:schemeClr val="tx1"/>
            </a:solidFill>
            <a:latin typeface="Al Tarikh" charset="-78"/>
            <a:ea typeface="Al Tarikh" charset="-78"/>
            <a:cs typeface="Al Tarikh" charset="-78"/>
          </a:endParaRPr>
        </a:p>
        <a:p>
          <a:pPr marL="0" lvl="0" algn="ctr" defTabSz="889000" rtl="1">
            <a:lnSpc>
              <a:spcPct val="90000"/>
            </a:lnSpc>
            <a:spcBef>
              <a:spcPct val="0"/>
            </a:spcBef>
            <a:spcAft>
              <a:spcPct val="35000"/>
            </a:spcAft>
            <a:buNone/>
          </a:pPr>
          <a:endParaRPr lang="en-GB" sz="2400" b="1" dirty="0">
            <a:solidFill>
              <a:schemeClr val="tx1"/>
            </a:solidFill>
            <a:latin typeface="Al Tarikh" charset="-78"/>
            <a:ea typeface="Al Tarikh" charset="-78"/>
            <a:cs typeface="Al Tarikh" charset="-78"/>
          </a:endParaRPr>
        </a:p>
      </dgm:t>
    </dgm:pt>
    <dgm:pt modelId="{2366F982-17D3-411B-90DA-1DF1FAC6E220}" type="parTrans" cxnId="{7DE009F3-383B-4DFC-BAC4-25649C6B49A9}">
      <dgm:prSet custT="1"/>
      <dgm:spPr/>
      <dgm:t>
        <a:bodyPr/>
        <a:lstStyle/>
        <a:p>
          <a:pPr algn="ctr" rtl="1"/>
          <a:endParaRPr lang="en-GB" sz="2400" b="1">
            <a:solidFill>
              <a:schemeClr val="tx1"/>
            </a:solidFill>
            <a:latin typeface="Al Tarikh" charset="-78"/>
            <a:ea typeface="Al Tarikh" charset="-78"/>
            <a:cs typeface="Al Tarikh" charset="-78"/>
          </a:endParaRPr>
        </a:p>
      </dgm:t>
    </dgm:pt>
    <dgm:pt modelId="{3BB96AD0-667C-42C7-94F2-CDE442634538}" type="sibTrans" cxnId="{7DE009F3-383B-4DFC-BAC4-25649C6B49A9}">
      <dgm:prSet/>
      <dgm:spPr/>
      <dgm:t>
        <a:bodyPr/>
        <a:lstStyle/>
        <a:p>
          <a:pPr algn="ctr" rtl="1"/>
          <a:endParaRPr lang="en-GB" sz="2400" b="1">
            <a:solidFill>
              <a:schemeClr val="tx1"/>
            </a:solidFill>
            <a:latin typeface="Al Tarikh" charset="-78"/>
            <a:ea typeface="Al Tarikh" charset="-78"/>
            <a:cs typeface="Al Tarikh" charset="-78"/>
          </a:endParaRPr>
        </a:p>
      </dgm:t>
    </dgm:pt>
    <dgm:pt modelId="{7F0FB321-59FD-4AB2-9805-4A17017C98C8}" type="pres">
      <dgm:prSet presAssocID="{9F849751-0634-4D55-81DC-855AE64B52FB}" presName="diagram" presStyleCnt="0">
        <dgm:presLayoutVars>
          <dgm:chPref val="1"/>
          <dgm:dir val="rev"/>
          <dgm:animOne val="branch"/>
          <dgm:animLvl val="lvl"/>
          <dgm:resizeHandles val="exact"/>
        </dgm:presLayoutVars>
      </dgm:prSet>
      <dgm:spPr/>
    </dgm:pt>
    <dgm:pt modelId="{B684C128-AA6F-4A62-85AE-6594A226206C}" type="pres">
      <dgm:prSet presAssocID="{59329838-E4CD-4C9E-A80A-EA540020BE10}" presName="root1" presStyleCnt="0"/>
      <dgm:spPr/>
    </dgm:pt>
    <dgm:pt modelId="{65241F13-B740-42C6-A92B-86C527168D93}" type="pres">
      <dgm:prSet presAssocID="{59329838-E4CD-4C9E-A80A-EA540020BE10}" presName="LevelOneTextNode" presStyleLbl="node0" presStyleIdx="0" presStyleCnt="1" custScaleX="110508" custScaleY="110964">
        <dgm:presLayoutVars>
          <dgm:chPref val="3"/>
        </dgm:presLayoutVars>
      </dgm:prSet>
      <dgm:spPr/>
    </dgm:pt>
    <dgm:pt modelId="{218B0E9E-862A-4EBB-9E7D-19863161ED3C}" type="pres">
      <dgm:prSet presAssocID="{59329838-E4CD-4C9E-A80A-EA540020BE10}" presName="level2hierChild" presStyleCnt="0"/>
      <dgm:spPr/>
    </dgm:pt>
    <dgm:pt modelId="{979499C2-6EEF-4DFF-A409-0AF197DB3BE4}" type="pres">
      <dgm:prSet presAssocID="{7C529EF4-3D30-437B-AD35-DBFB89231907}" presName="conn2-1" presStyleLbl="parChTrans1D2" presStyleIdx="0" presStyleCnt="4"/>
      <dgm:spPr/>
    </dgm:pt>
    <dgm:pt modelId="{D1132116-4196-4D5F-AC2A-5759E94BE13D}" type="pres">
      <dgm:prSet presAssocID="{7C529EF4-3D30-437B-AD35-DBFB89231907}" presName="connTx" presStyleLbl="parChTrans1D2" presStyleIdx="0" presStyleCnt="4"/>
      <dgm:spPr/>
    </dgm:pt>
    <dgm:pt modelId="{9EE065FB-9748-4FF3-BC48-E88BE3171962}" type="pres">
      <dgm:prSet presAssocID="{231C4BB0-BFC2-4BAC-83D5-58D4E212D124}" presName="root2" presStyleCnt="0"/>
      <dgm:spPr/>
    </dgm:pt>
    <dgm:pt modelId="{37F0E099-0413-4768-BD5D-62C8C49EDB5F}" type="pres">
      <dgm:prSet presAssocID="{231C4BB0-BFC2-4BAC-83D5-58D4E212D124}" presName="LevelTwoTextNode" presStyleLbl="node2" presStyleIdx="0" presStyleCnt="4">
        <dgm:presLayoutVars>
          <dgm:chPref val="3"/>
        </dgm:presLayoutVars>
      </dgm:prSet>
      <dgm:spPr/>
    </dgm:pt>
    <dgm:pt modelId="{6738FDD9-1F4F-4C3C-AEF9-BE146D5F9E05}" type="pres">
      <dgm:prSet presAssocID="{231C4BB0-BFC2-4BAC-83D5-58D4E212D124}" presName="level3hierChild" presStyleCnt="0"/>
      <dgm:spPr/>
    </dgm:pt>
    <dgm:pt modelId="{FCA8A6AF-641F-4D3B-91C6-C6047340A21F}" type="pres">
      <dgm:prSet presAssocID="{2366F982-17D3-411B-90DA-1DF1FAC6E220}" presName="conn2-1" presStyleLbl="parChTrans1D2" presStyleIdx="1" presStyleCnt="4"/>
      <dgm:spPr/>
    </dgm:pt>
    <dgm:pt modelId="{4CED4425-9906-4753-BF8A-88E26C463A9A}" type="pres">
      <dgm:prSet presAssocID="{2366F982-17D3-411B-90DA-1DF1FAC6E220}" presName="connTx" presStyleLbl="parChTrans1D2" presStyleIdx="1" presStyleCnt="4"/>
      <dgm:spPr/>
    </dgm:pt>
    <dgm:pt modelId="{6767D920-EE46-4386-A0CD-348027E14234}" type="pres">
      <dgm:prSet presAssocID="{2C5989C5-5C79-4B48-86D0-558E753FA371}" presName="root2" presStyleCnt="0"/>
      <dgm:spPr/>
    </dgm:pt>
    <dgm:pt modelId="{537391A6-B3CB-4975-89F7-0A82DF03D8EA}" type="pres">
      <dgm:prSet presAssocID="{2C5989C5-5C79-4B48-86D0-558E753FA371}" presName="LevelTwoTextNode" presStyleLbl="node2" presStyleIdx="1" presStyleCnt="4">
        <dgm:presLayoutVars>
          <dgm:chPref val="3"/>
        </dgm:presLayoutVars>
      </dgm:prSet>
      <dgm:spPr/>
    </dgm:pt>
    <dgm:pt modelId="{41B2C724-D05E-4E2E-AA48-CA25F02D9657}" type="pres">
      <dgm:prSet presAssocID="{2C5989C5-5C79-4B48-86D0-558E753FA371}" presName="level3hierChild" presStyleCnt="0"/>
      <dgm:spPr/>
    </dgm:pt>
    <dgm:pt modelId="{135AFB7F-7E5E-4CCB-8AF1-EC9293E3222F}" type="pres">
      <dgm:prSet presAssocID="{7296384F-8961-4E83-943F-E64B7283A035}" presName="conn2-1" presStyleLbl="parChTrans1D2" presStyleIdx="2" presStyleCnt="4"/>
      <dgm:spPr/>
    </dgm:pt>
    <dgm:pt modelId="{9603B451-349F-44BC-8715-BE9DDB7D297C}" type="pres">
      <dgm:prSet presAssocID="{7296384F-8961-4E83-943F-E64B7283A035}" presName="connTx" presStyleLbl="parChTrans1D2" presStyleIdx="2" presStyleCnt="4"/>
      <dgm:spPr/>
    </dgm:pt>
    <dgm:pt modelId="{8A432FEB-D193-42CA-BE51-A5F0547CDEBE}" type="pres">
      <dgm:prSet presAssocID="{B64DC2D2-9012-495E-8BC7-C2297D9D9678}" presName="root2" presStyleCnt="0"/>
      <dgm:spPr/>
    </dgm:pt>
    <dgm:pt modelId="{93D77F0B-DD2E-4479-80B9-6462F4464BE6}" type="pres">
      <dgm:prSet presAssocID="{B64DC2D2-9012-495E-8BC7-C2297D9D9678}" presName="LevelTwoTextNode" presStyleLbl="node2" presStyleIdx="2" presStyleCnt="4">
        <dgm:presLayoutVars>
          <dgm:chPref val="3"/>
        </dgm:presLayoutVars>
      </dgm:prSet>
      <dgm:spPr/>
    </dgm:pt>
    <dgm:pt modelId="{21DF1045-BD3A-4FC7-B14C-9557105264D3}" type="pres">
      <dgm:prSet presAssocID="{B64DC2D2-9012-495E-8BC7-C2297D9D9678}" presName="level3hierChild" presStyleCnt="0"/>
      <dgm:spPr/>
    </dgm:pt>
    <dgm:pt modelId="{F1EBD049-AA3A-4E2B-A15D-650D4C7F2FE7}" type="pres">
      <dgm:prSet presAssocID="{20E632E4-2F22-4544-BB15-38265E402A7C}" presName="conn2-1" presStyleLbl="parChTrans1D2" presStyleIdx="3" presStyleCnt="4"/>
      <dgm:spPr/>
    </dgm:pt>
    <dgm:pt modelId="{318A1515-E745-4F87-A8D2-83D702268642}" type="pres">
      <dgm:prSet presAssocID="{20E632E4-2F22-4544-BB15-38265E402A7C}" presName="connTx" presStyleLbl="parChTrans1D2" presStyleIdx="3" presStyleCnt="4"/>
      <dgm:spPr/>
    </dgm:pt>
    <dgm:pt modelId="{C5426344-FD52-45FC-A24F-E401E93422D6}" type="pres">
      <dgm:prSet presAssocID="{81CB0003-A0CF-465B-B1BD-194E805F59AE}" presName="root2" presStyleCnt="0"/>
      <dgm:spPr/>
    </dgm:pt>
    <dgm:pt modelId="{568DF396-D393-4FAE-AFD1-5FC12582E43A}" type="pres">
      <dgm:prSet presAssocID="{81CB0003-A0CF-465B-B1BD-194E805F59AE}" presName="LevelTwoTextNode" presStyleLbl="node2" presStyleIdx="3" presStyleCnt="4">
        <dgm:presLayoutVars>
          <dgm:chPref val="3"/>
        </dgm:presLayoutVars>
      </dgm:prSet>
      <dgm:spPr/>
    </dgm:pt>
    <dgm:pt modelId="{66FFC608-04C2-4F62-B44D-D88A5A6429C5}" type="pres">
      <dgm:prSet presAssocID="{81CB0003-A0CF-465B-B1BD-194E805F59AE}" presName="level3hierChild" presStyleCnt="0"/>
      <dgm:spPr/>
    </dgm:pt>
  </dgm:ptLst>
  <dgm:cxnLst>
    <dgm:cxn modelId="{7CE8620C-4222-4FC1-AC3C-50215F720A76}" srcId="{59329838-E4CD-4C9E-A80A-EA540020BE10}" destId="{81CB0003-A0CF-465B-B1BD-194E805F59AE}" srcOrd="3" destOrd="0" parTransId="{20E632E4-2F22-4544-BB15-38265E402A7C}" sibTransId="{194F1135-2089-4104-B96D-6852CEDC4A22}"/>
    <dgm:cxn modelId="{247A730D-99DE-E54F-A79B-CCF12F157E8B}" type="presOf" srcId="{2C5989C5-5C79-4B48-86D0-558E753FA371}" destId="{537391A6-B3CB-4975-89F7-0A82DF03D8EA}" srcOrd="0" destOrd="0" presId="urn:microsoft.com/office/officeart/2005/8/layout/hierarchy2"/>
    <dgm:cxn modelId="{6FF2550E-1E8E-824C-8FE5-5F0AD7CA10BF}" type="presOf" srcId="{20E632E4-2F22-4544-BB15-38265E402A7C}" destId="{318A1515-E745-4F87-A8D2-83D702268642}" srcOrd="1" destOrd="0" presId="urn:microsoft.com/office/officeart/2005/8/layout/hierarchy2"/>
    <dgm:cxn modelId="{261EF818-E36E-AC4D-8C93-9AA10B8445A9}" type="presOf" srcId="{7C529EF4-3D30-437B-AD35-DBFB89231907}" destId="{D1132116-4196-4D5F-AC2A-5759E94BE13D}" srcOrd="1" destOrd="0" presId="urn:microsoft.com/office/officeart/2005/8/layout/hierarchy2"/>
    <dgm:cxn modelId="{8F839923-A6BB-C44B-AC14-D31AB6E433DF}" type="presOf" srcId="{7296384F-8961-4E83-943F-E64B7283A035}" destId="{9603B451-349F-44BC-8715-BE9DDB7D297C}" srcOrd="1" destOrd="0" presId="urn:microsoft.com/office/officeart/2005/8/layout/hierarchy2"/>
    <dgm:cxn modelId="{00EE4A27-45B4-744B-B58D-EC54309D6BAD}" type="presOf" srcId="{2366F982-17D3-411B-90DA-1DF1FAC6E220}" destId="{FCA8A6AF-641F-4D3B-91C6-C6047340A21F}" srcOrd="0" destOrd="0" presId="urn:microsoft.com/office/officeart/2005/8/layout/hierarchy2"/>
    <dgm:cxn modelId="{53D0F934-6270-6843-A1F5-1E18D13352E9}" type="presOf" srcId="{9F849751-0634-4D55-81DC-855AE64B52FB}" destId="{7F0FB321-59FD-4AB2-9805-4A17017C98C8}" srcOrd="0" destOrd="0" presId="urn:microsoft.com/office/officeart/2005/8/layout/hierarchy2"/>
    <dgm:cxn modelId="{B3170C5D-BBAB-354F-A33F-CAB10148FA7B}" type="presOf" srcId="{7296384F-8961-4E83-943F-E64B7283A035}" destId="{135AFB7F-7E5E-4CCB-8AF1-EC9293E3222F}" srcOrd="0" destOrd="0" presId="urn:microsoft.com/office/officeart/2005/8/layout/hierarchy2"/>
    <dgm:cxn modelId="{C7D93645-6BBD-2B45-ACC2-13AB762EE020}" type="presOf" srcId="{20E632E4-2F22-4544-BB15-38265E402A7C}" destId="{F1EBD049-AA3A-4E2B-A15D-650D4C7F2FE7}" srcOrd="0" destOrd="0" presId="urn:microsoft.com/office/officeart/2005/8/layout/hierarchy2"/>
    <dgm:cxn modelId="{DFC7166A-DC58-4347-93AA-227589ED4C0E}" type="presOf" srcId="{B64DC2D2-9012-495E-8BC7-C2297D9D9678}" destId="{93D77F0B-DD2E-4479-80B9-6462F4464BE6}" srcOrd="0" destOrd="0" presId="urn:microsoft.com/office/officeart/2005/8/layout/hierarchy2"/>
    <dgm:cxn modelId="{AF96F1AE-FB07-514D-99A3-B0DCD5FFF5AA}" type="presOf" srcId="{81CB0003-A0CF-465B-B1BD-194E805F59AE}" destId="{568DF396-D393-4FAE-AFD1-5FC12582E43A}" srcOrd="0" destOrd="0" presId="urn:microsoft.com/office/officeart/2005/8/layout/hierarchy2"/>
    <dgm:cxn modelId="{B887FAB1-2404-E842-98CF-2F058E94CD31}" type="presOf" srcId="{59329838-E4CD-4C9E-A80A-EA540020BE10}" destId="{65241F13-B740-42C6-A92B-86C527168D93}" srcOrd="0" destOrd="0" presId="urn:microsoft.com/office/officeart/2005/8/layout/hierarchy2"/>
    <dgm:cxn modelId="{D59D5EC3-17C6-DE4A-9E52-2700BDA467A3}" type="presOf" srcId="{7C529EF4-3D30-437B-AD35-DBFB89231907}" destId="{979499C2-6EEF-4DFF-A409-0AF197DB3BE4}" srcOrd="0" destOrd="0" presId="urn:microsoft.com/office/officeart/2005/8/layout/hierarchy2"/>
    <dgm:cxn modelId="{180677DB-32B0-4D49-8B64-F10527FB48DF}" srcId="{59329838-E4CD-4C9E-A80A-EA540020BE10}" destId="{231C4BB0-BFC2-4BAC-83D5-58D4E212D124}" srcOrd="0" destOrd="0" parTransId="{7C529EF4-3D30-437B-AD35-DBFB89231907}" sibTransId="{3DBD11E1-3C60-4C55-8245-9A7902D6906D}"/>
    <dgm:cxn modelId="{95EB43EA-833B-FC43-940A-B3B922B8A7FC}" type="presOf" srcId="{231C4BB0-BFC2-4BAC-83D5-58D4E212D124}" destId="{37F0E099-0413-4768-BD5D-62C8C49EDB5F}" srcOrd="0" destOrd="0" presId="urn:microsoft.com/office/officeart/2005/8/layout/hierarchy2"/>
    <dgm:cxn modelId="{5EA14FED-0C03-443A-89CA-41559AF927BA}" srcId="{59329838-E4CD-4C9E-A80A-EA540020BE10}" destId="{B64DC2D2-9012-495E-8BC7-C2297D9D9678}" srcOrd="2" destOrd="0" parTransId="{7296384F-8961-4E83-943F-E64B7283A035}" sibTransId="{9D878D86-798C-4544-B077-461C9ABDC15E}"/>
    <dgm:cxn modelId="{7DE009F3-383B-4DFC-BAC4-25649C6B49A9}" srcId="{59329838-E4CD-4C9E-A80A-EA540020BE10}" destId="{2C5989C5-5C79-4B48-86D0-558E753FA371}" srcOrd="1" destOrd="0" parTransId="{2366F982-17D3-411B-90DA-1DF1FAC6E220}" sibTransId="{3BB96AD0-667C-42C7-94F2-CDE442634538}"/>
    <dgm:cxn modelId="{41CED1F7-B90B-4ECE-8729-12439682E5CE}" srcId="{9F849751-0634-4D55-81DC-855AE64B52FB}" destId="{59329838-E4CD-4C9E-A80A-EA540020BE10}" srcOrd="0" destOrd="0" parTransId="{322F78F1-F353-4E55-B3FD-E4FD12F58EAA}" sibTransId="{B6DCDF91-A0C0-41F6-BBE8-3B19AEE31405}"/>
    <dgm:cxn modelId="{7E6976FC-B2ED-9D4D-B174-B38EAFFBEFE5}" type="presOf" srcId="{2366F982-17D3-411B-90DA-1DF1FAC6E220}" destId="{4CED4425-9906-4753-BF8A-88E26C463A9A}" srcOrd="1" destOrd="0" presId="urn:microsoft.com/office/officeart/2005/8/layout/hierarchy2"/>
    <dgm:cxn modelId="{B46D07C4-BDFB-624B-949E-780C710B3885}" type="presParOf" srcId="{7F0FB321-59FD-4AB2-9805-4A17017C98C8}" destId="{B684C128-AA6F-4A62-85AE-6594A226206C}" srcOrd="0" destOrd="0" presId="urn:microsoft.com/office/officeart/2005/8/layout/hierarchy2"/>
    <dgm:cxn modelId="{E88FD6E8-8A28-FA4D-B9A1-3ED1D911F721}" type="presParOf" srcId="{B684C128-AA6F-4A62-85AE-6594A226206C}" destId="{65241F13-B740-42C6-A92B-86C527168D93}" srcOrd="0" destOrd="0" presId="urn:microsoft.com/office/officeart/2005/8/layout/hierarchy2"/>
    <dgm:cxn modelId="{AAA34288-F497-1B45-8E24-56361E3D396E}" type="presParOf" srcId="{B684C128-AA6F-4A62-85AE-6594A226206C}" destId="{218B0E9E-862A-4EBB-9E7D-19863161ED3C}" srcOrd="1" destOrd="0" presId="urn:microsoft.com/office/officeart/2005/8/layout/hierarchy2"/>
    <dgm:cxn modelId="{5D7EE3F5-459A-3E46-9123-8111CC661371}" type="presParOf" srcId="{218B0E9E-862A-4EBB-9E7D-19863161ED3C}" destId="{979499C2-6EEF-4DFF-A409-0AF197DB3BE4}" srcOrd="0" destOrd="0" presId="urn:microsoft.com/office/officeart/2005/8/layout/hierarchy2"/>
    <dgm:cxn modelId="{A62FBF2C-CF5A-8643-915F-74D6339E1A26}" type="presParOf" srcId="{979499C2-6EEF-4DFF-A409-0AF197DB3BE4}" destId="{D1132116-4196-4D5F-AC2A-5759E94BE13D}" srcOrd="0" destOrd="0" presId="urn:microsoft.com/office/officeart/2005/8/layout/hierarchy2"/>
    <dgm:cxn modelId="{F282D4A2-6464-EC49-BA95-BABEB03FA1AC}" type="presParOf" srcId="{218B0E9E-862A-4EBB-9E7D-19863161ED3C}" destId="{9EE065FB-9748-4FF3-BC48-E88BE3171962}" srcOrd="1" destOrd="0" presId="urn:microsoft.com/office/officeart/2005/8/layout/hierarchy2"/>
    <dgm:cxn modelId="{B9E49F3E-7089-2840-9283-AF38F263919A}" type="presParOf" srcId="{9EE065FB-9748-4FF3-BC48-E88BE3171962}" destId="{37F0E099-0413-4768-BD5D-62C8C49EDB5F}" srcOrd="0" destOrd="0" presId="urn:microsoft.com/office/officeart/2005/8/layout/hierarchy2"/>
    <dgm:cxn modelId="{E90EB515-D73D-2248-BA4D-7442EB81B360}" type="presParOf" srcId="{9EE065FB-9748-4FF3-BC48-E88BE3171962}" destId="{6738FDD9-1F4F-4C3C-AEF9-BE146D5F9E05}" srcOrd="1" destOrd="0" presId="urn:microsoft.com/office/officeart/2005/8/layout/hierarchy2"/>
    <dgm:cxn modelId="{9EB5C246-D8D7-2A4A-962A-411AC56DD18C}" type="presParOf" srcId="{218B0E9E-862A-4EBB-9E7D-19863161ED3C}" destId="{FCA8A6AF-641F-4D3B-91C6-C6047340A21F}" srcOrd="2" destOrd="0" presId="urn:microsoft.com/office/officeart/2005/8/layout/hierarchy2"/>
    <dgm:cxn modelId="{CC0A7E37-ED0F-1E4E-B240-7A929AB47082}" type="presParOf" srcId="{FCA8A6AF-641F-4D3B-91C6-C6047340A21F}" destId="{4CED4425-9906-4753-BF8A-88E26C463A9A}" srcOrd="0" destOrd="0" presId="urn:microsoft.com/office/officeart/2005/8/layout/hierarchy2"/>
    <dgm:cxn modelId="{BA5BE9F5-56EB-F944-A5A7-4F67E6DF2248}" type="presParOf" srcId="{218B0E9E-862A-4EBB-9E7D-19863161ED3C}" destId="{6767D920-EE46-4386-A0CD-348027E14234}" srcOrd="3" destOrd="0" presId="urn:microsoft.com/office/officeart/2005/8/layout/hierarchy2"/>
    <dgm:cxn modelId="{03585AA7-EC25-1049-8BB1-D576B7181A74}" type="presParOf" srcId="{6767D920-EE46-4386-A0CD-348027E14234}" destId="{537391A6-B3CB-4975-89F7-0A82DF03D8EA}" srcOrd="0" destOrd="0" presId="urn:microsoft.com/office/officeart/2005/8/layout/hierarchy2"/>
    <dgm:cxn modelId="{BE61AD03-B282-F74B-A3DA-3C096F0BF176}" type="presParOf" srcId="{6767D920-EE46-4386-A0CD-348027E14234}" destId="{41B2C724-D05E-4E2E-AA48-CA25F02D9657}" srcOrd="1" destOrd="0" presId="urn:microsoft.com/office/officeart/2005/8/layout/hierarchy2"/>
    <dgm:cxn modelId="{55703F08-0BDC-FB43-851F-74408B3F9F8E}" type="presParOf" srcId="{218B0E9E-862A-4EBB-9E7D-19863161ED3C}" destId="{135AFB7F-7E5E-4CCB-8AF1-EC9293E3222F}" srcOrd="4" destOrd="0" presId="urn:microsoft.com/office/officeart/2005/8/layout/hierarchy2"/>
    <dgm:cxn modelId="{11479FFC-C4CF-E140-A539-3B48FC182615}" type="presParOf" srcId="{135AFB7F-7E5E-4CCB-8AF1-EC9293E3222F}" destId="{9603B451-349F-44BC-8715-BE9DDB7D297C}" srcOrd="0" destOrd="0" presId="urn:microsoft.com/office/officeart/2005/8/layout/hierarchy2"/>
    <dgm:cxn modelId="{A97FDBF8-FB62-4045-8925-C6F1B3B6F34F}" type="presParOf" srcId="{218B0E9E-862A-4EBB-9E7D-19863161ED3C}" destId="{8A432FEB-D193-42CA-BE51-A5F0547CDEBE}" srcOrd="5" destOrd="0" presId="urn:microsoft.com/office/officeart/2005/8/layout/hierarchy2"/>
    <dgm:cxn modelId="{8640BCD6-E8CE-BF42-9A93-E6B3641E1235}" type="presParOf" srcId="{8A432FEB-D193-42CA-BE51-A5F0547CDEBE}" destId="{93D77F0B-DD2E-4479-80B9-6462F4464BE6}" srcOrd="0" destOrd="0" presId="urn:microsoft.com/office/officeart/2005/8/layout/hierarchy2"/>
    <dgm:cxn modelId="{9951DAE8-8000-8642-89D5-AEF5A3402969}" type="presParOf" srcId="{8A432FEB-D193-42CA-BE51-A5F0547CDEBE}" destId="{21DF1045-BD3A-4FC7-B14C-9557105264D3}" srcOrd="1" destOrd="0" presId="urn:microsoft.com/office/officeart/2005/8/layout/hierarchy2"/>
    <dgm:cxn modelId="{9AEEC8E5-6EEE-704F-86A5-561B72E851EF}" type="presParOf" srcId="{218B0E9E-862A-4EBB-9E7D-19863161ED3C}" destId="{F1EBD049-AA3A-4E2B-A15D-650D4C7F2FE7}" srcOrd="6" destOrd="0" presId="urn:microsoft.com/office/officeart/2005/8/layout/hierarchy2"/>
    <dgm:cxn modelId="{E729EDCC-6722-AE45-B440-C25F29CC9D8D}" type="presParOf" srcId="{F1EBD049-AA3A-4E2B-A15D-650D4C7F2FE7}" destId="{318A1515-E745-4F87-A8D2-83D702268642}" srcOrd="0" destOrd="0" presId="urn:microsoft.com/office/officeart/2005/8/layout/hierarchy2"/>
    <dgm:cxn modelId="{DB954837-F1F9-4546-ACAF-C61378701F1B}" type="presParOf" srcId="{218B0E9E-862A-4EBB-9E7D-19863161ED3C}" destId="{C5426344-FD52-45FC-A24F-E401E93422D6}" srcOrd="7" destOrd="0" presId="urn:microsoft.com/office/officeart/2005/8/layout/hierarchy2"/>
    <dgm:cxn modelId="{BFFA090B-42C8-3144-A06F-2121E0015A63}" type="presParOf" srcId="{C5426344-FD52-45FC-A24F-E401E93422D6}" destId="{568DF396-D393-4FAE-AFD1-5FC12582E43A}" srcOrd="0" destOrd="0" presId="urn:microsoft.com/office/officeart/2005/8/layout/hierarchy2"/>
    <dgm:cxn modelId="{952993A1-548C-7C43-98BB-79F8B9B3A4F8}" type="presParOf" srcId="{C5426344-FD52-45FC-A24F-E401E93422D6}" destId="{66FFC608-04C2-4F62-B44D-D88A5A6429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704E2-89C5-4569-B054-D5A1AB9F3FD0}">
      <dsp:nvSpPr>
        <dsp:cNvPr id="0" name=""/>
        <dsp:cNvSpPr/>
      </dsp:nvSpPr>
      <dsp:spPr>
        <a:xfrm>
          <a:off x="3656445" y="1102070"/>
          <a:ext cx="2745508" cy="274550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Al Tarikh" charset="-78"/>
              <a:ea typeface="Al Tarikh" charset="-78"/>
              <a:cs typeface="Al Tarikh" charset="-78"/>
            </a:rPr>
            <a:t>المعلومات التى يتم تجميعها بهدف إعداد التحليل</a:t>
          </a:r>
          <a:endParaRPr lang="en-GB" sz="2000" b="1" kern="1200" dirty="0">
            <a:latin typeface="Al Tarikh" charset="-78"/>
            <a:ea typeface="Al Tarikh" charset="-78"/>
            <a:cs typeface="Al Tarikh" charset="-78"/>
          </a:endParaRPr>
        </a:p>
      </dsp:txBody>
      <dsp:txXfrm>
        <a:off x="4058515" y="1504140"/>
        <a:ext cx="1941368" cy="1941368"/>
      </dsp:txXfrm>
    </dsp:sp>
    <dsp:sp modelId="{53BCD8B0-9E96-4615-B7CB-72F38494E1F9}">
      <dsp:nvSpPr>
        <dsp:cNvPr id="0" name=""/>
        <dsp:cNvSpPr/>
      </dsp:nvSpPr>
      <dsp:spPr>
        <a:xfrm>
          <a:off x="4192835" y="-75615"/>
          <a:ext cx="1672728" cy="1524965"/>
        </a:xfrm>
        <a:prstGeom prst="ellipse">
          <a:avLst/>
        </a:prstGeom>
        <a:solidFill>
          <a:schemeClr val="accent4">
            <a:alpha val="50000"/>
            <a:hueOff val="1633482"/>
            <a:satOff val="-6796"/>
            <a:lumOff val="160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Al Tarikh" charset="-78"/>
              <a:ea typeface="Al Tarikh" charset="-78"/>
              <a:cs typeface="Al Tarikh" charset="-78"/>
            </a:rPr>
            <a:t>أنشطة العمل </a:t>
          </a:r>
          <a:endParaRPr lang="en-GB" sz="2000" b="1" kern="1200" dirty="0">
            <a:latin typeface="Al Tarikh" charset="-78"/>
            <a:ea typeface="Al Tarikh" charset="-78"/>
            <a:cs typeface="Al Tarikh" charset="-78"/>
          </a:endParaRPr>
        </a:p>
      </dsp:txBody>
      <dsp:txXfrm>
        <a:off x="4437800" y="147711"/>
        <a:ext cx="1182798" cy="1078313"/>
      </dsp:txXfrm>
    </dsp:sp>
    <dsp:sp modelId="{52919C61-8C12-4ABF-8CB8-6A9AFEB184C8}">
      <dsp:nvSpPr>
        <dsp:cNvPr id="0" name=""/>
        <dsp:cNvSpPr/>
      </dsp:nvSpPr>
      <dsp:spPr>
        <a:xfrm>
          <a:off x="5741252" y="818363"/>
          <a:ext cx="1672728" cy="1524965"/>
        </a:xfrm>
        <a:prstGeom prst="ellipse">
          <a:avLst/>
        </a:prstGeom>
        <a:solidFill>
          <a:schemeClr val="accent4">
            <a:alpha val="50000"/>
            <a:hueOff val="3266964"/>
            <a:satOff val="-13592"/>
            <a:lumOff val="32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Al Tarikh" charset="-78"/>
              <a:ea typeface="Al Tarikh" charset="-78"/>
              <a:cs typeface="Al Tarikh" charset="-78"/>
            </a:rPr>
            <a:t>سلوكيات الأفراد </a:t>
          </a:r>
          <a:endParaRPr lang="en-GB" sz="2000" b="1" kern="1200" dirty="0">
            <a:latin typeface="Al Tarikh" charset="-78"/>
            <a:ea typeface="Al Tarikh" charset="-78"/>
            <a:cs typeface="Al Tarikh" charset="-78"/>
          </a:endParaRPr>
        </a:p>
      </dsp:txBody>
      <dsp:txXfrm>
        <a:off x="5986217" y="1041689"/>
        <a:ext cx="1182798" cy="1078313"/>
      </dsp:txXfrm>
    </dsp:sp>
    <dsp:sp modelId="{5AD9A923-9D5A-4DAC-9EA2-F90CA0B5B0A0}">
      <dsp:nvSpPr>
        <dsp:cNvPr id="0" name=""/>
        <dsp:cNvSpPr/>
      </dsp:nvSpPr>
      <dsp:spPr>
        <a:xfrm>
          <a:off x="5741252" y="2606320"/>
          <a:ext cx="1672728" cy="1524965"/>
        </a:xfrm>
        <a:prstGeom prst="ellipse">
          <a:avLst/>
        </a:prstGeom>
        <a:solidFill>
          <a:schemeClr val="accent4">
            <a:alpha val="50000"/>
            <a:hueOff val="4900445"/>
            <a:satOff val="-20388"/>
            <a:lumOff val="480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Al Tarikh" charset="-78"/>
              <a:ea typeface="Al Tarikh" charset="-78"/>
              <a:cs typeface="Al Tarikh" charset="-78"/>
            </a:rPr>
            <a:t>الالات والمعدات والأدوات ومعينات العمل</a:t>
          </a:r>
          <a:endParaRPr lang="en-GB" sz="2000" b="1" kern="1200" dirty="0">
            <a:latin typeface="Al Tarikh" charset="-78"/>
            <a:ea typeface="Al Tarikh" charset="-78"/>
            <a:cs typeface="Al Tarikh" charset="-78"/>
          </a:endParaRPr>
        </a:p>
      </dsp:txBody>
      <dsp:txXfrm>
        <a:off x="5986217" y="2829646"/>
        <a:ext cx="1182798" cy="1078313"/>
      </dsp:txXfrm>
    </dsp:sp>
    <dsp:sp modelId="{ACDD2374-28B0-45EA-AB63-36DB3ED5D98A}">
      <dsp:nvSpPr>
        <dsp:cNvPr id="0" name=""/>
        <dsp:cNvSpPr/>
      </dsp:nvSpPr>
      <dsp:spPr>
        <a:xfrm>
          <a:off x="4192835" y="3500299"/>
          <a:ext cx="1672728" cy="1524965"/>
        </a:xfrm>
        <a:prstGeom prst="ellipse">
          <a:avLst/>
        </a:prstGeom>
        <a:solidFill>
          <a:schemeClr val="accent4">
            <a:alpha val="50000"/>
            <a:hueOff val="6533927"/>
            <a:satOff val="-27185"/>
            <a:lumOff val="640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Al Tarikh" charset="-78"/>
              <a:ea typeface="Al Tarikh" charset="-78"/>
              <a:cs typeface="Al Tarikh" charset="-78"/>
            </a:rPr>
            <a:t>معايير الأداء </a:t>
          </a:r>
          <a:endParaRPr lang="en-GB" sz="2000" b="1" kern="1200" dirty="0">
            <a:latin typeface="Al Tarikh" charset="-78"/>
            <a:ea typeface="Al Tarikh" charset="-78"/>
            <a:cs typeface="Al Tarikh" charset="-78"/>
          </a:endParaRPr>
        </a:p>
      </dsp:txBody>
      <dsp:txXfrm>
        <a:off x="4437800" y="3723625"/>
        <a:ext cx="1182798" cy="1078313"/>
      </dsp:txXfrm>
    </dsp:sp>
    <dsp:sp modelId="{DACD7DF7-C973-4429-A29F-40E75A64AC18}">
      <dsp:nvSpPr>
        <dsp:cNvPr id="0" name=""/>
        <dsp:cNvSpPr/>
      </dsp:nvSpPr>
      <dsp:spPr>
        <a:xfrm>
          <a:off x="2644419" y="2606320"/>
          <a:ext cx="1672728" cy="1524965"/>
        </a:xfrm>
        <a:prstGeom prst="ellipse">
          <a:avLst/>
        </a:prstGeom>
        <a:solidFill>
          <a:schemeClr val="accent4">
            <a:alpha val="50000"/>
            <a:hueOff val="8167408"/>
            <a:satOff val="-33981"/>
            <a:lumOff val="800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latin typeface="Al Tarikh" charset="-78"/>
              <a:ea typeface="Al Tarikh" charset="-78"/>
              <a:cs typeface="Al Tarikh" charset="-78"/>
            </a:rPr>
            <a:t>البيئة التى تمارس في ضوئها الوظيفة </a:t>
          </a:r>
          <a:endParaRPr lang="en-GB" sz="2000" b="1" kern="1200" dirty="0">
            <a:latin typeface="Al Tarikh" charset="-78"/>
            <a:ea typeface="Al Tarikh" charset="-78"/>
            <a:cs typeface="Al Tarikh" charset="-78"/>
          </a:endParaRPr>
        </a:p>
      </dsp:txBody>
      <dsp:txXfrm>
        <a:off x="2889384" y="2829646"/>
        <a:ext cx="1182798" cy="1078313"/>
      </dsp:txXfrm>
    </dsp:sp>
    <dsp:sp modelId="{BB483566-207B-401D-ADE8-43A294E42EC9}">
      <dsp:nvSpPr>
        <dsp:cNvPr id="0" name=""/>
        <dsp:cNvSpPr/>
      </dsp:nvSpPr>
      <dsp:spPr>
        <a:xfrm>
          <a:off x="2644419" y="818363"/>
          <a:ext cx="1672728" cy="1524965"/>
        </a:xfrm>
        <a:prstGeom prst="ellipse">
          <a:avLst/>
        </a:prstGeom>
        <a:solidFill>
          <a:schemeClr val="accent4">
            <a:alpha val="50000"/>
            <a:hueOff val="9800891"/>
            <a:satOff val="-40777"/>
            <a:lumOff val="960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a:latin typeface="Al Tarikh" charset="-78"/>
              <a:ea typeface="Al Tarikh" charset="-78"/>
              <a:cs typeface="Al Tarikh" charset="-78"/>
            </a:rPr>
            <a:t>المتطلبات البشرية </a:t>
          </a:r>
          <a:endParaRPr lang="en-GB" sz="2000" b="1" kern="1200">
            <a:latin typeface="Al Tarikh" charset="-78"/>
            <a:ea typeface="Al Tarikh" charset="-78"/>
            <a:cs typeface="Al Tarikh" charset="-78"/>
          </a:endParaRPr>
        </a:p>
      </dsp:txBody>
      <dsp:txXfrm>
        <a:off x="2889384" y="1041689"/>
        <a:ext cx="1182798" cy="1078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6EB7E-B27C-4B61-B92B-CADF8D53E34B}">
      <dsp:nvSpPr>
        <dsp:cNvPr id="0" name=""/>
        <dsp:cNvSpPr/>
      </dsp:nvSpPr>
      <dsp:spPr>
        <a:xfrm>
          <a:off x="8418404" y="-834436"/>
          <a:ext cx="6488853" cy="6488853"/>
        </a:xfrm>
        <a:prstGeom prst="blockArc">
          <a:avLst>
            <a:gd name="adj1" fmla="val 8100000"/>
            <a:gd name="adj2" fmla="val 13500000"/>
            <a:gd name="adj3" fmla="val 333"/>
          </a:avLst>
        </a:pr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91C6A8-0081-4D9A-8790-773C36EFA26B}">
      <dsp:nvSpPr>
        <dsp:cNvPr id="0" name=""/>
        <dsp:cNvSpPr/>
      </dsp:nvSpPr>
      <dsp:spPr>
        <a:xfrm>
          <a:off x="67126" y="370560"/>
          <a:ext cx="8846446" cy="741505"/>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rot lat="0" lon="0" rev="0"/>
          </a:camera>
          <a:lightRig rig="contrasting" dir="t">
            <a:rot lat="0" lon="0" rev="120000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588570" bIns="76200" numCol="1" spcCol="1270" anchor="ctr" anchorCtr="0">
          <a:noAutofit/>
        </a:bodyPr>
        <a:lstStyle/>
        <a:p>
          <a:pPr marL="0" lvl="0" indent="0" algn="r" defTabSz="1333500" rtl="1">
            <a:lnSpc>
              <a:spcPct val="90000"/>
            </a:lnSpc>
            <a:spcBef>
              <a:spcPct val="0"/>
            </a:spcBef>
            <a:spcAft>
              <a:spcPct val="35000"/>
            </a:spcAft>
            <a:buNone/>
          </a:pPr>
          <a:r>
            <a:rPr lang="ar-SA" sz="3000" b="1" kern="1200" dirty="0">
              <a:solidFill>
                <a:schemeClr val="tx1"/>
              </a:solidFill>
              <a:latin typeface="Al Tarikh" charset="-78"/>
              <a:ea typeface="Al Tarikh" charset="-78"/>
              <a:cs typeface="Akhbar MT" pitchFamily="2" charset="-78"/>
            </a:rPr>
            <a:t>الإستقطاب والاختيار   </a:t>
          </a:r>
          <a:r>
            <a:rPr lang="en-US" sz="2400" b="1" kern="1200" dirty="0">
              <a:solidFill>
                <a:schemeClr val="tx1"/>
              </a:solidFill>
              <a:latin typeface="Al Tarikh" charset="-78"/>
              <a:ea typeface="Al Tarikh" charset="-78"/>
              <a:cs typeface="Akhbar MT" pitchFamily="2" charset="-78"/>
            </a:rPr>
            <a:t>RECRUITMENT &amp;SELECTION</a:t>
          </a:r>
          <a:endParaRPr lang="en-GB" sz="3000" b="1" kern="1200" dirty="0">
            <a:solidFill>
              <a:schemeClr val="tx1"/>
            </a:solidFill>
            <a:latin typeface="Al Tarikh" charset="-78"/>
            <a:ea typeface="Al Tarikh" charset="-78"/>
            <a:cs typeface="Akhbar MT" pitchFamily="2" charset="-78"/>
          </a:endParaRPr>
        </a:p>
      </dsp:txBody>
      <dsp:txXfrm>
        <a:off x="67126" y="370560"/>
        <a:ext cx="8846446" cy="741505"/>
      </dsp:txXfrm>
    </dsp:sp>
    <dsp:sp modelId="{91E203C1-1ACD-4F58-A1CB-08A8D1009BD1}">
      <dsp:nvSpPr>
        <dsp:cNvPr id="0" name=""/>
        <dsp:cNvSpPr/>
      </dsp:nvSpPr>
      <dsp:spPr>
        <a:xfrm>
          <a:off x="8450131" y="277871"/>
          <a:ext cx="926882" cy="9268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06D151B-DEA2-41DC-A766-F84AD980EC7E}">
      <dsp:nvSpPr>
        <dsp:cNvPr id="0" name=""/>
        <dsp:cNvSpPr/>
      </dsp:nvSpPr>
      <dsp:spPr>
        <a:xfrm>
          <a:off x="67126" y="1483011"/>
          <a:ext cx="8421324" cy="74150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rot lat="0" lon="0" rev="0"/>
          </a:camera>
          <a:lightRig rig="contrasting" dir="t">
            <a:rot lat="0" lon="0" rev="1200000"/>
          </a:lightRig>
        </a:scene3d>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588570" bIns="76200" numCol="1" spcCol="1270" anchor="ctr" anchorCtr="0">
          <a:noAutofit/>
        </a:bodyPr>
        <a:lstStyle/>
        <a:p>
          <a:pPr marL="0" lvl="0" indent="0" algn="r" defTabSz="1333500" rtl="1">
            <a:lnSpc>
              <a:spcPct val="90000"/>
            </a:lnSpc>
            <a:spcBef>
              <a:spcPct val="0"/>
            </a:spcBef>
            <a:spcAft>
              <a:spcPct val="35000"/>
            </a:spcAft>
            <a:buNone/>
          </a:pPr>
          <a:r>
            <a:rPr lang="ar-SA" sz="3000" b="1" kern="1200" dirty="0">
              <a:solidFill>
                <a:schemeClr val="tx1"/>
              </a:solidFill>
              <a:latin typeface="Al Tarikh" charset="-78"/>
              <a:ea typeface="Al Tarikh" charset="-78"/>
              <a:cs typeface="Akhbar MT" pitchFamily="2" charset="-78"/>
            </a:rPr>
            <a:t>المكافأت</a:t>
          </a:r>
          <a:r>
            <a:rPr lang="en-US" sz="2400" b="1" kern="1200" dirty="0">
              <a:solidFill>
                <a:schemeClr val="tx1"/>
              </a:solidFill>
              <a:latin typeface="Al Tarikh" charset="-78"/>
              <a:ea typeface="Al Tarikh" charset="-78"/>
              <a:cs typeface="Akhbar MT" pitchFamily="2" charset="-78"/>
            </a:rPr>
            <a:t>COMPENSATION</a:t>
          </a:r>
          <a:r>
            <a:rPr lang="en-US" sz="3000" b="1" kern="1200" dirty="0">
              <a:solidFill>
                <a:schemeClr val="tx1"/>
              </a:solidFill>
              <a:latin typeface="Al Tarikh" charset="-78"/>
              <a:ea typeface="Al Tarikh" charset="-78"/>
              <a:cs typeface="Akhbar MT" pitchFamily="2" charset="-78"/>
            </a:rPr>
            <a:t> </a:t>
          </a:r>
          <a:r>
            <a:rPr lang="ar-SA" sz="3000" b="1" kern="1200" dirty="0">
              <a:solidFill>
                <a:schemeClr val="tx1"/>
              </a:solidFill>
              <a:latin typeface="Al Tarikh" charset="-78"/>
              <a:ea typeface="Al Tarikh" charset="-78"/>
              <a:cs typeface="Akhbar MT" pitchFamily="2" charset="-78"/>
            </a:rPr>
            <a:t>    </a:t>
          </a:r>
          <a:endParaRPr lang="en-GB" sz="3000" b="1" kern="1200" dirty="0">
            <a:solidFill>
              <a:schemeClr val="tx1"/>
            </a:solidFill>
            <a:latin typeface="Al Tarikh" charset="-78"/>
            <a:ea typeface="Al Tarikh" charset="-78"/>
            <a:cs typeface="Akhbar MT" pitchFamily="2" charset="-78"/>
          </a:endParaRPr>
        </a:p>
      </dsp:txBody>
      <dsp:txXfrm>
        <a:off x="67126" y="1483011"/>
        <a:ext cx="8421324" cy="741505"/>
      </dsp:txXfrm>
    </dsp:sp>
    <dsp:sp modelId="{DA682BD0-9FE6-436F-AA00-F48B2DE310E3}">
      <dsp:nvSpPr>
        <dsp:cNvPr id="0" name=""/>
        <dsp:cNvSpPr/>
      </dsp:nvSpPr>
      <dsp:spPr>
        <a:xfrm>
          <a:off x="8025009" y="1390323"/>
          <a:ext cx="926882" cy="9268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FA08908-ED8C-45D5-B70F-ACC1CAC1A38F}">
      <dsp:nvSpPr>
        <dsp:cNvPr id="0" name=""/>
        <dsp:cNvSpPr/>
      </dsp:nvSpPr>
      <dsp:spPr>
        <a:xfrm>
          <a:off x="67126" y="2595462"/>
          <a:ext cx="8421324" cy="741505"/>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rot lat="0" lon="0" rev="0"/>
          </a:camera>
          <a:lightRig rig="contrasting" dir="t">
            <a:rot lat="0" lon="0" rev="1200000"/>
          </a:lightRig>
        </a:scene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588570" bIns="76200" numCol="1" spcCol="1270" anchor="ctr" anchorCtr="0">
          <a:noAutofit/>
        </a:bodyPr>
        <a:lstStyle/>
        <a:p>
          <a:pPr marL="0" lvl="0" indent="0" algn="r" defTabSz="1333500" rtl="1">
            <a:lnSpc>
              <a:spcPct val="90000"/>
            </a:lnSpc>
            <a:spcBef>
              <a:spcPct val="0"/>
            </a:spcBef>
            <a:spcAft>
              <a:spcPct val="35000"/>
            </a:spcAft>
            <a:buNone/>
          </a:pPr>
          <a:r>
            <a:rPr lang="ar-SA" sz="3000" b="1" kern="1200" dirty="0">
              <a:solidFill>
                <a:schemeClr val="tx1"/>
              </a:solidFill>
              <a:latin typeface="Al Tarikh" charset="-78"/>
              <a:ea typeface="Al Tarikh" charset="-78"/>
              <a:cs typeface="Akhbar MT" pitchFamily="2" charset="-78"/>
            </a:rPr>
            <a:t>تقييم الأداء</a:t>
          </a:r>
          <a:r>
            <a:rPr lang="en-US" sz="2400" b="1" kern="1200" dirty="0">
              <a:solidFill>
                <a:schemeClr val="tx1"/>
              </a:solidFill>
              <a:latin typeface="Al Tarikh" charset="-78"/>
              <a:ea typeface="Al Tarikh" charset="-78"/>
              <a:cs typeface="Akhbar MT" pitchFamily="2" charset="-78"/>
            </a:rPr>
            <a:t>PERFORMANCE APPRAISAL</a:t>
          </a:r>
          <a:r>
            <a:rPr lang="ar-SA" sz="2400" b="1" kern="1200" dirty="0">
              <a:solidFill>
                <a:schemeClr val="tx1"/>
              </a:solidFill>
              <a:latin typeface="Al Tarikh" charset="-78"/>
              <a:ea typeface="Al Tarikh" charset="-78"/>
              <a:cs typeface="Akhbar MT" pitchFamily="2" charset="-78"/>
            </a:rPr>
            <a:t> </a:t>
          </a:r>
          <a:r>
            <a:rPr lang="en-US" sz="3000" b="1" kern="1200" dirty="0">
              <a:solidFill>
                <a:schemeClr val="tx1"/>
              </a:solidFill>
              <a:latin typeface="Al Tarikh" charset="-78"/>
              <a:ea typeface="Al Tarikh" charset="-78"/>
              <a:cs typeface="Akhbar MT" pitchFamily="2" charset="-78"/>
            </a:rPr>
            <a:t> </a:t>
          </a:r>
          <a:endParaRPr lang="en-GB" sz="3000" b="1" kern="1200" dirty="0">
            <a:solidFill>
              <a:schemeClr val="tx1"/>
            </a:solidFill>
            <a:latin typeface="Al Tarikh" charset="-78"/>
            <a:ea typeface="Al Tarikh" charset="-78"/>
            <a:cs typeface="Akhbar MT" pitchFamily="2" charset="-78"/>
          </a:endParaRPr>
        </a:p>
      </dsp:txBody>
      <dsp:txXfrm>
        <a:off x="67126" y="2595462"/>
        <a:ext cx="8421324" cy="741505"/>
      </dsp:txXfrm>
    </dsp:sp>
    <dsp:sp modelId="{5E28554F-07DF-4D36-B3E9-18A410BCE75C}">
      <dsp:nvSpPr>
        <dsp:cNvPr id="0" name=""/>
        <dsp:cNvSpPr/>
      </dsp:nvSpPr>
      <dsp:spPr>
        <a:xfrm>
          <a:off x="8025009" y="2502774"/>
          <a:ext cx="926882" cy="9268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77E4049-4F9D-43E5-9FDE-1B7019E0D623}">
      <dsp:nvSpPr>
        <dsp:cNvPr id="0" name=""/>
        <dsp:cNvSpPr/>
      </dsp:nvSpPr>
      <dsp:spPr>
        <a:xfrm>
          <a:off x="67126" y="3707914"/>
          <a:ext cx="8846446" cy="741505"/>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rot lat="0" lon="0" rev="0"/>
          </a:camera>
          <a:lightRig rig="contrasting" dir="t">
            <a:rot lat="0" lon="0" rev="1200000"/>
          </a:lightRig>
        </a:scene3d>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588570" bIns="76200" numCol="1" spcCol="1270" anchor="ctr" anchorCtr="0">
          <a:noAutofit/>
        </a:bodyPr>
        <a:lstStyle/>
        <a:p>
          <a:pPr marL="0" lvl="0" indent="0" algn="r" defTabSz="1333500" rtl="1">
            <a:lnSpc>
              <a:spcPct val="90000"/>
            </a:lnSpc>
            <a:spcBef>
              <a:spcPct val="0"/>
            </a:spcBef>
            <a:spcAft>
              <a:spcPct val="35000"/>
            </a:spcAft>
            <a:buNone/>
          </a:pPr>
          <a:r>
            <a:rPr lang="ar-SA" sz="3000" b="1" kern="1200" dirty="0">
              <a:solidFill>
                <a:schemeClr val="tx1"/>
              </a:solidFill>
              <a:latin typeface="Al Tarikh" charset="-78"/>
              <a:ea typeface="Al Tarikh" charset="-78"/>
              <a:cs typeface="Akhbar MT" pitchFamily="2" charset="-78"/>
            </a:rPr>
            <a:t>التدريب</a:t>
          </a:r>
          <a:r>
            <a:rPr lang="en-US" sz="2000" b="1" kern="1200" dirty="0">
              <a:solidFill>
                <a:schemeClr val="tx1"/>
              </a:solidFill>
              <a:latin typeface="Al Tarikh" charset="-78"/>
              <a:ea typeface="Al Tarikh" charset="-78"/>
              <a:cs typeface="Akhbar MT" pitchFamily="2" charset="-78"/>
            </a:rPr>
            <a:t>TRAINING</a:t>
          </a:r>
          <a:endParaRPr lang="en-GB" sz="3000" b="1" kern="1200" dirty="0">
            <a:solidFill>
              <a:schemeClr val="tx1"/>
            </a:solidFill>
            <a:latin typeface="Al Tarikh" charset="-78"/>
            <a:ea typeface="Al Tarikh" charset="-78"/>
            <a:cs typeface="Akhbar MT" pitchFamily="2" charset="-78"/>
          </a:endParaRPr>
        </a:p>
      </dsp:txBody>
      <dsp:txXfrm>
        <a:off x="67126" y="3707914"/>
        <a:ext cx="8846446" cy="741505"/>
      </dsp:txXfrm>
    </dsp:sp>
    <dsp:sp modelId="{68D590D7-8C66-43F4-A981-989AFE63CAE1}">
      <dsp:nvSpPr>
        <dsp:cNvPr id="0" name=""/>
        <dsp:cNvSpPr/>
      </dsp:nvSpPr>
      <dsp:spPr>
        <a:xfrm>
          <a:off x="8450131" y="3615225"/>
          <a:ext cx="926882" cy="92688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D3A68-AF17-4BBB-8E2F-E90F7EF832F4}">
      <dsp:nvSpPr>
        <dsp:cNvPr id="0" name=""/>
        <dsp:cNvSpPr/>
      </dsp:nvSpPr>
      <dsp:spPr>
        <a:xfrm>
          <a:off x="2796835" y="-3641"/>
          <a:ext cx="4921928" cy="4921928"/>
        </a:xfrm>
        <a:prstGeom prst="circularArrow">
          <a:avLst>
            <a:gd name="adj1" fmla="val 5274"/>
            <a:gd name="adj2" fmla="val 312630"/>
            <a:gd name="adj3" fmla="val 14203625"/>
            <a:gd name="adj4" fmla="val 17141373"/>
            <a:gd name="adj5" fmla="val 5477"/>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2C9FC2-3305-4D43-9839-4F23697FC84B}">
      <dsp:nvSpPr>
        <dsp:cNvPr id="0" name=""/>
        <dsp:cNvSpPr/>
      </dsp:nvSpPr>
      <dsp:spPr>
        <a:xfrm>
          <a:off x="4309188" y="2032"/>
          <a:ext cx="1897223" cy="948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dirty="0">
              <a:latin typeface="Al Tarikh" charset="-78"/>
              <a:ea typeface="Al Tarikh" charset="-78"/>
              <a:cs typeface="Akhbar MT" pitchFamily="2" charset="-78"/>
            </a:rPr>
            <a:t>تحديد أوجه إستخدام معلومات تحليل الوظائف</a:t>
          </a:r>
          <a:endParaRPr lang="en-GB" sz="1800" b="1" kern="1200" dirty="0">
            <a:latin typeface="Al Tarikh" charset="-78"/>
            <a:ea typeface="Al Tarikh" charset="-78"/>
            <a:cs typeface="Akhbar MT" pitchFamily="2" charset="-78"/>
          </a:endParaRPr>
        </a:p>
      </dsp:txBody>
      <dsp:txXfrm>
        <a:off x="4355495" y="48339"/>
        <a:ext cx="1804609" cy="855997"/>
      </dsp:txXfrm>
    </dsp:sp>
    <dsp:sp modelId="{774788A3-D173-4D4A-A13B-3E0F67B9AC84}">
      <dsp:nvSpPr>
        <dsp:cNvPr id="0" name=""/>
        <dsp:cNvSpPr/>
      </dsp:nvSpPr>
      <dsp:spPr>
        <a:xfrm>
          <a:off x="6038403" y="1000395"/>
          <a:ext cx="1897223" cy="948611"/>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a:latin typeface="Al Tarikh" charset="-78"/>
              <a:ea typeface="Al Tarikh" charset="-78"/>
              <a:cs typeface="Akhbar MT" pitchFamily="2" charset="-78"/>
            </a:rPr>
            <a:t>تجميع المعلومات اللازمة للقيام بتحليل الوظيفة</a:t>
          </a:r>
          <a:endParaRPr lang="en-GB" sz="1800" b="1" kern="1200">
            <a:latin typeface="Al Tarikh" charset="-78"/>
            <a:ea typeface="Al Tarikh" charset="-78"/>
            <a:cs typeface="Akhbar MT" pitchFamily="2" charset="-78"/>
          </a:endParaRPr>
        </a:p>
      </dsp:txBody>
      <dsp:txXfrm>
        <a:off x="6084710" y="1046702"/>
        <a:ext cx="1804609" cy="855997"/>
      </dsp:txXfrm>
    </dsp:sp>
    <dsp:sp modelId="{E5F40126-EEFD-4EE6-B89A-3571098768D6}">
      <dsp:nvSpPr>
        <dsp:cNvPr id="0" name=""/>
        <dsp:cNvSpPr/>
      </dsp:nvSpPr>
      <dsp:spPr>
        <a:xfrm>
          <a:off x="6038403" y="2997120"/>
          <a:ext cx="1897223" cy="948611"/>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a:latin typeface="Al Tarikh" charset="-78"/>
              <a:ea typeface="Al Tarikh" charset="-78"/>
              <a:cs typeface="Akhbar MT" pitchFamily="2" charset="-78"/>
            </a:rPr>
            <a:t>اختيار الوظيفة المراد تحليلها</a:t>
          </a:r>
          <a:endParaRPr lang="en-GB" sz="1800" b="1" kern="1200" dirty="0">
            <a:latin typeface="Al Tarikh" charset="-78"/>
            <a:ea typeface="Al Tarikh" charset="-78"/>
            <a:cs typeface="Akhbar MT" pitchFamily="2" charset="-78"/>
          </a:endParaRPr>
        </a:p>
      </dsp:txBody>
      <dsp:txXfrm>
        <a:off x="6084710" y="3043427"/>
        <a:ext cx="1804609" cy="855997"/>
      </dsp:txXfrm>
    </dsp:sp>
    <dsp:sp modelId="{4166CA9F-92DA-4948-8D84-708C02174669}">
      <dsp:nvSpPr>
        <dsp:cNvPr id="0" name=""/>
        <dsp:cNvSpPr/>
      </dsp:nvSpPr>
      <dsp:spPr>
        <a:xfrm>
          <a:off x="4309188" y="3995483"/>
          <a:ext cx="1897223" cy="948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a:latin typeface="Al Tarikh" charset="-78"/>
              <a:ea typeface="Al Tarikh" charset="-78"/>
              <a:cs typeface="Akhbar MT" pitchFamily="2" charset="-78"/>
            </a:rPr>
            <a:t>تجميع البيانات اللازمة لتحليل الوظائف</a:t>
          </a:r>
          <a:endParaRPr lang="en-GB" sz="1800" b="1" kern="1200" dirty="0">
            <a:latin typeface="Al Tarikh" charset="-78"/>
            <a:ea typeface="Al Tarikh" charset="-78"/>
            <a:cs typeface="Akhbar MT" pitchFamily="2" charset="-78"/>
          </a:endParaRPr>
        </a:p>
      </dsp:txBody>
      <dsp:txXfrm>
        <a:off x="4355495" y="4041790"/>
        <a:ext cx="1804609" cy="855997"/>
      </dsp:txXfrm>
    </dsp:sp>
    <dsp:sp modelId="{325533A0-D962-4585-B7B8-719049E4A1F6}">
      <dsp:nvSpPr>
        <dsp:cNvPr id="0" name=""/>
        <dsp:cNvSpPr/>
      </dsp:nvSpPr>
      <dsp:spPr>
        <a:xfrm>
          <a:off x="2579972" y="2997120"/>
          <a:ext cx="1897223" cy="948611"/>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a:latin typeface="Al Tarikh" charset="-78"/>
              <a:ea typeface="Al Tarikh" charset="-78"/>
              <a:cs typeface="Akhbar MT" pitchFamily="2" charset="-78"/>
            </a:rPr>
            <a:t>مراجعة وتقييم المعلومات مع المشاركين فى التحليل </a:t>
          </a:r>
          <a:endParaRPr lang="en-GB" sz="1800" b="1" kern="1200">
            <a:latin typeface="Al Tarikh" charset="-78"/>
            <a:ea typeface="Al Tarikh" charset="-78"/>
            <a:cs typeface="Akhbar MT" pitchFamily="2" charset="-78"/>
          </a:endParaRPr>
        </a:p>
      </dsp:txBody>
      <dsp:txXfrm>
        <a:off x="2626279" y="3043427"/>
        <a:ext cx="1804609" cy="855997"/>
      </dsp:txXfrm>
    </dsp:sp>
    <dsp:sp modelId="{11BF3163-FF91-4E7E-AE54-B6AD8595FF9C}">
      <dsp:nvSpPr>
        <dsp:cNvPr id="0" name=""/>
        <dsp:cNvSpPr/>
      </dsp:nvSpPr>
      <dsp:spPr>
        <a:xfrm>
          <a:off x="2579972" y="1000395"/>
          <a:ext cx="1897223" cy="948611"/>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1" kern="1200">
              <a:latin typeface="Al Tarikh" charset="-78"/>
              <a:ea typeface="Al Tarikh" charset="-78"/>
              <a:cs typeface="Akhbar MT" pitchFamily="2" charset="-78"/>
            </a:rPr>
            <a:t>إجراء وصف للوظيفة وتوصيفها</a:t>
          </a:r>
          <a:endParaRPr lang="en-GB" sz="1800" b="1" kern="1200" dirty="0">
            <a:latin typeface="Al Tarikh" charset="-78"/>
            <a:ea typeface="Al Tarikh" charset="-78"/>
            <a:cs typeface="Akhbar MT" pitchFamily="2" charset="-78"/>
          </a:endParaRPr>
        </a:p>
      </dsp:txBody>
      <dsp:txXfrm>
        <a:off x="2626279" y="1046702"/>
        <a:ext cx="1804609" cy="855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9B326-42CD-4B77-8877-57DD1DDF9948}">
      <dsp:nvSpPr>
        <dsp:cNvPr id="0" name=""/>
        <dsp:cNvSpPr/>
      </dsp:nvSpPr>
      <dsp:spPr>
        <a:xfrm>
          <a:off x="3080" y="630163"/>
          <a:ext cx="3091011" cy="309101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0109" tIns="35560" rIns="170109" bIns="35560" numCol="1" spcCol="1270" anchor="ctr" anchorCtr="0">
          <a:noAutofit/>
        </a:bodyPr>
        <a:lstStyle/>
        <a:p>
          <a:pPr marL="0" lvl="0" indent="0" algn="ctr" defTabSz="1244600" rtl="1">
            <a:lnSpc>
              <a:spcPct val="90000"/>
            </a:lnSpc>
            <a:spcBef>
              <a:spcPct val="0"/>
            </a:spcBef>
            <a:spcAft>
              <a:spcPct val="35000"/>
            </a:spcAft>
            <a:buNone/>
          </a:pPr>
          <a:r>
            <a:rPr lang="ar-SA" sz="2800" b="1" kern="1200">
              <a:latin typeface="Al Tarikh" charset="-78"/>
              <a:ea typeface="Al Tarikh" charset="-78"/>
              <a:cs typeface="Al Tarikh" charset="-78"/>
            </a:rPr>
            <a:t>الملاحظة المباشرة </a:t>
          </a:r>
          <a:endParaRPr lang="en-GB" sz="2800" b="1" kern="1200">
            <a:latin typeface="Al Tarikh" charset="-78"/>
            <a:ea typeface="Al Tarikh" charset="-78"/>
            <a:cs typeface="Al Tarikh" charset="-78"/>
          </a:endParaRPr>
        </a:p>
      </dsp:txBody>
      <dsp:txXfrm>
        <a:off x="455748" y="1082831"/>
        <a:ext cx="2185675" cy="2185675"/>
      </dsp:txXfrm>
    </dsp:sp>
    <dsp:sp modelId="{EE2D6373-46B2-4E1B-BBD2-90370F05F5FE}">
      <dsp:nvSpPr>
        <dsp:cNvPr id="0" name=""/>
        <dsp:cNvSpPr/>
      </dsp:nvSpPr>
      <dsp:spPr>
        <a:xfrm>
          <a:off x="2475889" y="630163"/>
          <a:ext cx="3091011" cy="3091011"/>
        </a:xfrm>
        <a:prstGeom prst="ellipse">
          <a:avLst/>
        </a:prstGeom>
        <a:solidFill>
          <a:schemeClr val="accent4">
            <a:alpha val="50000"/>
            <a:hueOff val="3266964"/>
            <a:satOff val="-13592"/>
            <a:lumOff val="32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0109" tIns="35560" rIns="170109" bIns="35560" numCol="1" spcCol="1270" anchor="ctr" anchorCtr="0">
          <a:noAutofit/>
        </a:bodyPr>
        <a:lstStyle/>
        <a:p>
          <a:pPr marL="0" lvl="0" indent="0" algn="ctr" defTabSz="1244600" rtl="1">
            <a:lnSpc>
              <a:spcPct val="90000"/>
            </a:lnSpc>
            <a:spcBef>
              <a:spcPct val="0"/>
            </a:spcBef>
            <a:spcAft>
              <a:spcPct val="35000"/>
            </a:spcAft>
            <a:buNone/>
          </a:pPr>
          <a:r>
            <a:rPr lang="ar-SA" sz="2800" b="1" kern="1200">
              <a:latin typeface="Al Tarikh" charset="-78"/>
              <a:ea typeface="Al Tarikh" charset="-78"/>
              <a:cs typeface="Al Tarikh" charset="-78"/>
            </a:rPr>
            <a:t>المقابلات  الشخصية </a:t>
          </a:r>
          <a:endParaRPr lang="en-GB" sz="2800" b="1" kern="1200">
            <a:latin typeface="Al Tarikh" charset="-78"/>
            <a:ea typeface="Al Tarikh" charset="-78"/>
            <a:cs typeface="Al Tarikh" charset="-78"/>
          </a:endParaRPr>
        </a:p>
      </dsp:txBody>
      <dsp:txXfrm>
        <a:off x="2928557" y="1082831"/>
        <a:ext cx="2185675" cy="2185675"/>
      </dsp:txXfrm>
    </dsp:sp>
    <dsp:sp modelId="{E2E8CC85-EF52-4754-B484-4B10CE486AEE}">
      <dsp:nvSpPr>
        <dsp:cNvPr id="0" name=""/>
        <dsp:cNvSpPr/>
      </dsp:nvSpPr>
      <dsp:spPr>
        <a:xfrm>
          <a:off x="4948698" y="630163"/>
          <a:ext cx="3091011" cy="3091011"/>
        </a:xfrm>
        <a:prstGeom prst="ellipse">
          <a:avLst/>
        </a:prstGeom>
        <a:solidFill>
          <a:schemeClr val="accent4">
            <a:alpha val="50000"/>
            <a:hueOff val="6533927"/>
            <a:satOff val="-27185"/>
            <a:lumOff val="640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0109" tIns="35560" rIns="170109"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latin typeface="Al Tarikh" charset="-78"/>
              <a:ea typeface="Al Tarikh" charset="-78"/>
              <a:cs typeface="Al Tarikh" charset="-78"/>
            </a:rPr>
            <a:t>قوائم الإستقصاء</a:t>
          </a:r>
          <a:endParaRPr lang="en-GB" sz="2800" b="1" kern="1200" dirty="0">
            <a:latin typeface="Al Tarikh" charset="-78"/>
            <a:ea typeface="Al Tarikh" charset="-78"/>
            <a:cs typeface="Al Tarikh" charset="-78"/>
          </a:endParaRPr>
        </a:p>
      </dsp:txBody>
      <dsp:txXfrm>
        <a:off x="5401366" y="1082831"/>
        <a:ext cx="2185675" cy="2185675"/>
      </dsp:txXfrm>
    </dsp:sp>
    <dsp:sp modelId="{6F3D86D0-F4CB-45AB-B5BD-93743C09900B}">
      <dsp:nvSpPr>
        <dsp:cNvPr id="0" name=""/>
        <dsp:cNvSpPr/>
      </dsp:nvSpPr>
      <dsp:spPr>
        <a:xfrm>
          <a:off x="7421507" y="630163"/>
          <a:ext cx="3091011" cy="3091011"/>
        </a:xfrm>
        <a:prstGeom prst="ellipse">
          <a:avLst/>
        </a:prstGeom>
        <a:solidFill>
          <a:schemeClr val="accent4">
            <a:alpha val="50000"/>
            <a:hueOff val="9800891"/>
            <a:satOff val="-40777"/>
            <a:lumOff val="960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0109" tIns="35560" rIns="170109" bIns="35560" numCol="1" spcCol="1270" anchor="ctr" anchorCtr="0">
          <a:noAutofit/>
        </a:bodyPr>
        <a:lstStyle/>
        <a:p>
          <a:pPr marL="0" lvl="0" indent="0" algn="ctr" defTabSz="1244600" rtl="1">
            <a:lnSpc>
              <a:spcPct val="90000"/>
            </a:lnSpc>
            <a:spcBef>
              <a:spcPct val="0"/>
            </a:spcBef>
            <a:spcAft>
              <a:spcPct val="35000"/>
            </a:spcAft>
            <a:buNone/>
          </a:pPr>
          <a:r>
            <a:rPr lang="ar-SA" sz="2800" b="1" kern="1200" dirty="0">
              <a:latin typeface="Al Tarikh" charset="-78"/>
              <a:ea typeface="Al Tarikh" charset="-78"/>
              <a:cs typeface="Al Tarikh" charset="-78"/>
            </a:rPr>
            <a:t>السجلات والتقارير</a:t>
          </a:r>
          <a:endParaRPr lang="en-GB" sz="2800" b="1" kern="1200" dirty="0">
            <a:latin typeface="Al Tarikh" charset="-78"/>
            <a:ea typeface="Al Tarikh" charset="-78"/>
            <a:cs typeface="Al Tarikh" charset="-78"/>
          </a:endParaRPr>
        </a:p>
      </dsp:txBody>
      <dsp:txXfrm>
        <a:off x="7874175" y="1082831"/>
        <a:ext cx="2185675" cy="2185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41F13-B740-42C6-A92B-86C527168D93}">
      <dsp:nvSpPr>
        <dsp:cNvPr id="0" name=""/>
        <dsp:cNvSpPr/>
      </dsp:nvSpPr>
      <dsp:spPr>
        <a:xfrm>
          <a:off x="4869931" y="1870687"/>
          <a:ext cx="2470665" cy="124043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b="1" kern="1200" dirty="0">
              <a:solidFill>
                <a:schemeClr val="tx1"/>
              </a:solidFill>
              <a:latin typeface="Al Tarikh" charset="-78"/>
              <a:ea typeface="Al Tarikh" charset="-78"/>
              <a:cs typeface="Al Tarikh" charset="-78"/>
            </a:rPr>
            <a:t>المقابلة الشخصية</a:t>
          </a:r>
          <a:endParaRPr lang="en-GB" sz="2400" b="1" kern="1200" dirty="0">
            <a:solidFill>
              <a:schemeClr val="tx1"/>
            </a:solidFill>
            <a:latin typeface="Al Tarikh" charset="-78"/>
            <a:ea typeface="Al Tarikh" charset="-78"/>
            <a:cs typeface="Al Tarikh"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b="1" kern="1200" dirty="0">
              <a:solidFill>
                <a:schemeClr val="tx1"/>
              </a:solidFill>
              <a:latin typeface="Al Tarikh" charset="-78"/>
              <a:ea typeface="Al Tarikh" charset="-78"/>
              <a:cs typeface="Al Tarikh" charset="-78"/>
            </a:rPr>
            <a:t>   </a:t>
          </a:r>
          <a:r>
            <a:rPr lang="en-US" sz="2400" b="1" kern="1200" dirty="0">
              <a:solidFill>
                <a:schemeClr val="tx1"/>
              </a:solidFill>
              <a:latin typeface="Al Tarikh" charset="-78"/>
              <a:ea typeface="Al Tarikh" charset="-78"/>
              <a:cs typeface="Al Tarikh" charset="-78"/>
            </a:rPr>
            <a:t>THE INTERVIEW</a:t>
          </a:r>
          <a:endParaRPr lang="en-GB" sz="2400" b="1" kern="1200" dirty="0">
            <a:solidFill>
              <a:schemeClr val="tx1"/>
            </a:solidFill>
            <a:latin typeface="Al Tarikh" charset="-78"/>
            <a:ea typeface="Al Tarikh" charset="-78"/>
            <a:cs typeface="Al Tarikh" charset="-78"/>
          </a:endParaRPr>
        </a:p>
        <a:p>
          <a:pPr marL="0" lvl="0" algn="ctr" defTabSz="2889250" rtl="1">
            <a:lnSpc>
              <a:spcPct val="90000"/>
            </a:lnSpc>
            <a:spcBef>
              <a:spcPct val="0"/>
            </a:spcBef>
            <a:spcAft>
              <a:spcPct val="35000"/>
            </a:spcAft>
            <a:buNone/>
          </a:pPr>
          <a:endParaRPr lang="en-GB" sz="2400" b="1" kern="1200" dirty="0">
            <a:solidFill>
              <a:schemeClr val="tx1"/>
            </a:solidFill>
            <a:latin typeface="Al Tarikh" charset="-78"/>
            <a:ea typeface="Al Tarikh" charset="-78"/>
            <a:cs typeface="Al Tarikh" charset="-78"/>
          </a:endParaRPr>
        </a:p>
      </dsp:txBody>
      <dsp:txXfrm>
        <a:off x="4906262" y="1907018"/>
        <a:ext cx="2398003" cy="1167768"/>
      </dsp:txXfrm>
    </dsp:sp>
    <dsp:sp modelId="{979499C2-6EEF-4DFF-A409-0AF197DB3BE4}">
      <dsp:nvSpPr>
        <dsp:cNvPr id="0" name=""/>
        <dsp:cNvSpPr/>
      </dsp:nvSpPr>
      <dsp:spPr>
        <a:xfrm rot="14707178">
          <a:off x="3359983" y="1506546"/>
          <a:ext cx="2125602" cy="40390"/>
        </a:xfrm>
        <a:custGeom>
          <a:avLst/>
          <a:gdLst/>
          <a:ahLst/>
          <a:cxnLst/>
          <a:rect l="0" t="0" r="0" b="0"/>
          <a:pathLst>
            <a:path>
              <a:moveTo>
                <a:pt x="0" y="20195"/>
              </a:moveTo>
              <a:lnTo>
                <a:pt x="2125602" y="201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en-GB" sz="2400" b="1" kern="1200">
            <a:solidFill>
              <a:schemeClr val="tx1"/>
            </a:solidFill>
            <a:latin typeface="Al Tarikh" charset="-78"/>
            <a:ea typeface="Al Tarikh" charset="-78"/>
            <a:cs typeface="Al Tarikh" charset="-78"/>
          </a:endParaRPr>
        </a:p>
      </dsp:txBody>
      <dsp:txXfrm rot="10800000">
        <a:off x="4369644" y="1473601"/>
        <a:ext cx="106280" cy="106280"/>
      </dsp:txXfrm>
    </dsp:sp>
    <dsp:sp modelId="{37F0E099-0413-4768-BD5D-62C8C49EDB5F}">
      <dsp:nvSpPr>
        <dsp:cNvPr id="0" name=""/>
        <dsp:cNvSpPr/>
      </dsp:nvSpPr>
      <dsp:spPr>
        <a:xfrm>
          <a:off x="1739902" y="3647"/>
          <a:ext cx="2235734" cy="111786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latin typeface="Al Tarikh" charset="-78"/>
              <a:ea typeface="Al Tarikh" charset="-78"/>
              <a:cs typeface="Al Tarikh" charset="-78"/>
            </a:rPr>
            <a:t>مقابلة مفتوحة بالكامل</a:t>
          </a:r>
          <a:endParaRPr lang="en-GB" sz="2400" b="1" kern="1200" dirty="0">
            <a:solidFill>
              <a:schemeClr val="tx1"/>
            </a:solidFill>
            <a:latin typeface="Al Tarikh" charset="-78"/>
            <a:ea typeface="Al Tarikh" charset="-78"/>
            <a:cs typeface="Al Tarikh" charset="-78"/>
          </a:endParaRPr>
        </a:p>
      </dsp:txBody>
      <dsp:txXfrm>
        <a:off x="1772643" y="36388"/>
        <a:ext cx="2170252" cy="1052385"/>
      </dsp:txXfrm>
    </dsp:sp>
    <dsp:sp modelId="{FCA8A6AF-641F-4D3B-91C6-C6047340A21F}">
      <dsp:nvSpPr>
        <dsp:cNvPr id="0" name=""/>
        <dsp:cNvSpPr/>
      </dsp:nvSpPr>
      <dsp:spPr>
        <a:xfrm rot="12942401">
          <a:off x="3872121" y="2149320"/>
          <a:ext cx="1101326" cy="40390"/>
        </a:xfrm>
        <a:custGeom>
          <a:avLst/>
          <a:gdLst/>
          <a:ahLst/>
          <a:cxnLst/>
          <a:rect l="0" t="0" r="0" b="0"/>
          <a:pathLst>
            <a:path>
              <a:moveTo>
                <a:pt x="0" y="20195"/>
              </a:moveTo>
              <a:lnTo>
                <a:pt x="1101326" y="201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en-GB" sz="2400" b="1" kern="1200">
            <a:solidFill>
              <a:schemeClr val="tx1"/>
            </a:solidFill>
            <a:latin typeface="Al Tarikh" charset="-78"/>
            <a:ea typeface="Al Tarikh" charset="-78"/>
            <a:cs typeface="Al Tarikh" charset="-78"/>
          </a:endParaRPr>
        </a:p>
      </dsp:txBody>
      <dsp:txXfrm rot="10800000">
        <a:off x="4395251" y="2141982"/>
        <a:ext cx="55066" cy="55066"/>
      </dsp:txXfrm>
    </dsp:sp>
    <dsp:sp modelId="{537391A6-B3CB-4975-89F7-0A82DF03D8EA}">
      <dsp:nvSpPr>
        <dsp:cNvPr id="0" name=""/>
        <dsp:cNvSpPr/>
      </dsp:nvSpPr>
      <dsp:spPr>
        <a:xfrm>
          <a:off x="1739902" y="1289195"/>
          <a:ext cx="2235734" cy="111786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b="1" kern="1200" dirty="0">
              <a:solidFill>
                <a:schemeClr val="tx1"/>
              </a:solidFill>
              <a:latin typeface="Al Tarikh" charset="-78"/>
              <a:ea typeface="Al Tarikh" charset="-78"/>
              <a:cs typeface="Al Tarikh" charset="-78"/>
            </a:rPr>
            <a:t>مقابلة مغلقة</a:t>
          </a:r>
          <a:endParaRPr lang="en-GB" sz="2400" b="1" kern="1200" dirty="0">
            <a:solidFill>
              <a:schemeClr val="tx1"/>
            </a:solidFill>
            <a:latin typeface="Al Tarikh" charset="-78"/>
            <a:ea typeface="Al Tarikh" charset="-78"/>
            <a:cs typeface="Al Tarikh" charset="-78"/>
          </a:endParaRPr>
        </a:p>
        <a:p>
          <a:pPr marL="0" lvl="0" algn="ctr" defTabSz="889000" rtl="1">
            <a:lnSpc>
              <a:spcPct val="90000"/>
            </a:lnSpc>
            <a:spcBef>
              <a:spcPct val="0"/>
            </a:spcBef>
            <a:spcAft>
              <a:spcPct val="35000"/>
            </a:spcAft>
            <a:buNone/>
          </a:pPr>
          <a:endParaRPr lang="en-GB" sz="2400" b="1" kern="1200" dirty="0">
            <a:solidFill>
              <a:schemeClr val="tx1"/>
            </a:solidFill>
            <a:latin typeface="Al Tarikh" charset="-78"/>
            <a:ea typeface="Al Tarikh" charset="-78"/>
            <a:cs typeface="Al Tarikh" charset="-78"/>
          </a:endParaRPr>
        </a:p>
      </dsp:txBody>
      <dsp:txXfrm>
        <a:off x="1772643" y="1321936"/>
        <a:ext cx="2170252" cy="1052385"/>
      </dsp:txXfrm>
    </dsp:sp>
    <dsp:sp modelId="{135AFB7F-7E5E-4CCB-8AF1-EC9293E3222F}">
      <dsp:nvSpPr>
        <dsp:cNvPr id="0" name=""/>
        <dsp:cNvSpPr/>
      </dsp:nvSpPr>
      <dsp:spPr>
        <a:xfrm rot="8657599">
          <a:off x="3872121" y="2792094"/>
          <a:ext cx="1101326" cy="40390"/>
        </a:xfrm>
        <a:custGeom>
          <a:avLst/>
          <a:gdLst/>
          <a:ahLst/>
          <a:cxnLst/>
          <a:rect l="0" t="0" r="0" b="0"/>
          <a:pathLst>
            <a:path>
              <a:moveTo>
                <a:pt x="0" y="20195"/>
              </a:moveTo>
              <a:lnTo>
                <a:pt x="1101326" y="201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en-GB" sz="2400" b="1" kern="1200">
            <a:solidFill>
              <a:schemeClr val="tx1"/>
            </a:solidFill>
            <a:latin typeface="Al Tarikh" charset="-78"/>
            <a:ea typeface="Al Tarikh" charset="-78"/>
            <a:cs typeface="Al Tarikh" charset="-78"/>
          </a:endParaRPr>
        </a:p>
      </dsp:txBody>
      <dsp:txXfrm rot="10800000">
        <a:off x="4395251" y="2784756"/>
        <a:ext cx="55066" cy="55066"/>
      </dsp:txXfrm>
    </dsp:sp>
    <dsp:sp modelId="{93D77F0B-DD2E-4479-80B9-6462F4464BE6}">
      <dsp:nvSpPr>
        <dsp:cNvPr id="0" name=""/>
        <dsp:cNvSpPr/>
      </dsp:nvSpPr>
      <dsp:spPr>
        <a:xfrm>
          <a:off x="1739902" y="2574742"/>
          <a:ext cx="2235734" cy="111786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latin typeface="Al Tarikh" charset="-78"/>
              <a:ea typeface="Al Tarikh" charset="-78"/>
              <a:cs typeface="Al Tarikh" charset="-78"/>
            </a:rPr>
            <a:t>مقابلة فردية </a:t>
          </a:r>
          <a:endParaRPr lang="en-GB" sz="2400" b="1" kern="1200" dirty="0">
            <a:solidFill>
              <a:schemeClr val="tx1"/>
            </a:solidFill>
            <a:latin typeface="Al Tarikh" charset="-78"/>
            <a:ea typeface="Al Tarikh" charset="-78"/>
            <a:cs typeface="Al Tarikh" charset="-78"/>
          </a:endParaRPr>
        </a:p>
      </dsp:txBody>
      <dsp:txXfrm>
        <a:off x="1772643" y="2607483"/>
        <a:ext cx="2170252" cy="1052385"/>
      </dsp:txXfrm>
    </dsp:sp>
    <dsp:sp modelId="{F1EBD049-AA3A-4E2B-A15D-650D4C7F2FE7}">
      <dsp:nvSpPr>
        <dsp:cNvPr id="0" name=""/>
        <dsp:cNvSpPr/>
      </dsp:nvSpPr>
      <dsp:spPr>
        <a:xfrm rot="6892822">
          <a:off x="3359983" y="3434868"/>
          <a:ext cx="2125602" cy="40390"/>
        </a:xfrm>
        <a:custGeom>
          <a:avLst/>
          <a:gdLst/>
          <a:ahLst/>
          <a:cxnLst/>
          <a:rect l="0" t="0" r="0" b="0"/>
          <a:pathLst>
            <a:path>
              <a:moveTo>
                <a:pt x="0" y="20195"/>
              </a:moveTo>
              <a:lnTo>
                <a:pt x="2125602" y="201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rtl="1">
            <a:lnSpc>
              <a:spcPct val="90000"/>
            </a:lnSpc>
            <a:spcBef>
              <a:spcPct val="0"/>
            </a:spcBef>
            <a:spcAft>
              <a:spcPct val="35000"/>
            </a:spcAft>
            <a:buNone/>
          </a:pPr>
          <a:endParaRPr lang="en-GB" sz="2400" b="1" kern="1200">
            <a:solidFill>
              <a:schemeClr val="tx1"/>
            </a:solidFill>
            <a:latin typeface="Al Tarikh" charset="-78"/>
            <a:ea typeface="Al Tarikh" charset="-78"/>
            <a:cs typeface="Al Tarikh" charset="-78"/>
          </a:endParaRPr>
        </a:p>
      </dsp:txBody>
      <dsp:txXfrm rot="10800000">
        <a:off x="4369644" y="3401923"/>
        <a:ext cx="106280" cy="106280"/>
      </dsp:txXfrm>
    </dsp:sp>
    <dsp:sp modelId="{568DF396-D393-4FAE-AFD1-5FC12582E43A}">
      <dsp:nvSpPr>
        <dsp:cNvPr id="0" name=""/>
        <dsp:cNvSpPr/>
      </dsp:nvSpPr>
      <dsp:spPr>
        <a:xfrm>
          <a:off x="1739902" y="3860290"/>
          <a:ext cx="2235734" cy="111786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latin typeface="Al Tarikh" charset="-78"/>
              <a:ea typeface="Al Tarikh" charset="-78"/>
              <a:cs typeface="Al Tarikh" charset="-78"/>
            </a:rPr>
            <a:t>مقابلة جماعية</a:t>
          </a:r>
          <a:endParaRPr lang="en-GB" sz="2400" b="1" kern="1200" dirty="0">
            <a:solidFill>
              <a:schemeClr val="tx1"/>
            </a:solidFill>
            <a:latin typeface="Al Tarikh" charset="-78"/>
            <a:ea typeface="Al Tarikh" charset="-78"/>
            <a:cs typeface="Al Tarikh" charset="-78"/>
          </a:endParaRPr>
        </a:p>
      </dsp:txBody>
      <dsp:txXfrm>
        <a:off x="1772643" y="3893031"/>
        <a:ext cx="2170252" cy="105238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A71505-AE12-4E67-961D-D11B9FE90B8C}" type="datetimeFigureOut">
              <a:rPr lang="ar-SA" smtClean="0"/>
              <a:t>09/07/1444</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09A54E2-09AC-4EEE-AB32-410F93B972E8}" type="slidenum">
              <a:rPr lang="ar-SA" smtClean="0"/>
              <a:t>‹#›</a:t>
            </a:fld>
            <a:endParaRPr lang="ar-SA"/>
          </a:p>
        </p:txBody>
      </p:sp>
    </p:spTree>
    <p:extLst>
      <p:ext uri="{BB962C8B-B14F-4D97-AF65-F5344CB8AC3E}">
        <p14:creationId xmlns:p14="http://schemas.microsoft.com/office/powerpoint/2010/main" val="5899512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989810-582C-4C0C-9C3B-B3396474EB9C}" type="datetime1">
              <a:rPr lang="en-US" smtClean="0"/>
              <a:t>1/30/2023</a:t>
            </a:fld>
            <a:endParaRPr lang="en-US"/>
          </a:p>
        </p:txBody>
      </p:sp>
      <p:sp>
        <p:nvSpPr>
          <p:cNvPr id="5" name="Footer Placeholder 4"/>
          <p:cNvSpPr>
            <a:spLocks noGrp="1"/>
          </p:cNvSpPr>
          <p:nvPr>
            <p:ph type="ftr" sz="quarter" idx="11"/>
          </p:nvPr>
        </p:nvSpPr>
        <p:spPr>
          <a:xfrm>
            <a:off x="25400" y="73577"/>
            <a:ext cx="1953871" cy="365125"/>
          </a:xfrm>
        </p:spPr>
        <p:txBody>
          <a:bodyPr/>
          <a:lstStyle>
            <a:lvl1pPr>
              <a:defRPr sz="1600">
                <a:solidFill>
                  <a:schemeClr val="accent6"/>
                </a:solidFill>
              </a:defRPr>
            </a:lvl1pPr>
          </a:lstStyle>
          <a:p>
            <a:pPr rtl="1"/>
            <a:r>
              <a:rPr lang="ar-SA"/>
              <a:t>اساتذة المقرر:د.ماجد السلمى    -د.سلمى سيداحمد عبدالرحيم</a:t>
            </a:r>
            <a:endParaRPr lang="en-US" dirty="0"/>
          </a:p>
        </p:txBody>
      </p:sp>
      <p:sp>
        <p:nvSpPr>
          <p:cNvPr id="6" name="Slide Number Placeholder 5"/>
          <p:cNvSpPr>
            <a:spLocks noGrp="1"/>
          </p:cNvSpPr>
          <p:nvPr>
            <p:ph type="sldNum" sz="quarter" idx="12"/>
          </p:nvPr>
        </p:nvSpPr>
        <p:spPr/>
        <p:txBody>
          <a:bodyPr/>
          <a:lstStyle/>
          <a:p>
            <a:fld id="{E0E8C8D2-1620-9D4B-B91A-B3292D80549A}" type="slidenum">
              <a:rPr lang="en-US" smtClean="0"/>
              <a:t>‹#›</a:t>
            </a:fld>
            <a:endParaRPr lang="en-US"/>
          </a:p>
        </p:txBody>
      </p:sp>
      <p:pic>
        <p:nvPicPr>
          <p:cNvPr id="9" name="Picture 8"/>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3115733" y="423333"/>
            <a:ext cx="6519334" cy="5638800"/>
          </a:xfrm>
          <a:prstGeom prst="rect">
            <a:avLst/>
          </a:prstGeom>
        </p:spPr>
      </p:pic>
      <p:pic>
        <p:nvPicPr>
          <p:cNvPr id="10" name="Picture 9"/>
          <p:cNvPicPr>
            <a:picLocks noChangeAspect="1"/>
          </p:cNvPicPr>
          <p:nvPr/>
        </p:nvPicPr>
        <p:blipFill rotWithShape="1">
          <a:blip r:embed="rId3">
            <a:alphaModFix amt="35000"/>
            <a:extLst>
              <a:ext uri="{28A0092B-C50C-407E-A947-70E740481C1C}">
                <a14:useLocalDpi xmlns:a14="http://schemas.microsoft.com/office/drawing/2010/main" val="0"/>
              </a:ext>
            </a:extLst>
          </a:blip>
          <a:srcRect l="6337" t="-1408" r="-5634" b="1408"/>
          <a:stretch/>
        </p:blipFill>
        <p:spPr>
          <a:xfrm>
            <a:off x="10165278" y="73577"/>
            <a:ext cx="2026722" cy="2041097"/>
          </a:xfrm>
          <a:prstGeom prst="ellipse">
            <a:avLst/>
          </a:prstGeom>
          <a:effectLst>
            <a:glow rad="165100">
              <a:schemeClr val="bg2">
                <a:alpha val="51000"/>
              </a:schemeClr>
            </a:glow>
          </a:effectLst>
        </p:spPr>
      </p:pic>
    </p:spTree>
    <p:extLst>
      <p:ext uri="{BB962C8B-B14F-4D97-AF65-F5344CB8AC3E}">
        <p14:creationId xmlns:p14="http://schemas.microsoft.com/office/powerpoint/2010/main" val="29145029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2766-3EBC-8D4C-A356-F51E215DA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921AE9-583A-0445-89E8-5B34C3F90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7E0526-F8A0-C44A-BCA6-E00D97FF4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5615A4-4998-8548-97C1-CB86FBFBAB39}"/>
              </a:ext>
            </a:extLst>
          </p:cNvPr>
          <p:cNvSpPr>
            <a:spLocks noGrp="1"/>
          </p:cNvSpPr>
          <p:nvPr>
            <p:ph type="dt" sz="half" idx="10"/>
          </p:nvPr>
        </p:nvSpPr>
        <p:spPr/>
        <p:txBody>
          <a:bodyPr/>
          <a:lstStyle/>
          <a:p>
            <a:fld id="{3ADC34A7-59A6-4547-89FD-F5BE53CFB3E7}" type="datetime1">
              <a:rPr lang="en-US" smtClean="0"/>
              <a:t>1/30/2023</a:t>
            </a:fld>
            <a:endParaRPr lang="en-US"/>
          </a:p>
        </p:txBody>
      </p:sp>
      <p:sp>
        <p:nvSpPr>
          <p:cNvPr id="6" name="Footer Placeholder 5">
            <a:extLst>
              <a:ext uri="{FF2B5EF4-FFF2-40B4-BE49-F238E27FC236}">
                <a16:creationId xmlns:a16="http://schemas.microsoft.com/office/drawing/2014/main" id="{8C0897CD-6AFF-3D43-83C5-A560BCBD1F2D}"/>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7" name="Slide Number Placeholder 6">
            <a:extLst>
              <a:ext uri="{FF2B5EF4-FFF2-40B4-BE49-F238E27FC236}">
                <a16:creationId xmlns:a16="http://schemas.microsoft.com/office/drawing/2014/main" id="{62F7CCED-A99F-094F-AEE8-E62CE8351844}"/>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72585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6CE9-D68A-5547-8CC0-B719C9DE8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64E1C8-DD87-4D4E-95FB-FB89D4EB8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372EA56-DD6B-D84D-8CB6-1C273F81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817457-DF46-C643-913F-DC5B56D0974C}"/>
              </a:ext>
            </a:extLst>
          </p:cNvPr>
          <p:cNvSpPr>
            <a:spLocks noGrp="1"/>
          </p:cNvSpPr>
          <p:nvPr>
            <p:ph type="dt" sz="half" idx="10"/>
          </p:nvPr>
        </p:nvSpPr>
        <p:spPr/>
        <p:txBody>
          <a:bodyPr/>
          <a:lstStyle/>
          <a:p>
            <a:fld id="{3FE16D76-D112-49AB-A8D5-239B4C7CCC30}" type="datetime1">
              <a:rPr lang="en-US" smtClean="0"/>
              <a:t>1/30/2023</a:t>
            </a:fld>
            <a:endParaRPr lang="en-US"/>
          </a:p>
        </p:txBody>
      </p:sp>
      <p:sp>
        <p:nvSpPr>
          <p:cNvPr id="6" name="Footer Placeholder 5">
            <a:extLst>
              <a:ext uri="{FF2B5EF4-FFF2-40B4-BE49-F238E27FC236}">
                <a16:creationId xmlns:a16="http://schemas.microsoft.com/office/drawing/2014/main" id="{7225A7DC-7CD4-DB43-B366-2A85E00CDE58}"/>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7" name="Slide Number Placeholder 6">
            <a:extLst>
              <a:ext uri="{FF2B5EF4-FFF2-40B4-BE49-F238E27FC236}">
                <a16:creationId xmlns:a16="http://schemas.microsoft.com/office/drawing/2014/main" id="{26355CC8-97B0-A847-8FEA-B9305BADA2BF}"/>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425924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1158-AED3-BB41-8345-BDBEB76E2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3B90F2-D6CB-EB43-A2BE-C740AB8345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985C7-9159-984E-A753-7714A513F8F7}"/>
              </a:ext>
            </a:extLst>
          </p:cNvPr>
          <p:cNvSpPr>
            <a:spLocks noGrp="1"/>
          </p:cNvSpPr>
          <p:nvPr>
            <p:ph type="dt" sz="half" idx="10"/>
          </p:nvPr>
        </p:nvSpPr>
        <p:spPr/>
        <p:txBody>
          <a:bodyPr/>
          <a:lstStyle/>
          <a:p>
            <a:fld id="{ECBEFCAE-5355-472A-9173-E0061CF0FD71}" type="datetime1">
              <a:rPr lang="en-US" smtClean="0"/>
              <a:t>1/30/2023</a:t>
            </a:fld>
            <a:endParaRPr lang="en-US"/>
          </a:p>
        </p:txBody>
      </p:sp>
      <p:sp>
        <p:nvSpPr>
          <p:cNvPr id="5" name="Footer Placeholder 4">
            <a:extLst>
              <a:ext uri="{FF2B5EF4-FFF2-40B4-BE49-F238E27FC236}">
                <a16:creationId xmlns:a16="http://schemas.microsoft.com/office/drawing/2014/main" id="{7ABBEC14-7679-8C43-9C9C-EEC078FC12FC}"/>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6" name="Slide Number Placeholder 5">
            <a:extLst>
              <a:ext uri="{FF2B5EF4-FFF2-40B4-BE49-F238E27FC236}">
                <a16:creationId xmlns:a16="http://schemas.microsoft.com/office/drawing/2014/main" id="{512FB036-F901-284C-9225-DD7167CBC7B3}"/>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100504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03031-CAB1-B54C-9E4B-3D77259F42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19E37-AF23-0C47-BFAC-0DE4CF0F25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5C8DF-19E0-B643-B1C8-2487928759FA}"/>
              </a:ext>
            </a:extLst>
          </p:cNvPr>
          <p:cNvSpPr>
            <a:spLocks noGrp="1"/>
          </p:cNvSpPr>
          <p:nvPr>
            <p:ph type="dt" sz="half" idx="10"/>
          </p:nvPr>
        </p:nvSpPr>
        <p:spPr/>
        <p:txBody>
          <a:bodyPr/>
          <a:lstStyle/>
          <a:p>
            <a:fld id="{D264CF07-9183-41D9-94A5-355F6BAA97CC}" type="datetime1">
              <a:rPr lang="en-US" smtClean="0"/>
              <a:t>1/30/2023</a:t>
            </a:fld>
            <a:endParaRPr lang="en-US"/>
          </a:p>
        </p:txBody>
      </p:sp>
      <p:sp>
        <p:nvSpPr>
          <p:cNvPr id="5" name="Footer Placeholder 4">
            <a:extLst>
              <a:ext uri="{FF2B5EF4-FFF2-40B4-BE49-F238E27FC236}">
                <a16:creationId xmlns:a16="http://schemas.microsoft.com/office/drawing/2014/main" id="{6E2F4A94-A44E-7B4C-958E-61C40B3640BB}"/>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6" name="Slide Number Placeholder 5">
            <a:extLst>
              <a:ext uri="{FF2B5EF4-FFF2-40B4-BE49-F238E27FC236}">
                <a16:creationId xmlns:a16="http://schemas.microsoft.com/office/drawing/2014/main" id="{0EBA7656-48D1-784D-9A9E-E52096A6D02A}"/>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240079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gn="r" rtl="1">
              <a:lnSpc>
                <a:spcPct val="200000"/>
              </a:lnSpc>
              <a:defRPr/>
            </a:lvl1pPr>
            <a:lvl2pPr algn="r" rtl="1">
              <a:lnSpc>
                <a:spcPct val="200000"/>
              </a:lnSpc>
              <a:defRPr/>
            </a:lvl2pPr>
            <a:lvl3pPr algn="r" rtl="1">
              <a:lnSpc>
                <a:spcPct val="200000"/>
              </a:lnSpc>
              <a:defRPr/>
            </a:lvl3pPr>
            <a:lvl4pPr algn="r" rtl="1">
              <a:lnSpc>
                <a:spcPct val="200000"/>
              </a:lnSpc>
              <a:defRPr/>
            </a:lvl4pPr>
            <a:lvl5pPr algn="r" rtl="1">
              <a:lnSpc>
                <a:spcPct val="2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8562D-A96D-42D4-90F5-2EDEB14F248C}" type="datetime1">
              <a:rPr lang="en-US" smtClean="0"/>
              <a:t>1/30/2023</a:t>
            </a:fld>
            <a:endParaRPr lang="en-US"/>
          </a:p>
        </p:txBody>
      </p:sp>
      <p:sp>
        <p:nvSpPr>
          <p:cNvPr id="5" name="Footer Placeholder 4"/>
          <p:cNvSpPr>
            <a:spLocks noGrp="1"/>
          </p:cNvSpPr>
          <p:nvPr>
            <p:ph type="ftr" sz="quarter" idx="11"/>
          </p:nvPr>
        </p:nvSpPr>
        <p:spPr/>
        <p:txBody>
          <a:bodyPr/>
          <a:lstStyle/>
          <a:p>
            <a:pPr marL="0" algn="ctr" defTabSz="914400" rtl="1" eaLnBrk="1" latinLnBrk="0" hangingPunct="1"/>
            <a:r>
              <a:rPr lang="ar-SA"/>
              <a:t>اساتذة المقرر:د.ماجد السلمى    -د.سلمى سيداحمد عبدالرحيم</a:t>
            </a:r>
            <a:endParaRPr lang="en-US"/>
          </a:p>
        </p:txBody>
      </p:sp>
      <p:sp>
        <p:nvSpPr>
          <p:cNvPr id="6" name="Slide Number Placeholder 5"/>
          <p:cNvSpPr>
            <a:spLocks noGrp="1"/>
          </p:cNvSpPr>
          <p:nvPr>
            <p:ph type="sldNum" sz="quarter" idx="12"/>
          </p:nvPr>
        </p:nvSpPr>
        <p:spPr/>
        <p:txBody>
          <a:bodyPr/>
          <a:lstStyle>
            <a:lvl1pPr>
              <a:defRPr sz="1600">
                <a:solidFill>
                  <a:schemeClr val="accent6"/>
                </a:solidFill>
              </a:defRPr>
            </a:lvl1pPr>
          </a:lstStyle>
          <a:p>
            <a:r>
              <a:rPr lang="ar-SA" dirty="0"/>
              <a:t>الفصل الخامس</a:t>
            </a:r>
            <a:endParaRPr lang="en-US" dirty="0"/>
          </a:p>
        </p:txBody>
      </p:sp>
      <p:pic>
        <p:nvPicPr>
          <p:cNvPr id="8" name="Picture 7"/>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2882900" y="365125"/>
            <a:ext cx="6519334" cy="5638800"/>
          </a:xfrm>
          <a:prstGeom prst="rect">
            <a:avLst/>
          </a:prstGeom>
        </p:spPr>
      </p:pic>
    </p:spTree>
    <p:extLst>
      <p:ext uri="{BB962C8B-B14F-4D97-AF65-F5344CB8AC3E}">
        <p14:creationId xmlns:p14="http://schemas.microsoft.com/office/powerpoint/2010/main" val="169024276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802F-715D-5F43-AF98-5B6295B406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88AAC5-E93C-F14E-B12A-2874F30B5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35FBB5-FD12-3B41-A151-F1FBB1BF0833}"/>
              </a:ext>
            </a:extLst>
          </p:cNvPr>
          <p:cNvSpPr>
            <a:spLocks noGrp="1"/>
          </p:cNvSpPr>
          <p:nvPr>
            <p:ph type="dt" sz="half" idx="10"/>
          </p:nvPr>
        </p:nvSpPr>
        <p:spPr/>
        <p:txBody>
          <a:bodyPr/>
          <a:lstStyle/>
          <a:p>
            <a:fld id="{136598FB-BACD-4227-89EA-C3ECFCFF5B8C}" type="datetime1">
              <a:rPr lang="en-US" smtClean="0"/>
              <a:t>1/30/2023</a:t>
            </a:fld>
            <a:endParaRPr lang="en-US"/>
          </a:p>
        </p:txBody>
      </p:sp>
      <p:sp>
        <p:nvSpPr>
          <p:cNvPr id="5" name="Footer Placeholder 4">
            <a:extLst>
              <a:ext uri="{FF2B5EF4-FFF2-40B4-BE49-F238E27FC236}">
                <a16:creationId xmlns:a16="http://schemas.microsoft.com/office/drawing/2014/main" id="{85EE3381-50FC-6942-BAC0-18EC66018C6B}"/>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6" name="Slide Number Placeholder 5">
            <a:extLst>
              <a:ext uri="{FF2B5EF4-FFF2-40B4-BE49-F238E27FC236}">
                <a16:creationId xmlns:a16="http://schemas.microsoft.com/office/drawing/2014/main" id="{0A41E5CE-6EDC-E944-8757-B3105FA1F15A}"/>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206444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9974-CAD8-B542-B340-49C8879E4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84868-BFBE-3B4A-B02E-CBCE630683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7C2F4-6716-7240-BBFC-347421E59DB6}"/>
              </a:ext>
            </a:extLst>
          </p:cNvPr>
          <p:cNvSpPr>
            <a:spLocks noGrp="1"/>
          </p:cNvSpPr>
          <p:nvPr>
            <p:ph type="dt" sz="half" idx="10"/>
          </p:nvPr>
        </p:nvSpPr>
        <p:spPr/>
        <p:txBody>
          <a:bodyPr/>
          <a:lstStyle/>
          <a:p>
            <a:fld id="{693752B5-7117-4079-B2AB-599CA8F9B1A8}" type="datetime1">
              <a:rPr lang="en-US" smtClean="0"/>
              <a:t>1/30/2023</a:t>
            </a:fld>
            <a:endParaRPr lang="en-US"/>
          </a:p>
        </p:txBody>
      </p:sp>
      <p:sp>
        <p:nvSpPr>
          <p:cNvPr id="5" name="Footer Placeholder 4">
            <a:extLst>
              <a:ext uri="{FF2B5EF4-FFF2-40B4-BE49-F238E27FC236}">
                <a16:creationId xmlns:a16="http://schemas.microsoft.com/office/drawing/2014/main" id="{28FF0072-B977-B946-8AB3-A60BBDF5AC3E}"/>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6" name="Slide Number Placeholder 5">
            <a:extLst>
              <a:ext uri="{FF2B5EF4-FFF2-40B4-BE49-F238E27FC236}">
                <a16:creationId xmlns:a16="http://schemas.microsoft.com/office/drawing/2014/main" id="{90F830B3-8C5D-1949-B683-5664B07BA5FB}"/>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337575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9017-A956-F241-8B61-E569800100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6924D3-3225-EA46-92F4-49364030E4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DB8F5D-71C7-7944-9B64-50895FC19522}"/>
              </a:ext>
            </a:extLst>
          </p:cNvPr>
          <p:cNvSpPr>
            <a:spLocks noGrp="1"/>
          </p:cNvSpPr>
          <p:nvPr>
            <p:ph type="dt" sz="half" idx="10"/>
          </p:nvPr>
        </p:nvSpPr>
        <p:spPr/>
        <p:txBody>
          <a:bodyPr/>
          <a:lstStyle/>
          <a:p>
            <a:fld id="{29EEB505-96B6-4DDA-833C-2A2E89473D66}" type="datetime1">
              <a:rPr lang="en-US" smtClean="0"/>
              <a:t>1/30/2023</a:t>
            </a:fld>
            <a:endParaRPr lang="en-US"/>
          </a:p>
        </p:txBody>
      </p:sp>
      <p:sp>
        <p:nvSpPr>
          <p:cNvPr id="5" name="Footer Placeholder 4">
            <a:extLst>
              <a:ext uri="{FF2B5EF4-FFF2-40B4-BE49-F238E27FC236}">
                <a16:creationId xmlns:a16="http://schemas.microsoft.com/office/drawing/2014/main" id="{0F86D9CD-2F38-C44D-8751-CA0806996165}"/>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6" name="Slide Number Placeholder 5">
            <a:extLst>
              <a:ext uri="{FF2B5EF4-FFF2-40B4-BE49-F238E27FC236}">
                <a16:creationId xmlns:a16="http://schemas.microsoft.com/office/drawing/2014/main" id="{3A45F0C9-CCDF-5945-BAE1-83DF487C94EE}"/>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161691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AE35-0ACF-4E4B-ABB5-9464230F51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56C81-C4D8-9C42-8016-CE16F2A345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064AA-CD97-4E4D-AFA2-1E585675D7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CDF3CB-BC5A-214C-968F-F5D713CE9EDC}"/>
              </a:ext>
            </a:extLst>
          </p:cNvPr>
          <p:cNvSpPr>
            <a:spLocks noGrp="1"/>
          </p:cNvSpPr>
          <p:nvPr>
            <p:ph type="dt" sz="half" idx="10"/>
          </p:nvPr>
        </p:nvSpPr>
        <p:spPr/>
        <p:txBody>
          <a:bodyPr/>
          <a:lstStyle/>
          <a:p>
            <a:fld id="{B8259E04-F39F-4E9B-A1E9-9481066FFF36}" type="datetime1">
              <a:rPr lang="en-US" smtClean="0"/>
              <a:t>1/30/2023</a:t>
            </a:fld>
            <a:endParaRPr lang="en-US"/>
          </a:p>
        </p:txBody>
      </p:sp>
      <p:sp>
        <p:nvSpPr>
          <p:cNvPr id="6" name="Footer Placeholder 5">
            <a:extLst>
              <a:ext uri="{FF2B5EF4-FFF2-40B4-BE49-F238E27FC236}">
                <a16:creationId xmlns:a16="http://schemas.microsoft.com/office/drawing/2014/main" id="{B9507420-015B-224C-B31B-5B6BE52025EC}"/>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7" name="Slide Number Placeholder 6">
            <a:extLst>
              <a:ext uri="{FF2B5EF4-FFF2-40B4-BE49-F238E27FC236}">
                <a16:creationId xmlns:a16="http://schemas.microsoft.com/office/drawing/2014/main" id="{14ACC29D-2F26-4E49-81A3-8B93A4A631AB}"/>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147557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4195-6DF1-6146-BB65-C6069E408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9B3638-57A0-5841-BF43-15DBAF3605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3DE88-4BA8-8844-A1D0-CEA5B69C59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6B1C7-381D-0547-8724-948403882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59366D-D970-C24C-816D-42383DB7F9C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5FAE78-9BD4-C942-A448-6F0FECD0EA77}"/>
              </a:ext>
            </a:extLst>
          </p:cNvPr>
          <p:cNvSpPr>
            <a:spLocks noGrp="1"/>
          </p:cNvSpPr>
          <p:nvPr>
            <p:ph type="dt" sz="half" idx="10"/>
          </p:nvPr>
        </p:nvSpPr>
        <p:spPr/>
        <p:txBody>
          <a:bodyPr/>
          <a:lstStyle/>
          <a:p>
            <a:fld id="{545F19F0-3303-46CE-BFAD-4B98AB6596C0}" type="datetime1">
              <a:rPr lang="en-US" smtClean="0"/>
              <a:t>1/30/2023</a:t>
            </a:fld>
            <a:endParaRPr lang="en-US"/>
          </a:p>
        </p:txBody>
      </p:sp>
      <p:sp>
        <p:nvSpPr>
          <p:cNvPr id="8" name="Footer Placeholder 7">
            <a:extLst>
              <a:ext uri="{FF2B5EF4-FFF2-40B4-BE49-F238E27FC236}">
                <a16:creationId xmlns:a16="http://schemas.microsoft.com/office/drawing/2014/main" id="{475BC6E7-9A69-7149-A897-EE03FB6DFB2D}"/>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9" name="Slide Number Placeholder 8">
            <a:extLst>
              <a:ext uri="{FF2B5EF4-FFF2-40B4-BE49-F238E27FC236}">
                <a16:creationId xmlns:a16="http://schemas.microsoft.com/office/drawing/2014/main" id="{27D8C6E0-2945-A249-915B-2FD232B0D2E7}"/>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1464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BE0A-6D12-FB43-8E88-D25DABB78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154A1-AA1F-D04F-8619-F08FBA0918D2}"/>
              </a:ext>
            </a:extLst>
          </p:cNvPr>
          <p:cNvSpPr>
            <a:spLocks noGrp="1"/>
          </p:cNvSpPr>
          <p:nvPr>
            <p:ph type="dt" sz="half" idx="10"/>
          </p:nvPr>
        </p:nvSpPr>
        <p:spPr/>
        <p:txBody>
          <a:bodyPr/>
          <a:lstStyle/>
          <a:p>
            <a:fld id="{B097C33B-C8D4-434E-A426-FB66426BD7DF}" type="datetime1">
              <a:rPr lang="en-US" smtClean="0"/>
              <a:t>1/30/2023</a:t>
            </a:fld>
            <a:endParaRPr lang="en-US"/>
          </a:p>
        </p:txBody>
      </p:sp>
      <p:sp>
        <p:nvSpPr>
          <p:cNvPr id="4" name="Footer Placeholder 3">
            <a:extLst>
              <a:ext uri="{FF2B5EF4-FFF2-40B4-BE49-F238E27FC236}">
                <a16:creationId xmlns:a16="http://schemas.microsoft.com/office/drawing/2014/main" id="{AE939DD4-BFBE-E54A-97F4-ADBC02B8B725}"/>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5" name="Slide Number Placeholder 4">
            <a:extLst>
              <a:ext uri="{FF2B5EF4-FFF2-40B4-BE49-F238E27FC236}">
                <a16:creationId xmlns:a16="http://schemas.microsoft.com/office/drawing/2014/main" id="{96D57AFA-A3CA-774B-B8B0-9E669BB97FD2}"/>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28532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60191-B304-0D4B-A51E-3448CD89D185}"/>
              </a:ext>
            </a:extLst>
          </p:cNvPr>
          <p:cNvSpPr>
            <a:spLocks noGrp="1"/>
          </p:cNvSpPr>
          <p:nvPr>
            <p:ph type="dt" sz="half" idx="10"/>
          </p:nvPr>
        </p:nvSpPr>
        <p:spPr/>
        <p:txBody>
          <a:bodyPr/>
          <a:lstStyle/>
          <a:p>
            <a:fld id="{93D5A752-28A1-4F5F-A386-DD17C5503885}" type="datetime1">
              <a:rPr lang="en-US" smtClean="0"/>
              <a:t>1/30/2023</a:t>
            </a:fld>
            <a:endParaRPr lang="en-US"/>
          </a:p>
        </p:txBody>
      </p:sp>
      <p:sp>
        <p:nvSpPr>
          <p:cNvPr id="3" name="Footer Placeholder 2">
            <a:extLst>
              <a:ext uri="{FF2B5EF4-FFF2-40B4-BE49-F238E27FC236}">
                <a16:creationId xmlns:a16="http://schemas.microsoft.com/office/drawing/2014/main" id="{35D8D72F-6552-6846-B316-2426BA99CEAC}"/>
              </a:ext>
            </a:extLst>
          </p:cNvPr>
          <p:cNvSpPr>
            <a:spLocks noGrp="1"/>
          </p:cNvSpPr>
          <p:nvPr>
            <p:ph type="ftr" sz="quarter" idx="11"/>
          </p:nvPr>
        </p:nvSpPr>
        <p:spPr/>
        <p:txBody>
          <a:bodyPr/>
          <a:lstStyle/>
          <a:p>
            <a:r>
              <a:rPr lang="ar-SA"/>
              <a:t>اساتذة المقرر:د.ماجد السلمى    -د.سلمى سيداحمد عبدالرحيم</a:t>
            </a:r>
            <a:endParaRPr lang="en-US"/>
          </a:p>
        </p:txBody>
      </p:sp>
      <p:sp>
        <p:nvSpPr>
          <p:cNvPr id="4" name="Slide Number Placeholder 3">
            <a:extLst>
              <a:ext uri="{FF2B5EF4-FFF2-40B4-BE49-F238E27FC236}">
                <a16:creationId xmlns:a16="http://schemas.microsoft.com/office/drawing/2014/main" id="{12F6D338-7835-4E44-830D-74FD857E9AA3}"/>
              </a:ext>
            </a:extLst>
          </p:cNvPr>
          <p:cNvSpPr>
            <a:spLocks noGrp="1"/>
          </p:cNvSpPr>
          <p:nvPr>
            <p:ph type="sldNum" sz="quarter" idx="12"/>
          </p:nvPr>
        </p:nvSpPr>
        <p:spPr/>
        <p:txBody>
          <a:bodyPr/>
          <a:lstStyle/>
          <a:p>
            <a:fld id="{71FD305B-A4C0-BC47-A4FA-C32825410027}" type="slidenum">
              <a:rPr lang="en-US" smtClean="0"/>
              <a:t>‹#›</a:t>
            </a:fld>
            <a:endParaRPr lang="en-US"/>
          </a:p>
        </p:txBody>
      </p:sp>
    </p:spTree>
    <p:extLst>
      <p:ext uri="{BB962C8B-B14F-4D97-AF65-F5344CB8AC3E}">
        <p14:creationId xmlns:p14="http://schemas.microsoft.com/office/powerpoint/2010/main" val="1856990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17D78-664E-3F48-B8BB-D9572F24C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2C908D-93CA-4C40-A36C-7D1D8B2C8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A21BB-DE06-564A-B9F0-C8BBB1524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DA357-8F94-4630-9504-DFC52DFE3448}" type="datetime1">
              <a:rPr lang="en-US" smtClean="0"/>
              <a:t>1/30/2023</a:t>
            </a:fld>
            <a:endParaRPr lang="en-US"/>
          </a:p>
        </p:txBody>
      </p:sp>
      <p:sp>
        <p:nvSpPr>
          <p:cNvPr id="5" name="Footer Placeholder 4">
            <a:extLst>
              <a:ext uri="{FF2B5EF4-FFF2-40B4-BE49-F238E27FC236}">
                <a16:creationId xmlns:a16="http://schemas.microsoft.com/office/drawing/2014/main" id="{73CB1027-854A-8F4A-BEE1-D4966CA16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اساتذة المقرر:د.ماجد السلمى    -د.سلمى سيداحمد عبدالرحيم</a:t>
            </a:r>
            <a:endParaRPr lang="en-US"/>
          </a:p>
        </p:txBody>
      </p:sp>
      <p:sp>
        <p:nvSpPr>
          <p:cNvPr id="6" name="Slide Number Placeholder 5">
            <a:extLst>
              <a:ext uri="{FF2B5EF4-FFF2-40B4-BE49-F238E27FC236}">
                <a16:creationId xmlns:a16="http://schemas.microsoft.com/office/drawing/2014/main" id="{79EE4818-9ACE-9D48-BB2D-BB7F80CDD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D305B-A4C0-BC47-A4FA-C32825410027}" type="slidenum">
              <a:rPr lang="en-US" smtClean="0"/>
              <a:t>‹#›</a:t>
            </a:fld>
            <a:endParaRPr lang="en-US"/>
          </a:p>
        </p:txBody>
      </p:sp>
    </p:spTree>
    <p:extLst>
      <p:ext uri="{BB962C8B-B14F-4D97-AF65-F5344CB8AC3E}">
        <p14:creationId xmlns:p14="http://schemas.microsoft.com/office/powerpoint/2010/main" val="35591411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69" b="-758"/>
          <a:stretch/>
        </p:blipFill>
        <p:spPr>
          <a:xfrm>
            <a:off x="-115747" y="1782500"/>
            <a:ext cx="12307747" cy="5393803"/>
          </a:xfrm>
          <a:prstGeom prst="rect">
            <a:avLst/>
          </a:prstGeom>
        </p:spPr>
      </p:pic>
      <p:sp>
        <p:nvSpPr>
          <p:cNvPr id="4" name="Rectangle 3"/>
          <p:cNvSpPr/>
          <p:nvPr/>
        </p:nvSpPr>
        <p:spPr>
          <a:xfrm>
            <a:off x="1016725" y="1782500"/>
            <a:ext cx="5778138" cy="2773419"/>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le 1"/>
          <p:cNvSpPr>
            <a:spLocks noGrp="1"/>
          </p:cNvSpPr>
          <p:nvPr>
            <p:ph type="ctrTitle"/>
          </p:nvPr>
        </p:nvSpPr>
        <p:spPr>
          <a:xfrm>
            <a:off x="1341120" y="2245587"/>
            <a:ext cx="5338354" cy="2081349"/>
          </a:xfrm>
          <a:ln>
            <a:solidFill>
              <a:schemeClr val="accent1"/>
            </a:solidFill>
          </a:ln>
        </p:spPr>
        <p:txBody>
          <a:bodyPr>
            <a:noAutofit/>
          </a:bodyPr>
          <a:lstStyle/>
          <a:p>
            <a:pPr rtl="1"/>
            <a:br>
              <a:rPr lang="en-US" sz="2800" b="1" dirty="0">
                <a:solidFill>
                  <a:schemeClr val="bg1"/>
                </a:solidFill>
                <a:effectLst>
                  <a:outerShdw blurRad="38100" dist="38100" dir="2700000" algn="tl">
                    <a:srgbClr val="000000">
                      <a:alpha val="43137"/>
                    </a:srgbClr>
                  </a:outerShdw>
                </a:effectLst>
                <a:latin typeface="Al Tarikh" charset="-78"/>
                <a:ea typeface="Al Tarikh" charset="-78"/>
                <a:cs typeface="Al Tarikh" charset="-78"/>
              </a:rPr>
            </a:br>
            <a:br>
              <a:rPr lang="ar-SA" sz="2800" b="1" dirty="0">
                <a:solidFill>
                  <a:schemeClr val="bg1"/>
                </a:solidFill>
                <a:effectLst>
                  <a:outerShdw blurRad="38100" dist="38100" dir="2700000" algn="tl">
                    <a:srgbClr val="000000">
                      <a:alpha val="43137"/>
                    </a:srgbClr>
                  </a:outerShdw>
                </a:effectLst>
                <a:latin typeface="Al Tarikh" charset="-78"/>
                <a:ea typeface="Al Tarikh" charset="-78"/>
                <a:cs typeface="Al Tarikh" charset="-78"/>
              </a:rPr>
            </a:br>
            <a:br>
              <a:rPr lang="ar-SA" sz="2800" b="1" dirty="0">
                <a:solidFill>
                  <a:schemeClr val="bg1"/>
                </a:solidFill>
                <a:effectLst>
                  <a:outerShdw blurRad="38100" dist="38100" dir="2700000" algn="tl">
                    <a:srgbClr val="000000">
                      <a:alpha val="43137"/>
                    </a:srgbClr>
                  </a:outerShdw>
                </a:effectLst>
                <a:latin typeface="Al Tarikh" charset="-78"/>
                <a:ea typeface="Al Tarikh" charset="-78"/>
                <a:cs typeface="Al Tarikh" charset="-78"/>
              </a:rPr>
            </a:br>
            <a:br>
              <a:rPr lang="ar-SA" sz="2800" b="1" dirty="0">
                <a:solidFill>
                  <a:schemeClr val="bg1"/>
                </a:solidFill>
                <a:effectLst>
                  <a:outerShdw blurRad="38100" dist="38100" dir="2700000" algn="tl">
                    <a:srgbClr val="000000">
                      <a:alpha val="43137"/>
                    </a:srgbClr>
                  </a:outerShdw>
                </a:effectLst>
                <a:latin typeface="Al Tarikh" charset="-78"/>
                <a:ea typeface="Al Tarikh" charset="-78"/>
                <a:cs typeface="Al Tarikh" charset="-78"/>
              </a:rPr>
            </a:br>
            <a:r>
              <a:rPr lang="ar-SA" sz="2800" b="1" dirty="0">
                <a:solidFill>
                  <a:schemeClr val="bg1"/>
                </a:solidFill>
                <a:effectLst>
                  <a:outerShdw blurRad="38100" dist="38100" dir="2700000" algn="tl">
                    <a:srgbClr val="000000">
                      <a:alpha val="43137"/>
                    </a:srgbClr>
                  </a:outerShdw>
                </a:effectLst>
              </a:rPr>
              <a:t>برنامج ماجستير إدارةالأعمال التنفيذي</a:t>
            </a:r>
            <a:br>
              <a:rPr lang="ar-SA" sz="2800" b="1" dirty="0">
                <a:solidFill>
                  <a:schemeClr val="bg1"/>
                </a:solidFill>
                <a:effectLst>
                  <a:outerShdw blurRad="38100" dist="38100" dir="2700000" algn="tl">
                    <a:srgbClr val="000000">
                      <a:alpha val="43137"/>
                    </a:srgbClr>
                  </a:outerShdw>
                </a:effectLst>
              </a:rPr>
            </a:br>
            <a:br>
              <a:rPr lang="en-US" sz="2800" b="1" dirty="0">
                <a:solidFill>
                  <a:schemeClr val="bg1"/>
                </a:solidFill>
                <a:effectLst>
                  <a:outerShdw blurRad="38100" dist="38100" dir="2700000" algn="tl">
                    <a:srgbClr val="000000">
                      <a:alpha val="43137"/>
                    </a:srgbClr>
                  </a:outerShdw>
                </a:effectLst>
              </a:rPr>
            </a:br>
            <a:r>
              <a:rPr lang="ar-SA" sz="2800" b="1" dirty="0">
                <a:solidFill>
                  <a:schemeClr val="bg1"/>
                </a:solidFill>
                <a:effectLst>
                  <a:outerShdw blurRad="38100" dist="38100" dir="2700000" algn="tl">
                    <a:srgbClr val="000000">
                      <a:alpha val="43137"/>
                    </a:srgbClr>
                  </a:outerShdw>
                </a:effectLst>
              </a:rPr>
              <a:t>مقرر: </a:t>
            </a:r>
            <a:r>
              <a:rPr lang="ar-SA" sz="2800" b="1" dirty="0">
                <a:solidFill>
                  <a:schemeClr val="bg1"/>
                </a:solidFill>
              </a:rPr>
              <a:t>إدارةالموارد البشرية</a:t>
            </a:r>
            <a:br>
              <a:rPr lang="ar-SA" sz="2800" b="1" dirty="0">
                <a:solidFill>
                  <a:schemeClr val="bg1"/>
                </a:solidFill>
                <a:latin typeface="Al Tarikh" charset="-78"/>
                <a:ea typeface="Al Tarikh" charset="-78"/>
                <a:cs typeface="Al Tarikh" charset="-78"/>
              </a:rPr>
            </a:br>
            <a:br>
              <a:rPr lang="ar-SA" sz="2800" b="1" dirty="0">
                <a:solidFill>
                  <a:schemeClr val="bg1"/>
                </a:solidFill>
                <a:latin typeface="Al Tarikh" charset="-78"/>
                <a:ea typeface="Al Tarikh" charset="-78"/>
                <a:cs typeface="Al Tarikh" charset="-78"/>
              </a:rPr>
            </a:br>
            <a:endParaRPr lang="en-US" sz="2800" b="1" dirty="0">
              <a:solidFill>
                <a:schemeClr val="bg1"/>
              </a:solidFill>
              <a:latin typeface="Al Tarikh" charset="-78"/>
              <a:ea typeface="Al Tarikh" charset="-78"/>
              <a:cs typeface="Al Tarikh" charset="-78"/>
            </a:endParaRPr>
          </a:p>
        </p:txBody>
      </p:sp>
      <p:sp>
        <p:nvSpPr>
          <p:cNvPr id="5" name="AutoShape 2" descr="blob:https://web.whatsapp.com/8d965bf0-0657-4b8d-9699-435fdf49eac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0670" y="131248"/>
            <a:ext cx="2475248" cy="1375138"/>
          </a:xfrm>
          <a:prstGeom prst="rect">
            <a:avLst/>
          </a:prstGeom>
        </p:spPr>
      </p:pic>
      <p:graphicFrame>
        <p:nvGraphicFramePr>
          <p:cNvPr id="7" name="Object 6"/>
          <p:cNvGraphicFramePr>
            <a:graphicFrameLocks noChangeAspect="1"/>
          </p:cNvGraphicFramePr>
          <p:nvPr/>
        </p:nvGraphicFramePr>
        <p:xfrm>
          <a:off x="460375" y="392363"/>
          <a:ext cx="3002033" cy="975782"/>
        </p:xfrm>
        <a:graphic>
          <a:graphicData uri="http://schemas.openxmlformats.org/presentationml/2006/ole">
            <mc:AlternateContent xmlns:mc="http://schemas.openxmlformats.org/markup-compatibility/2006">
              <mc:Choice xmlns:v="urn:schemas-microsoft-com:vml" Requires="v">
                <p:oleObj name="Image" r:id="rId4" imgW="4913280" imgH="1596960" progId="Photoshop.Image.18">
                  <p:embed/>
                </p:oleObj>
              </mc:Choice>
              <mc:Fallback>
                <p:oleObj name="Image" r:id="rId4" imgW="4913280" imgH="1596960" progId="Photoshop.Image.18">
                  <p:embed/>
                  <p:pic>
                    <p:nvPicPr>
                      <p:cNvPr id="0" name=""/>
                      <p:cNvPicPr/>
                      <p:nvPr/>
                    </p:nvPicPr>
                    <p:blipFill>
                      <a:blip r:embed="rId5"/>
                      <a:stretch>
                        <a:fillRect/>
                      </a:stretch>
                    </p:blipFill>
                    <p:spPr>
                      <a:xfrm>
                        <a:off x="460375" y="392363"/>
                        <a:ext cx="3002033" cy="975782"/>
                      </a:xfrm>
                      <a:prstGeom prst="rect">
                        <a:avLst/>
                      </a:prstGeom>
                    </p:spPr>
                  </p:pic>
                </p:oleObj>
              </mc:Fallback>
            </mc:AlternateContent>
          </a:graphicData>
        </a:graphic>
      </p:graphicFrame>
    </p:spTree>
    <p:extLst>
      <p:ext uri="{BB962C8B-B14F-4D97-AF65-F5344CB8AC3E}">
        <p14:creationId xmlns:p14="http://schemas.microsoft.com/office/powerpoint/2010/main" val="365130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خطوات تحليل الوظائف </a:t>
            </a:r>
            <a:endParaRPr kumimoji="0" lang="en-US" sz="3200" b="0"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11</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graphicFrame>
        <p:nvGraphicFramePr>
          <p:cNvPr id="12" name="Content Placeholder 5">
            <a:extLst>
              <a:ext uri="{FF2B5EF4-FFF2-40B4-BE49-F238E27FC236}">
                <a16:creationId xmlns:a16="http://schemas.microsoft.com/office/drawing/2014/main" id="{50CBD170-9017-4F9E-B83D-67F4289D2637}"/>
              </a:ext>
            </a:extLst>
          </p:cNvPr>
          <p:cNvGraphicFramePr>
            <a:graphicFrameLocks noGrp="1"/>
          </p:cNvGraphicFramePr>
          <p:nvPr>
            <p:ph idx="1"/>
            <p:extLst>
              <p:ext uri="{D42A27DB-BD31-4B8C-83A1-F6EECF244321}">
                <p14:modId xmlns:p14="http://schemas.microsoft.com/office/powerpoint/2010/main" val="3071601004"/>
              </p:ext>
            </p:extLst>
          </p:nvPr>
        </p:nvGraphicFramePr>
        <p:xfrm>
          <a:off x="838200" y="1375954"/>
          <a:ext cx="10515600" cy="4946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99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91886" y="2499256"/>
            <a:ext cx="10981508" cy="3431709"/>
          </a:xfrm>
          <a:prstGeom prst="rect">
            <a:avLst/>
          </a:prstGeom>
        </p:spPr>
        <p:txBody>
          <a:bodyPr wrap="square">
            <a:spAutoFit/>
          </a:bodyPr>
          <a:lstStyle/>
          <a:p>
            <a:pPr marL="1257300" lvl="2" indent="-342900" algn="just" rtl="1" fontAlgn="base">
              <a:lnSpc>
                <a:spcPct val="200000"/>
              </a:lnSpc>
              <a:buClr>
                <a:schemeClr val="accent4">
                  <a:lumMod val="75000"/>
                </a:schemeClr>
              </a:buClr>
              <a:buAutoNum type="arabicParenR"/>
            </a:pPr>
            <a:r>
              <a:rPr lang="ar-EG" sz="2800" b="1" dirty="0">
                <a:solidFill>
                  <a:schemeClr val="accent4">
                    <a:lumMod val="75000"/>
                  </a:schemeClr>
                </a:solidFill>
                <a:latin typeface="Al Tarikh" charset="-78"/>
                <a:ea typeface="Al Tarikh" charset="-78"/>
                <a:cs typeface="Akhbar MT" pitchFamily="2" charset="-78"/>
              </a:rPr>
              <a:t>الخطوة الأولى: </a:t>
            </a:r>
            <a:r>
              <a:rPr lang="ar-EG" sz="2800" b="1" dirty="0">
                <a:solidFill>
                  <a:srgbClr val="000000"/>
                </a:solidFill>
                <a:latin typeface="Al Tarikh" charset="-78"/>
                <a:ea typeface="Al Tarikh" charset="-78"/>
                <a:cs typeface="Akhbar MT" pitchFamily="2" charset="-78"/>
              </a:rPr>
              <a:t>وتتضمن هذه الخطوة تحديد أوجه الاستخدام للمعلومات التى سوف يتم الحصول عليها, وبناءاً عليه يتم تحديد </a:t>
            </a:r>
            <a:r>
              <a:rPr lang="ar-EG" sz="2800" b="1" u="sng" dirty="0">
                <a:solidFill>
                  <a:srgbClr val="FF0000"/>
                </a:solidFill>
                <a:latin typeface="Al Tarikh" charset="-78"/>
                <a:ea typeface="Al Tarikh" charset="-78"/>
                <a:cs typeface="Akhbar MT" pitchFamily="2" charset="-78"/>
              </a:rPr>
              <a:t>البيانات</a:t>
            </a:r>
            <a:r>
              <a:rPr lang="ar-EG" sz="2800" b="1" dirty="0">
                <a:solidFill>
                  <a:srgbClr val="000000"/>
                </a:solidFill>
                <a:latin typeface="Al Tarikh" charset="-78"/>
                <a:ea typeface="Al Tarikh" charset="-78"/>
                <a:cs typeface="Akhbar MT" pitchFamily="2" charset="-78"/>
              </a:rPr>
              <a:t> التي يجب تجميعها </a:t>
            </a:r>
            <a:r>
              <a:rPr lang="ar-EG" sz="2800" b="1" u="sng" dirty="0">
                <a:solidFill>
                  <a:srgbClr val="FF0000"/>
                </a:solidFill>
                <a:latin typeface="Al Tarikh" charset="-78"/>
                <a:ea typeface="Al Tarikh" charset="-78"/>
                <a:cs typeface="Akhbar MT" pitchFamily="2" charset="-78"/>
              </a:rPr>
              <a:t>وكيفية</a:t>
            </a:r>
            <a:r>
              <a:rPr lang="ar-EG" sz="2800" b="1" dirty="0">
                <a:solidFill>
                  <a:srgbClr val="000000"/>
                </a:solidFill>
                <a:latin typeface="Al Tarikh" charset="-78"/>
                <a:ea typeface="Al Tarikh" charset="-78"/>
                <a:cs typeface="Akhbar MT" pitchFamily="2" charset="-78"/>
              </a:rPr>
              <a:t> ذلك. فهناك بعض الأساليب المستخدمة فى تجميع البيانات مثل </a:t>
            </a:r>
            <a:r>
              <a:rPr lang="ar-EG" sz="2800" b="1" u="sng" dirty="0">
                <a:solidFill>
                  <a:srgbClr val="FF0000"/>
                </a:solidFill>
                <a:latin typeface="Al Tarikh" charset="-78"/>
                <a:ea typeface="Al Tarikh" charset="-78"/>
                <a:cs typeface="Akhbar MT" pitchFamily="2" charset="-78"/>
              </a:rPr>
              <a:t>مقابلة الموظف المختص </a:t>
            </a:r>
            <a:r>
              <a:rPr lang="ar-EG" sz="2800" b="1" dirty="0">
                <a:solidFill>
                  <a:srgbClr val="000000"/>
                </a:solidFill>
                <a:latin typeface="Al Tarikh" charset="-78"/>
                <a:ea typeface="Al Tarikh" charset="-78"/>
                <a:cs typeface="Akhbar MT" pitchFamily="2" charset="-78"/>
              </a:rPr>
              <a:t>وسؤاله عن واجباته الوظيفية, والتى يمكن استخدامها فى إعداد وصف مكتوب للوظيفة والذى يتم بناء عليه اختيار الأفراد لشغل الوظيفة. </a:t>
            </a:r>
          </a:p>
        </p:txBody>
      </p:sp>
      <p:sp>
        <p:nvSpPr>
          <p:cNvPr id="14" name="Title 1"/>
          <p:cNvSpPr txBox="1">
            <a:spLocks/>
          </p:cNvSpPr>
          <p:nvPr/>
        </p:nvSpPr>
        <p:spPr>
          <a:xfrm>
            <a:off x="3914274" y="285092"/>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solidFill>
                  <a:schemeClr val="bg1"/>
                </a:solidFill>
                <a:latin typeface="Al Tarikh" charset="-78"/>
                <a:ea typeface="Al Tarikh" charset="-78"/>
                <a:cs typeface="Al Tarikh" charset="-78"/>
              </a:rPr>
              <a:t>خطوات تحليل الوظائف </a:t>
            </a:r>
            <a:endParaRPr lang="en-US" sz="3200" dirty="0">
              <a:solidFill>
                <a:schemeClr val="bg1"/>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12</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838138" y="1666242"/>
            <a:ext cx="5362301"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خطوات تحليل الوظيفة </a:t>
            </a:r>
            <a:r>
              <a:rPr lang="en-US" sz="2800" b="1" dirty="0">
                <a:solidFill>
                  <a:srgbClr val="018E4C"/>
                </a:solidFill>
                <a:latin typeface="Al Tarikh" charset="-78"/>
                <a:ea typeface="Al Tarikh" charset="-78"/>
                <a:cs typeface="Al Tarikh" charset="-78"/>
              </a:rPr>
              <a:t>Step in Job Analysis</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43439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010194" y="2381146"/>
            <a:ext cx="10858144" cy="3270126"/>
          </a:xfrm>
          <a:prstGeom prst="rect">
            <a:avLst/>
          </a:prstGeom>
        </p:spPr>
        <p:txBody>
          <a:bodyPr wrap="square">
            <a:spAutoFit/>
          </a:bodyPr>
          <a:lstStyle/>
          <a:p>
            <a:pPr marL="1371600" lvl="2" indent="-457200" algn="just" rtl="1" fontAlgn="base">
              <a:lnSpc>
                <a:spcPct val="150000"/>
              </a:lnSpc>
              <a:buClr>
                <a:schemeClr val="accent4">
                  <a:lumMod val="75000"/>
                </a:schemeClr>
              </a:buClr>
              <a:buFont typeface="+mj-lt"/>
              <a:buAutoNum type="arabicParenR" startAt="2"/>
            </a:pPr>
            <a:r>
              <a:rPr lang="ar-EG" sz="2800" b="1" dirty="0">
                <a:solidFill>
                  <a:schemeClr val="accent4">
                    <a:lumMod val="75000"/>
                  </a:schemeClr>
                </a:solidFill>
                <a:latin typeface="Al Tarikh" charset="-78"/>
                <a:ea typeface="Al Tarikh" charset="-78"/>
                <a:cs typeface="Akhbar MT" pitchFamily="2" charset="-78"/>
              </a:rPr>
              <a:t>الخطوة الثانية: </a:t>
            </a:r>
            <a:r>
              <a:rPr lang="ar-EG" sz="2800" b="1" dirty="0">
                <a:solidFill>
                  <a:srgbClr val="000000"/>
                </a:solidFill>
                <a:latin typeface="Al Tarikh" charset="-78"/>
                <a:ea typeface="Al Tarikh" charset="-78"/>
                <a:cs typeface="Akhbar MT" pitchFamily="2" charset="-78"/>
              </a:rPr>
              <a:t>وفيها يتم تقييم ومراجعة المعلومات المتوافرة عن الخرائط التنظيمية, خرائط العمليات, ووصف الوظيفة, حيث تظهر الخريطة التنظيمية </a:t>
            </a:r>
            <a:r>
              <a:rPr lang="ar-EG" sz="2800" b="1" u="sng" dirty="0">
                <a:solidFill>
                  <a:srgbClr val="FF0000"/>
                </a:solidFill>
                <a:latin typeface="Al Tarikh" charset="-78"/>
                <a:ea typeface="Al Tarikh" charset="-78"/>
                <a:cs typeface="Akhbar MT" pitchFamily="2" charset="-78"/>
              </a:rPr>
              <a:t>تقسيم مختلف الأعمال </a:t>
            </a:r>
            <a:r>
              <a:rPr lang="ar-EG" sz="2800" b="1" dirty="0">
                <a:solidFill>
                  <a:srgbClr val="000000"/>
                </a:solidFill>
                <a:latin typeface="Al Tarikh" charset="-78"/>
                <a:ea typeface="Al Tarikh" charset="-78"/>
                <a:cs typeface="Akhbar MT" pitchFamily="2" charset="-78"/>
              </a:rPr>
              <a:t>التى تمارسها المنظمة, </a:t>
            </a:r>
            <a:r>
              <a:rPr lang="ar-EG" sz="2800" b="1" dirty="0">
                <a:solidFill>
                  <a:srgbClr val="FF0000"/>
                </a:solidFill>
                <a:latin typeface="Al Tarikh" charset="-78"/>
                <a:ea typeface="Al Tarikh" charset="-78"/>
                <a:cs typeface="Akhbar MT" pitchFamily="2" charset="-78"/>
              </a:rPr>
              <a:t>وعلاقة الوظيفة الأخرى داخل المنظمة</a:t>
            </a:r>
            <a:r>
              <a:rPr lang="ar-EG" sz="2800" b="1" dirty="0">
                <a:solidFill>
                  <a:srgbClr val="000000"/>
                </a:solidFill>
                <a:latin typeface="Al Tarikh" charset="-78"/>
                <a:ea typeface="Al Tarikh" charset="-78"/>
                <a:cs typeface="Akhbar MT" pitchFamily="2" charset="-78"/>
              </a:rPr>
              <a:t>, بالإضافة إلى أنه يجب أن تحدد الخريطة </a:t>
            </a:r>
            <a:r>
              <a:rPr lang="ar-EG" sz="2800" b="1" dirty="0">
                <a:solidFill>
                  <a:srgbClr val="FF0000"/>
                </a:solidFill>
                <a:latin typeface="Al Tarikh" charset="-78"/>
                <a:ea typeface="Al Tarikh" charset="-78"/>
                <a:cs typeface="Akhbar MT" pitchFamily="2" charset="-78"/>
              </a:rPr>
              <a:t>مسمى كل موقع, وخطوط الاتصال بين الوظائف</a:t>
            </a:r>
            <a:r>
              <a:rPr lang="ar-EG" sz="2800" b="1" dirty="0">
                <a:solidFill>
                  <a:srgbClr val="000000"/>
                </a:solidFill>
                <a:latin typeface="Al Tarikh" charset="-78"/>
                <a:ea typeface="Al Tarikh" charset="-78"/>
                <a:cs typeface="Akhbar MT" pitchFamily="2" charset="-78"/>
              </a:rPr>
              <a:t>, والتى توضح الأطراف المختلفة المتوقع أن يتعامل معها شاغل الوظيفة.</a:t>
            </a:r>
          </a:p>
        </p:txBody>
      </p:sp>
      <p:sp>
        <p:nvSpPr>
          <p:cNvPr id="14" name="Title 1"/>
          <p:cNvSpPr txBox="1">
            <a:spLocks/>
          </p:cNvSpPr>
          <p:nvPr/>
        </p:nvSpPr>
        <p:spPr>
          <a:xfrm>
            <a:off x="3999338" y="297157"/>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solidFill>
                  <a:schemeClr val="bg1"/>
                </a:solidFill>
                <a:latin typeface="Al Tarikh" charset="-78"/>
                <a:ea typeface="Al Tarikh" charset="-78"/>
                <a:cs typeface="Akhbar MT" pitchFamily="2" charset="-78"/>
              </a:rPr>
              <a:t>خطوات تحليل الوظائف </a:t>
            </a:r>
            <a:endParaRPr lang="en-US" sz="3200" dirty="0">
              <a:solidFill>
                <a:schemeClr val="bg1"/>
              </a:solidFill>
              <a:latin typeface="Al Tarikh" charset="-78"/>
              <a:ea typeface="Al Tarikh" charset="-78"/>
              <a:cs typeface="Akhbar MT" pitchFamily="2"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14</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838138" y="1666242"/>
            <a:ext cx="5362301"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خطوات تحليل الوظيفة </a:t>
            </a:r>
            <a:r>
              <a:rPr lang="en-US" sz="2800" b="1" dirty="0">
                <a:solidFill>
                  <a:srgbClr val="018E4C"/>
                </a:solidFill>
                <a:latin typeface="Al Tarikh" charset="-78"/>
                <a:ea typeface="Al Tarikh" charset="-78"/>
                <a:cs typeface="Al Tarikh" charset="-78"/>
              </a:rPr>
              <a:t>Step in Job Analysis</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164040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74469" y="2166872"/>
            <a:ext cx="11572246" cy="4293483"/>
          </a:xfrm>
          <a:prstGeom prst="rect">
            <a:avLst/>
          </a:prstGeom>
        </p:spPr>
        <p:txBody>
          <a:bodyPr wrap="square">
            <a:spAutoFit/>
          </a:bodyPr>
          <a:lstStyle/>
          <a:p>
            <a:pPr marL="1428750" lvl="2" indent="-514350" algn="just" rtl="1" fontAlgn="base">
              <a:lnSpc>
                <a:spcPct val="200000"/>
              </a:lnSpc>
              <a:buClr>
                <a:schemeClr val="accent4">
                  <a:lumMod val="75000"/>
                </a:schemeClr>
              </a:buClr>
              <a:buFont typeface="+mj-lt"/>
              <a:buAutoNum type="arabicParenR" startAt="3"/>
            </a:pPr>
            <a:r>
              <a:rPr lang="ar-EG" sz="2800" b="1" dirty="0">
                <a:solidFill>
                  <a:schemeClr val="accent4">
                    <a:lumMod val="75000"/>
                  </a:schemeClr>
                </a:solidFill>
                <a:latin typeface="Al Tarikh" charset="-78"/>
                <a:ea typeface="Al Tarikh" charset="-78"/>
                <a:cs typeface="Akhbar MT" pitchFamily="2" charset="-78"/>
              </a:rPr>
              <a:t>الخطوة الثالثة: </a:t>
            </a:r>
            <a:r>
              <a:rPr lang="ar-EG" sz="2800" b="1" dirty="0">
                <a:solidFill>
                  <a:srgbClr val="000000"/>
                </a:solidFill>
                <a:latin typeface="Al Tarikh" charset="-78"/>
                <a:ea typeface="Al Tarikh" charset="-78"/>
                <a:cs typeface="Akhbar MT" pitchFamily="2" charset="-78"/>
              </a:rPr>
              <a:t>وتتضمن اختيار بعض </a:t>
            </a:r>
            <a:r>
              <a:rPr lang="ar-EG" sz="2800" b="1" u="sng" dirty="0">
                <a:solidFill>
                  <a:srgbClr val="FF0000"/>
                </a:solidFill>
                <a:latin typeface="Al Tarikh" charset="-78"/>
                <a:ea typeface="Al Tarikh" charset="-78"/>
                <a:cs typeface="Akhbar MT" pitchFamily="2" charset="-78"/>
              </a:rPr>
              <a:t>المراكز الوظيفية </a:t>
            </a:r>
            <a:r>
              <a:rPr lang="ar-EG" sz="2800" b="1" dirty="0">
                <a:solidFill>
                  <a:srgbClr val="000000"/>
                </a:solidFill>
                <a:latin typeface="Al Tarikh" charset="-78"/>
                <a:ea typeface="Al Tarikh" charset="-78"/>
                <a:cs typeface="Akhbar MT" pitchFamily="2" charset="-78"/>
              </a:rPr>
              <a:t>بهدف تحليلها, وعادة ما يتم ذلك عندما تتشابه العديد من الوظائف الواجب تحليلها, وأن القيام بتحليل كل الوظائف يستهلك الكثير من الوقت, مثلما يتم عند تحليل وظائف عمال التجميع </a:t>
            </a:r>
            <a:r>
              <a:rPr lang="en-US" sz="2400" b="1" dirty="0">
                <a:solidFill>
                  <a:srgbClr val="000000"/>
                </a:solidFill>
                <a:latin typeface="Al Tarikh" charset="-78"/>
                <a:ea typeface="Al Tarikh" charset="-78"/>
                <a:cs typeface="Akhbar MT" pitchFamily="2" charset="-78"/>
              </a:rPr>
              <a:t>Assembly Workers</a:t>
            </a:r>
            <a:r>
              <a:rPr lang="ar-EG" sz="2800" b="1" dirty="0">
                <a:solidFill>
                  <a:srgbClr val="000000"/>
                </a:solidFill>
                <a:latin typeface="Al Tarikh" charset="-78"/>
                <a:ea typeface="Al Tarikh" charset="-78"/>
                <a:cs typeface="Akhbar MT" pitchFamily="2" charset="-78"/>
              </a:rPr>
              <a:t>.</a:t>
            </a:r>
          </a:p>
          <a:p>
            <a:pPr marL="1428750" lvl="2" indent="-514350" algn="just" rtl="1" fontAlgn="base">
              <a:lnSpc>
                <a:spcPct val="200000"/>
              </a:lnSpc>
              <a:buClr>
                <a:schemeClr val="accent4">
                  <a:lumMod val="75000"/>
                </a:schemeClr>
              </a:buClr>
              <a:buFont typeface="+mj-lt"/>
              <a:buAutoNum type="arabicParenR" startAt="4"/>
            </a:pPr>
            <a:r>
              <a:rPr lang="ar-EG" sz="2800" b="1" dirty="0">
                <a:solidFill>
                  <a:schemeClr val="accent4">
                    <a:lumMod val="75000"/>
                  </a:schemeClr>
                </a:solidFill>
                <a:latin typeface="Al Tarikh" charset="-78"/>
                <a:ea typeface="Al Tarikh" charset="-78"/>
                <a:cs typeface="Akhbar MT" pitchFamily="2" charset="-78"/>
              </a:rPr>
              <a:t>الخطوة الرابعة: </a:t>
            </a:r>
            <a:r>
              <a:rPr lang="ar-EG" sz="2800" b="1" dirty="0">
                <a:solidFill>
                  <a:srgbClr val="000000"/>
                </a:solidFill>
                <a:latin typeface="Al Tarikh" charset="-78"/>
                <a:ea typeface="Al Tarikh" charset="-78"/>
                <a:cs typeface="Akhbar MT" pitchFamily="2" charset="-78"/>
              </a:rPr>
              <a:t>وتستهدف تجميع البيانات عن مختلف </a:t>
            </a:r>
            <a:r>
              <a:rPr lang="ar-EG" sz="2800" b="1" u="sng" dirty="0">
                <a:solidFill>
                  <a:srgbClr val="FF0000"/>
                </a:solidFill>
                <a:latin typeface="Al Tarikh" charset="-78"/>
                <a:ea typeface="Al Tarikh" charset="-78"/>
                <a:cs typeface="Akhbar MT" pitchFamily="2" charset="-78"/>
              </a:rPr>
              <a:t>الأنشطة الوظيفية, سلوكيات الموظف, ظروف العمل, والسمات والقدرات البشرية ا</a:t>
            </a:r>
            <a:r>
              <a:rPr lang="ar-EG" sz="2800" b="1" dirty="0">
                <a:solidFill>
                  <a:srgbClr val="000000"/>
                </a:solidFill>
                <a:latin typeface="Al Tarikh" charset="-78"/>
                <a:ea typeface="Al Tarikh" charset="-78"/>
                <a:cs typeface="Akhbar MT" pitchFamily="2" charset="-78"/>
              </a:rPr>
              <a:t>لمطلوبة لأداء الوظيفة. </a:t>
            </a:r>
          </a:p>
        </p:txBody>
      </p:sp>
      <p:sp>
        <p:nvSpPr>
          <p:cNvPr id="14" name="Title 1"/>
          <p:cNvSpPr txBox="1">
            <a:spLocks/>
          </p:cNvSpPr>
          <p:nvPr/>
        </p:nvSpPr>
        <p:spPr>
          <a:xfrm>
            <a:off x="3999338" y="297157"/>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a:solidFill>
                  <a:schemeClr val="bg1"/>
                </a:solidFill>
                <a:latin typeface="Al Tarikh" charset="-78"/>
                <a:ea typeface="Al Tarikh" charset="-78"/>
                <a:cs typeface="Al Tarikh" charset="-78"/>
              </a:rPr>
              <a:t>خطوات تحليل الوظائف </a:t>
            </a:r>
            <a:endParaRPr lang="en-US" sz="3200" dirty="0">
              <a:solidFill>
                <a:schemeClr val="bg1"/>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14</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838138" y="1666242"/>
            <a:ext cx="5362301"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خطوات تحليل الوظيفة </a:t>
            </a:r>
            <a:r>
              <a:rPr lang="en-US" sz="2800" b="1" dirty="0">
                <a:solidFill>
                  <a:srgbClr val="018E4C"/>
                </a:solidFill>
                <a:latin typeface="Al Tarikh" charset="-78"/>
                <a:ea typeface="Al Tarikh" charset="-78"/>
                <a:cs typeface="Al Tarikh" charset="-78"/>
              </a:rPr>
              <a:t>Step in Job Analysis</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13549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43095" y="2666750"/>
            <a:ext cx="11179071" cy="3639458"/>
          </a:xfrm>
          <a:prstGeom prst="rect">
            <a:avLst/>
          </a:prstGeom>
        </p:spPr>
        <p:txBody>
          <a:bodyPr wrap="square">
            <a:spAutoFit/>
          </a:bodyPr>
          <a:lstStyle/>
          <a:p>
            <a:pPr marL="1428750" lvl="2" indent="-514350" algn="just" rtl="1" fontAlgn="base">
              <a:lnSpc>
                <a:spcPct val="150000"/>
              </a:lnSpc>
              <a:buClr>
                <a:schemeClr val="accent4">
                  <a:lumMod val="75000"/>
                </a:schemeClr>
              </a:buClr>
              <a:buFont typeface="+mj-lt"/>
              <a:buAutoNum type="arabicParenR" startAt="5"/>
            </a:pPr>
            <a:r>
              <a:rPr lang="ar-EG" sz="3200" b="1" dirty="0">
                <a:solidFill>
                  <a:schemeClr val="accent4">
                    <a:lumMod val="75000"/>
                  </a:schemeClr>
                </a:solidFill>
                <a:latin typeface="Al Tarikh" charset="-78"/>
                <a:ea typeface="Al Tarikh" charset="-78"/>
                <a:cs typeface="Akhbar MT" pitchFamily="2" charset="-78"/>
              </a:rPr>
              <a:t>الخطوة الخامسة: </a:t>
            </a:r>
            <a:r>
              <a:rPr lang="ar-EG" sz="3200" b="1" dirty="0">
                <a:solidFill>
                  <a:srgbClr val="000000"/>
                </a:solidFill>
                <a:latin typeface="Al Tarikh" charset="-78"/>
                <a:ea typeface="Al Tarikh" charset="-78"/>
                <a:cs typeface="Akhbar MT" pitchFamily="2" charset="-78"/>
              </a:rPr>
              <a:t>وفيها يتم </a:t>
            </a:r>
            <a:r>
              <a:rPr lang="ar-EG" sz="3200" b="1" u="sng" dirty="0">
                <a:solidFill>
                  <a:srgbClr val="FF0000"/>
                </a:solidFill>
                <a:latin typeface="Al Tarikh" charset="-78"/>
                <a:ea typeface="Al Tarikh" charset="-78"/>
                <a:cs typeface="Akhbar MT" pitchFamily="2" charset="-78"/>
              </a:rPr>
              <a:t>مراجعة وتنقيح </a:t>
            </a:r>
            <a:r>
              <a:rPr lang="ar-EG" sz="3200" b="1" dirty="0">
                <a:solidFill>
                  <a:srgbClr val="000000"/>
                </a:solidFill>
                <a:latin typeface="Al Tarikh" charset="-78"/>
                <a:ea typeface="Al Tarikh" charset="-78"/>
                <a:cs typeface="Akhbar MT" pitchFamily="2" charset="-78"/>
              </a:rPr>
              <a:t>المعلومات بالتعاون مع شاغل الوظيفة, والمشرف المباشر عليه, وهذا يضمن تجميع معلومات دقيقة وكاملة. وتستهدف هذه الخطوة أيضاّ زيادة قبول الموظف لبيانات تحليل الوظيفة من خلال منحه فرصة تعديل ما قدمته من بيانات عن وصف لوظيفته.</a:t>
            </a:r>
          </a:p>
          <a:p>
            <a:pPr lvl="2" algn="just" rtl="1" fontAlgn="base">
              <a:lnSpc>
                <a:spcPct val="150000"/>
              </a:lnSpc>
              <a:buClr>
                <a:schemeClr val="accent6">
                  <a:lumMod val="50000"/>
                </a:schemeClr>
              </a:buClr>
            </a:pPr>
            <a:endParaRPr lang="ar-EG" sz="2800" b="1" dirty="0">
              <a:solidFill>
                <a:srgbClr val="000000"/>
              </a:solidFill>
              <a:latin typeface="Al Tarikh" charset="-78"/>
              <a:ea typeface="Al Tarikh" charset="-78"/>
              <a:cs typeface="Akhbar MT" pitchFamily="2" charset="-78"/>
            </a:endParaRPr>
          </a:p>
        </p:txBody>
      </p:sp>
      <p:sp>
        <p:nvSpPr>
          <p:cNvPr id="14" name="Title 1"/>
          <p:cNvSpPr txBox="1">
            <a:spLocks/>
          </p:cNvSpPr>
          <p:nvPr/>
        </p:nvSpPr>
        <p:spPr>
          <a:xfrm>
            <a:off x="4157383" y="374437"/>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solidFill>
                  <a:schemeClr val="bg1"/>
                </a:solidFill>
                <a:latin typeface="Al Tarikh" charset="-78"/>
                <a:ea typeface="Al Tarikh" charset="-78"/>
                <a:cs typeface="Al Tarikh" charset="-78"/>
              </a:rPr>
              <a:t>خطوات تحليل الوظائف </a:t>
            </a:r>
            <a:endParaRPr lang="en-US" sz="3200" dirty="0">
              <a:solidFill>
                <a:schemeClr val="bg1"/>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15</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838138" y="1666242"/>
            <a:ext cx="5362301"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خطوات تحليل الوظيفة </a:t>
            </a:r>
            <a:r>
              <a:rPr lang="en-US" sz="2800" b="1" dirty="0">
                <a:solidFill>
                  <a:srgbClr val="018E4C"/>
                </a:solidFill>
                <a:latin typeface="Al Tarikh" charset="-78"/>
                <a:ea typeface="Al Tarikh" charset="-78"/>
                <a:cs typeface="Al Tarikh" charset="-78"/>
              </a:rPr>
              <a:t>Step in Job Analysis</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123117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64940" y="2498082"/>
            <a:ext cx="11179071" cy="2954655"/>
          </a:xfrm>
          <a:prstGeom prst="rect">
            <a:avLst/>
          </a:prstGeom>
        </p:spPr>
        <p:txBody>
          <a:bodyPr wrap="square">
            <a:spAutoFit/>
          </a:bodyPr>
          <a:lstStyle/>
          <a:p>
            <a:pPr marL="1371600" lvl="2" indent="-457200" algn="just" rtl="1" fontAlgn="base">
              <a:lnSpc>
                <a:spcPct val="200000"/>
              </a:lnSpc>
              <a:buClr>
                <a:schemeClr val="accent4">
                  <a:lumMod val="75000"/>
                </a:schemeClr>
              </a:buClr>
              <a:buFont typeface="+mj-lt"/>
              <a:buAutoNum type="arabicParenR" startAt="6"/>
            </a:pPr>
            <a:r>
              <a:rPr lang="ar-EG" sz="2400" b="1" dirty="0">
                <a:solidFill>
                  <a:schemeClr val="accent4">
                    <a:lumMod val="75000"/>
                  </a:schemeClr>
                </a:solidFill>
                <a:latin typeface="Al Tarikh" charset="-78"/>
                <a:ea typeface="Al Tarikh" charset="-78"/>
                <a:cs typeface="Akhbar MT" pitchFamily="2" charset="-78"/>
              </a:rPr>
              <a:t>الخطوة السادسة</a:t>
            </a:r>
            <a:r>
              <a:rPr lang="ar-EG" sz="2400" b="1" dirty="0">
                <a:solidFill>
                  <a:srgbClr val="D7C560"/>
                </a:solidFill>
                <a:latin typeface="Al Tarikh" charset="-78"/>
                <a:ea typeface="Al Tarikh" charset="-78"/>
                <a:cs typeface="Akhbar MT" pitchFamily="2" charset="-78"/>
              </a:rPr>
              <a:t>: </a:t>
            </a:r>
            <a:r>
              <a:rPr lang="ar-EG" sz="2400" b="1" dirty="0">
                <a:solidFill>
                  <a:srgbClr val="000000"/>
                </a:solidFill>
                <a:latin typeface="Al Tarikh" charset="-78"/>
                <a:ea typeface="Al Tarikh" charset="-78"/>
                <a:cs typeface="Akhbar MT" pitchFamily="2" charset="-78"/>
              </a:rPr>
              <a:t>وهذه الخطوة, يتم إعداد وصف للوظيفة وكذا توصيف لها, واللذين يعتبران بمثابة منتجين منفصلين لنشاط تحليل الوظيفة. وعادة ما يشار إلى وصف الوظيفة: (بأنه جملة مكتوبة تصف مجموعة الأنشطة والمسئوليات الخاصة بالوظيفة, وفى نفس الوقت, مجموعة السمات المهمة لها مثل: ظروف العمل, ومستوى الأمان), أما توصيف الوظيفة فيقصد به (تلخيص السمات والمهارات ومستوى المعراف الواجب توافرها لدى شاغل الوظيفة).</a:t>
            </a:r>
          </a:p>
        </p:txBody>
      </p:sp>
      <p:sp>
        <p:nvSpPr>
          <p:cNvPr id="14" name="Title 1"/>
          <p:cNvSpPr txBox="1">
            <a:spLocks/>
          </p:cNvSpPr>
          <p:nvPr/>
        </p:nvSpPr>
        <p:spPr>
          <a:xfrm>
            <a:off x="4157383" y="374437"/>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600" b="1" dirty="0">
                <a:latin typeface="Al Tarikh" charset="-78"/>
                <a:ea typeface="Al Tarikh" charset="-78"/>
                <a:cs typeface="Al Tarikh" charset="-78"/>
              </a:rPr>
              <a:t>خطوات تحليل الوظائف </a:t>
            </a:r>
            <a:endParaRPr lang="en-US" sz="36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16</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838138" y="1666242"/>
            <a:ext cx="5362301"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خطوات تحليل الوظيفة </a:t>
            </a:r>
            <a:r>
              <a:rPr lang="en-US" sz="2800" b="1" dirty="0">
                <a:solidFill>
                  <a:srgbClr val="018E4C"/>
                </a:solidFill>
                <a:latin typeface="Al Tarikh" charset="-78"/>
                <a:ea typeface="Al Tarikh" charset="-78"/>
                <a:cs typeface="Al Tarikh" charset="-78"/>
              </a:rPr>
              <a:t>Step in Job Analysis</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17197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طرق جمع المعلومات المستخدمة </a:t>
            </a:r>
            <a:r>
              <a:rPr lang="ar-SA" sz="3200" b="1" dirty="0" err="1">
                <a:latin typeface="Al Tarikh" charset="-78"/>
                <a:ea typeface="Al Tarikh" charset="-78"/>
                <a:cs typeface="Al Tarikh" charset="-78"/>
              </a:rPr>
              <a:t>فى</a:t>
            </a:r>
            <a:r>
              <a:rPr lang="ar-SA" sz="3200" b="1" dirty="0">
                <a:latin typeface="Al Tarikh" charset="-78"/>
                <a:ea typeface="Al Tarikh" charset="-78"/>
                <a:cs typeface="Al Tarikh" charset="-78"/>
              </a:rPr>
              <a:t> تحليل الوظائف</a:t>
            </a:r>
            <a:endParaRPr kumimoji="0" lang="en-US" sz="3200" b="0"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17</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Content Placeholder 6">
            <a:extLst>
              <a:ext uri="{FF2B5EF4-FFF2-40B4-BE49-F238E27FC236}">
                <a16:creationId xmlns:a16="http://schemas.microsoft.com/office/drawing/2014/main" id="{92AC62BC-4A3B-4987-9B1E-40929AC07C66}"/>
              </a:ext>
            </a:extLst>
          </p:cNvPr>
          <p:cNvGraphicFramePr>
            <a:graphicFrameLocks noGrp="1"/>
          </p:cNvGraphicFramePr>
          <p:nvPr>
            <p:ph idx="1"/>
            <p:extLst>
              <p:ext uri="{D42A27DB-BD31-4B8C-83A1-F6EECF244321}">
                <p14:modId xmlns:p14="http://schemas.microsoft.com/office/powerpoint/2010/main" val="16575565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39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424596" y="2034900"/>
            <a:ext cx="11342808" cy="4562788"/>
          </a:xfrm>
          <a:prstGeom prst="rect">
            <a:avLst/>
          </a:prstGeom>
        </p:spPr>
        <p:txBody>
          <a:bodyPr wrap="square">
            <a:spAutoFit/>
          </a:bodyPr>
          <a:lstStyle/>
          <a:p>
            <a:pPr marL="457200" indent="-457200" algn="r" rtl="1">
              <a:lnSpc>
                <a:spcPct val="150000"/>
              </a:lnSpc>
              <a:buFont typeface="Wingdings" panose="05000000000000000000" pitchFamily="2" charset="2"/>
              <a:buChar char="ü"/>
            </a:pPr>
            <a:r>
              <a:rPr lang="ar-SA" sz="2800" b="1" dirty="0">
                <a:solidFill>
                  <a:schemeClr val="accent6">
                    <a:lumMod val="50000"/>
                  </a:schemeClr>
                </a:solidFill>
                <a:latin typeface="Al Tarikh" charset="-78"/>
                <a:ea typeface="Al Tarikh" charset="-78"/>
                <a:cs typeface="Akhbar MT" pitchFamily="2" charset="-78"/>
              </a:rPr>
              <a:t>تنقسم إلى :</a:t>
            </a:r>
            <a:endParaRPr lang="en-US" sz="2800" b="1" dirty="0">
              <a:solidFill>
                <a:schemeClr val="accent6">
                  <a:lumMod val="50000"/>
                </a:schemeClr>
              </a:solidFill>
              <a:latin typeface="Al Tarikh" charset="-78"/>
              <a:ea typeface="Al Tarikh" charset="-78"/>
              <a:cs typeface="Akhbar MT" pitchFamily="2" charset="-78"/>
            </a:endParaRPr>
          </a:p>
          <a:p>
            <a:pPr marL="457200" indent="-457200" algn="r" rtl="1">
              <a:lnSpc>
                <a:spcPct val="150000"/>
              </a:lnSpc>
              <a:buFont typeface="Arial" charset="0"/>
              <a:buChar char="•"/>
            </a:pPr>
            <a:r>
              <a:rPr lang="ar-SA" sz="2800" b="1" dirty="0">
                <a:latin typeface="Al Tarikh" charset="-78"/>
                <a:ea typeface="Al Tarikh" charset="-78"/>
                <a:cs typeface="Akhbar MT" pitchFamily="2" charset="-78"/>
              </a:rPr>
              <a:t>قوائم </a:t>
            </a:r>
            <a:r>
              <a:rPr lang="ar-SA" sz="2800" b="1" dirty="0" err="1">
                <a:latin typeface="Al Tarikh" charset="-78"/>
                <a:ea typeface="Al Tarikh" charset="-78"/>
                <a:cs typeface="Akhbar MT" pitchFamily="2" charset="-78"/>
              </a:rPr>
              <a:t>الإستقصاء</a:t>
            </a:r>
            <a:r>
              <a:rPr lang="ar-SA" sz="2800" b="1" dirty="0">
                <a:latin typeface="Al Tarikh" charset="-78"/>
                <a:ea typeface="Al Tarikh" charset="-78"/>
                <a:cs typeface="Akhbar MT" pitchFamily="2" charset="-78"/>
              </a:rPr>
              <a:t> </a:t>
            </a:r>
            <a:r>
              <a:rPr lang="ar-SA" sz="2800" b="1" dirty="0" err="1">
                <a:latin typeface="Al Tarikh" charset="-78"/>
                <a:ea typeface="Al Tarikh" charset="-78"/>
                <a:cs typeface="Akhbar MT" pitchFamily="2" charset="-78"/>
              </a:rPr>
              <a:t>التى</a:t>
            </a:r>
            <a:r>
              <a:rPr lang="ar-SA" sz="2800" b="1" dirty="0">
                <a:latin typeface="Al Tarikh" charset="-78"/>
                <a:ea typeface="Al Tarikh" charset="-78"/>
                <a:cs typeface="Akhbar MT" pitchFamily="2" charset="-78"/>
              </a:rPr>
              <a:t> تتسم بالنمطية</a:t>
            </a:r>
            <a:r>
              <a:rPr lang="en-US" sz="2800" b="1" dirty="0">
                <a:latin typeface="Al Tarikh" charset="-78"/>
                <a:ea typeface="Al Tarikh" charset="-78"/>
                <a:cs typeface="Akhbar MT" pitchFamily="2" charset="-78"/>
              </a:rPr>
              <a:t>Structured checklist </a:t>
            </a:r>
            <a:endParaRPr lang="ar-SA" sz="2800" b="1" dirty="0">
              <a:latin typeface="Al Tarikh" charset="-78"/>
              <a:ea typeface="Al Tarikh" charset="-78"/>
              <a:cs typeface="Akhbar MT" pitchFamily="2" charset="-78"/>
            </a:endParaRPr>
          </a:p>
          <a:p>
            <a:pPr marL="457200" indent="-457200" algn="r" rtl="1">
              <a:lnSpc>
                <a:spcPct val="150000"/>
              </a:lnSpc>
              <a:buFont typeface="Arial" charset="0"/>
              <a:buChar char="•"/>
            </a:pPr>
            <a:r>
              <a:rPr lang="ar-SA" sz="2800" b="1" dirty="0">
                <a:latin typeface="Al Tarikh" charset="-78"/>
                <a:ea typeface="Al Tarikh" charset="-78"/>
                <a:cs typeface="Akhbar MT" pitchFamily="2" charset="-78"/>
              </a:rPr>
              <a:t>قوائم </a:t>
            </a:r>
            <a:r>
              <a:rPr lang="ar-SA" sz="2800" b="1" dirty="0" err="1">
                <a:latin typeface="Al Tarikh" charset="-78"/>
                <a:ea typeface="Al Tarikh" charset="-78"/>
                <a:cs typeface="Akhbar MT" pitchFamily="2" charset="-78"/>
              </a:rPr>
              <a:t>الإستقصاء</a:t>
            </a:r>
            <a:r>
              <a:rPr lang="ar-SA" sz="2800" b="1" dirty="0">
                <a:latin typeface="Al Tarikh" charset="-78"/>
                <a:ea typeface="Al Tarikh" charset="-78"/>
                <a:cs typeface="Akhbar MT" pitchFamily="2" charset="-78"/>
              </a:rPr>
              <a:t> المفتوحة </a:t>
            </a:r>
            <a:r>
              <a:rPr lang="en-US" sz="2800" b="1" dirty="0">
                <a:latin typeface="Al Tarikh" charset="-78"/>
                <a:ea typeface="Al Tarikh" charset="-78"/>
                <a:cs typeface="Akhbar MT" pitchFamily="2" charset="-78"/>
              </a:rPr>
              <a:t>Open Questionnaires</a:t>
            </a:r>
            <a:endParaRPr lang="ar-EG" sz="2800" b="1" dirty="0">
              <a:solidFill>
                <a:srgbClr val="000000"/>
              </a:solidFill>
              <a:latin typeface="Al Tarikh" charset="-78"/>
              <a:ea typeface="Al Tarikh" charset="-78"/>
              <a:cs typeface="Akhbar MT" pitchFamily="2" charset="-78"/>
            </a:endParaRPr>
          </a:p>
          <a:p>
            <a:pPr marL="490538" lvl="2" indent="-457200" algn="just" rtl="1" fontAlgn="base">
              <a:lnSpc>
                <a:spcPct val="150000"/>
              </a:lnSpc>
              <a:buClr>
                <a:schemeClr val="accent6">
                  <a:lumMod val="50000"/>
                </a:schemeClr>
              </a:buClr>
              <a:buFont typeface="Wingdings" panose="05000000000000000000" pitchFamily="2" charset="2"/>
              <a:buChar char="ü"/>
            </a:pPr>
            <a:r>
              <a:rPr lang="ar-EG" sz="2800" b="1" dirty="0">
                <a:solidFill>
                  <a:srgbClr val="000000"/>
                </a:solidFill>
                <a:latin typeface="Al Tarikh" charset="-78"/>
                <a:ea typeface="Al Tarikh" charset="-78"/>
                <a:cs typeface="Akhbar MT" pitchFamily="2" charset="-78"/>
              </a:rPr>
              <a:t>سواء كانت قوائم الاستقصاء نمطية </a:t>
            </a:r>
            <a:r>
              <a:rPr lang="en-US" sz="2800" b="1" dirty="0">
                <a:solidFill>
                  <a:srgbClr val="000000"/>
                </a:solidFill>
                <a:latin typeface="Al Tarikh" charset="-78"/>
                <a:ea typeface="Al Tarikh" charset="-78"/>
                <a:cs typeface="Akhbar MT" pitchFamily="2" charset="-78"/>
              </a:rPr>
              <a:t>Structured</a:t>
            </a:r>
            <a:r>
              <a:rPr lang="ar-EG" sz="2800" b="1" dirty="0">
                <a:solidFill>
                  <a:srgbClr val="000000"/>
                </a:solidFill>
                <a:latin typeface="Al Tarikh" charset="-78"/>
                <a:ea typeface="Al Tarikh" charset="-78"/>
                <a:cs typeface="Akhbar MT" pitchFamily="2" charset="-78"/>
              </a:rPr>
              <a:t> أو غير نمطية </a:t>
            </a:r>
            <a:r>
              <a:rPr lang="en-US" sz="2800" b="1" dirty="0">
                <a:solidFill>
                  <a:srgbClr val="000000"/>
                </a:solidFill>
                <a:latin typeface="Al Tarikh" charset="-78"/>
                <a:ea typeface="Al Tarikh" charset="-78"/>
                <a:cs typeface="Akhbar MT" pitchFamily="2" charset="-78"/>
              </a:rPr>
              <a:t>Unstructured</a:t>
            </a:r>
            <a:r>
              <a:rPr lang="ar-EG" sz="2800" b="1" dirty="0">
                <a:solidFill>
                  <a:srgbClr val="000000"/>
                </a:solidFill>
                <a:latin typeface="Al Tarikh" charset="-78"/>
                <a:ea typeface="Al Tarikh" charset="-78"/>
                <a:cs typeface="Akhbar MT" pitchFamily="2" charset="-78"/>
              </a:rPr>
              <a:t> فإن لها مجموعة من المزايا والعيوب, فهى تعتبر من </a:t>
            </a:r>
            <a:r>
              <a:rPr lang="ar-EG" sz="2800" b="1" u="sng" dirty="0">
                <a:solidFill>
                  <a:srgbClr val="FF0000"/>
                </a:solidFill>
                <a:latin typeface="Al Tarikh" charset="-78"/>
                <a:ea typeface="Al Tarikh" charset="-78"/>
                <a:cs typeface="Akhbar MT" pitchFamily="2" charset="-78"/>
              </a:rPr>
              <a:t>أسرع وأكفا</a:t>
            </a:r>
            <a:r>
              <a:rPr lang="ar-EG" sz="2800" b="1" dirty="0">
                <a:solidFill>
                  <a:srgbClr val="000000"/>
                </a:solidFill>
                <a:latin typeface="Al Tarikh" charset="-78"/>
                <a:ea typeface="Al Tarikh" charset="-78"/>
                <a:cs typeface="Akhbar MT" pitchFamily="2" charset="-78"/>
              </a:rPr>
              <a:t> الوسائل للحصول على المعلومات من عدد كبير من الموظفين, بالإضافة إلى أنها </a:t>
            </a:r>
            <a:r>
              <a:rPr lang="ar-EG" sz="2800" b="1" u="sng" dirty="0">
                <a:solidFill>
                  <a:srgbClr val="FF0000"/>
                </a:solidFill>
                <a:latin typeface="Al Tarikh" charset="-78"/>
                <a:ea typeface="Al Tarikh" charset="-78"/>
                <a:cs typeface="Akhbar MT" pitchFamily="2" charset="-78"/>
              </a:rPr>
              <a:t>أقل تكلفة </a:t>
            </a:r>
            <a:r>
              <a:rPr lang="ar-EG" sz="2800" b="1" dirty="0">
                <a:solidFill>
                  <a:srgbClr val="000000"/>
                </a:solidFill>
                <a:latin typeface="Al Tarikh" charset="-78"/>
                <a:ea typeface="Al Tarikh" charset="-78"/>
                <a:cs typeface="Akhbar MT" pitchFamily="2" charset="-78"/>
              </a:rPr>
              <a:t>عند مقابلة المئات من الموظفين, إلا أن إعداد القائمة واختبارها قد يستغرق كثيراً من الوقت والتكلفة.</a:t>
            </a:r>
          </a:p>
        </p:txBody>
      </p:sp>
      <p:sp>
        <p:nvSpPr>
          <p:cNvPr id="14" name="Title 1"/>
          <p:cNvSpPr txBox="1">
            <a:spLocks/>
          </p:cNvSpPr>
          <p:nvPr/>
        </p:nvSpPr>
        <p:spPr>
          <a:xfrm>
            <a:off x="3273779" y="251595"/>
            <a:ext cx="5896348"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طرق جمع المعلومات المستخدمة </a:t>
            </a:r>
            <a:r>
              <a:rPr lang="ar-SA" sz="3200" b="1" dirty="0" err="1">
                <a:latin typeface="Al Tarikh" charset="-78"/>
                <a:ea typeface="Al Tarikh" charset="-78"/>
                <a:cs typeface="Al Tarikh" charset="-78"/>
              </a:rPr>
              <a:t>فى</a:t>
            </a:r>
            <a:r>
              <a:rPr lang="ar-SA" sz="3200" b="1" dirty="0">
                <a:latin typeface="Al Tarikh" charset="-78"/>
                <a:ea typeface="Al Tarikh" charset="-78"/>
                <a:cs typeface="Al Tarikh" charset="-78"/>
              </a:rPr>
              <a:t> تحليل الوظائف</a:t>
            </a:r>
            <a:endParaRPr lang="en-US" sz="32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19</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674443" y="1603093"/>
            <a:ext cx="4774127" cy="523220"/>
          </a:xfrm>
          <a:prstGeom prst="rect">
            <a:avLst/>
          </a:prstGeom>
        </p:spPr>
        <p:txBody>
          <a:bodyPr wrap="none">
            <a:spAutoFit/>
          </a:bodyPr>
          <a:lstStyle/>
          <a:p>
            <a:pPr marL="514350" indent="-514350" algn="r" rtl="1">
              <a:buFont typeface="+mj-lt"/>
              <a:buAutoNum type="arabicPeriod" startAt="2"/>
              <a:defRPr/>
            </a:pPr>
            <a:r>
              <a:rPr lang="ar-EG" sz="2800" b="1" dirty="0">
                <a:solidFill>
                  <a:srgbClr val="018E4C"/>
                </a:solidFill>
                <a:latin typeface="Al Tarikh" charset="-78"/>
                <a:ea typeface="Al Tarikh" charset="-78"/>
                <a:cs typeface="Al Tarikh" charset="-78"/>
              </a:rPr>
              <a:t>قوائم الاستقصاء </a:t>
            </a:r>
            <a:r>
              <a:rPr lang="en-US" sz="2800" b="1" dirty="0">
                <a:solidFill>
                  <a:srgbClr val="018E4C"/>
                </a:solidFill>
                <a:latin typeface="Al Tarikh" charset="-78"/>
                <a:ea typeface="Al Tarikh" charset="-78"/>
                <a:cs typeface="Al Tarikh" charset="-78"/>
              </a:rPr>
              <a:t>Questionnaires</a:t>
            </a:r>
            <a:r>
              <a:rPr lang="ar-EG" sz="2800" b="1" dirty="0">
                <a:solidFill>
                  <a:srgbClr val="018E4C"/>
                </a:solidFill>
                <a:latin typeface="Al Tarikh" charset="-78"/>
                <a:ea typeface="Al Tarikh" charset="-78"/>
                <a:cs typeface="Al Tarikh" charset="-78"/>
              </a:rPr>
              <a:t>:</a:t>
            </a:r>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3095" y="1620761"/>
            <a:ext cx="2369852" cy="2369852"/>
          </a:xfrm>
          <a:prstGeom prst="rect">
            <a:avLst/>
          </a:prstGeom>
        </p:spPr>
      </p:pic>
    </p:spTree>
    <p:extLst>
      <p:ext uri="{BB962C8B-B14F-4D97-AF65-F5344CB8AC3E}">
        <p14:creationId xmlns:p14="http://schemas.microsoft.com/office/powerpoint/2010/main" val="767697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295" y="-38955"/>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14133" y="251595"/>
            <a:ext cx="6071145"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طرق جمع المعلومات المستخدمة </a:t>
            </a:r>
            <a:r>
              <a:rPr lang="ar-SA" sz="3200" b="1" dirty="0" err="1">
                <a:latin typeface="Al Tarikh" charset="-78"/>
                <a:ea typeface="Al Tarikh" charset="-78"/>
                <a:cs typeface="Al Tarikh" charset="-78"/>
              </a:rPr>
              <a:t>فى</a:t>
            </a:r>
            <a:r>
              <a:rPr lang="ar-SA" sz="3200" b="1" dirty="0">
                <a:latin typeface="Al Tarikh" charset="-78"/>
                <a:ea typeface="Al Tarikh" charset="-78"/>
                <a:cs typeface="Al Tarikh" charset="-78"/>
              </a:rPr>
              <a:t> تحليل الوظائف</a:t>
            </a:r>
            <a:endParaRPr lang="en-US" sz="32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20</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graphicFrame>
        <p:nvGraphicFramePr>
          <p:cNvPr id="12" name="Content Placeholder 5">
            <a:extLst>
              <a:ext uri="{FF2B5EF4-FFF2-40B4-BE49-F238E27FC236}">
                <a16:creationId xmlns:a16="http://schemas.microsoft.com/office/drawing/2014/main" id="{07ECDC2E-6941-4218-923D-6C69565F813E}"/>
              </a:ext>
            </a:extLst>
          </p:cNvPr>
          <p:cNvGraphicFramePr>
            <a:graphicFrameLocks noGrp="1"/>
          </p:cNvGraphicFramePr>
          <p:nvPr>
            <p:ph idx="1"/>
            <p:extLst>
              <p:ext uri="{D42A27DB-BD31-4B8C-83A1-F6EECF244321}">
                <p14:modId xmlns:p14="http://schemas.microsoft.com/office/powerpoint/2010/main" val="1284277786"/>
              </p:ext>
            </p:extLst>
          </p:nvPr>
        </p:nvGraphicFramePr>
        <p:xfrm>
          <a:off x="972860" y="1444906"/>
          <a:ext cx="9080500" cy="498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074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451555" y="2348762"/>
            <a:ext cx="11112879" cy="3270126"/>
          </a:xfrm>
          <a:prstGeom prst="rect">
            <a:avLst/>
          </a:prstGeom>
        </p:spPr>
        <p:txBody>
          <a:bodyPr wrap="square">
            <a:spAutoFit/>
          </a:bodyPr>
          <a:lstStyle/>
          <a:p>
            <a:pPr marL="1371600" lvl="2" indent="-457200" algn="just" rtl="1" fontAlgn="base">
              <a:lnSpc>
                <a:spcPct val="150000"/>
              </a:lnSpc>
              <a:buClr>
                <a:schemeClr val="accent6">
                  <a:lumMod val="50000"/>
                </a:schemeClr>
              </a:buClr>
              <a:buFont typeface="Wingdings" panose="05000000000000000000" pitchFamily="2" charset="2"/>
              <a:buChar char="ü"/>
            </a:pPr>
            <a:r>
              <a:rPr lang="ar-EG" sz="2800" b="1" dirty="0">
                <a:solidFill>
                  <a:srgbClr val="000000"/>
                </a:solidFill>
                <a:latin typeface="Al Tarikh" charset="-78"/>
                <a:ea typeface="Al Tarikh" charset="-78"/>
                <a:cs typeface="Akhbar MT" pitchFamily="2" charset="-78"/>
              </a:rPr>
              <a:t>تعد المقابلة الشخصية أكثر الطرق انتشاراً فى تجميع المعلومات اللازمة لتحليل الوظائف</a:t>
            </a:r>
            <a:r>
              <a:rPr lang="ar-SA" sz="2800" b="1" dirty="0">
                <a:solidFill>
                  <a:srgbClr val="000000"/>
                </a:solidFill>
                <a:latin typeface="Al Tarikh" charset="-78"/>
                <a:ea typeface="Al Tarikh" charset="-78"/>
                <a:cs typeface="Akhbar MT" pitchFamily="2" charset="-78"/>
              </a:rPr>
              <a:t>.</a:t>
            </a:r>
          </a:p>
          <a:p>
            <a:pPr marL="1371600" lvl="2" indent="-457200" algn="just" rtl="1" fontAlgn="base">
              <a:lnSpc>
                <a:spcPct val="150000"/>
              </a:lnSpc>
              <a:buClr>
                <a:schemeClr val="accent6">
                  <a:lumMod val="50000"/>
                </a:schemeClr>
              </a:buClr>
              <a:buFont typeface="Wingdings" panose="05000000000000000000" pitchFamily="2" charset="2"/>
              <a:buChar char="ü"/>
            </a:pPr>
            <a:r>
              <a:rPr lang="ar-EG" sz="2800" b="1" dirty="0">
                <a:solidFill>
                  <a:srgbClr val="000000"/>
                </a:solidFill>
                <a:latin typeface="Al Tarikh" charset="-78"/>
                <a:ea typeface="Al Tarikh" charset="-78"/>
                <a:cs typeface="Akhbar MT" pitchFamily="2" charset="-78"/>
              </a:rPr>
              <a:t> وتتدرج تلك المقابلات ما بين المقابلات المفتوحة بالكامل (حدثني عن وظيفتك), إلى المقابلة النمطية المغلقة والتى يسأل فيها القائم بالمقابلة (محلل الوظيفة) أسئلة محددة تفصيلاً داخل قائمة الاستقصاء</a:t>
            </a:r>
            <a:r>
              <a:rPr lang="ar-SA" sz="2800" b="1" dirty="0">
                <a:solidFill>
                  <a:srgbClr val="000000"/>
                </a:solidFill>
                <a:latin typeface="Al Tarikh" charset="-78"/>
                <a:ea typeface="Al Tarikh" charset="-78"/>
                <a:cs typeface="Akhbar MT" pitchFamily="2" charset="-78"/>
              </a:rPr>
              <a:t>.</a:t>
            </a:r>
          </a:p>
          <a:p>
            <a:pPr marL="1371600" lvl="2" indent="-457200" algn="just" rtl="1" fontAlgn="base">
              <a:lnSpc>
                <a:spcPct val="150000"/>
              </a:lnSpc>
              <a:buClr>
                <a:schemeClr val="accent6">
                  <a:lumMod val="50000"/>
                </a:schemeClr>
              </a:buClr>
              <a:buFont typeface="Wingdings" panose="05000000000000000000" pitchFamily="2" charset="2"/>
              <a:buChar char="ü"/>
            </a:pPr>
            <a:r>
              <a:rPr lang="ar-EG" sz="2800" b="1" dirty="0">
                <a:solidFill>
                  <a:srgbClr val="000000"/>
                </a:solidFill>
                <a:latin typeface="Al Tarikh" charset="-78"/>
                <a:ea typeface="Al Tarikh" charset="-78"/>
                <a:cs typeface="Akhbar MT" pitchFamily="2" charset="-78"/>
              </a:rPr>
              <a:t>ويستطيع المدير أن يجرى مقابلة فردية مع كل موظف, ومقابلة جماعية مع مجموعات من الموظفين يشغلون نفس الوظيفة ومقابلة مع مشرف أو أكثر ممن لديهم معرفة ودراية بالوظيفة موضع التحليل. </a:t>
            </a:r>
            <a:endParaRPr lang="ar-EG" sz="2800" b="1" dirty="0">
              <a:solidFill>
                <a:prstClr val="black"/>
              </a:solidFill>
              <a:cs typeface="Akhbar MT" pitchFamily="2" charset="-78"/>
            </a:endParaRPr>
          </a:p>
        </p:txBody>
      </p:sp>
      <p:sp>
        <p:nvSpPr>
          <p:cNvPr id="14" name="Title 1"/>
          <p:cNvSpPr txBox="1">
            <a:spLocks/>
          </p:cNvSpPr>
          <p:nvPr/>
        </p:nvSpPr>
        <p:spPr>
          <a:xfrm>
            <a:off x="3014133" y="251595"/>
            <a:ext cx="6071145"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طرق جمع المعلومات المستخدمة </a:t>
            </a:r>
            <a:r>
              <a:rPr lang="ar-SA" sz="3200" b="1" dirty="0" err="1">
                <a:latin typeface="Al Tarikh" charset="-78"/>
                <a:ea typeface="Al Tarikh" charset="-78"/>
                <a:cs typeface="Al Tarikh" charset="-78"/>
              </a:rPr>
              <a:t>فى</a:t>
            </a:r>
            <a:r>
              <a:rPr lang="ar-SA" sz="3200" b="1" dirty="0">
                <a:latin typeface="Al Tarikh" charset="-78"/>
                <a:ea typeface="Al Tarikh" charset="-78"/>
                <a:cs typeface="Al Tarikh" charset="-78"/>
              </a:rPr>
              <a:t> تحليل الوظائف</a:t>
            </a:r>
            <a:endParaRPr lang="en-US" sz="32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21</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044863" y="1635224"/>
            <a:ext cx="4519571" cy="523220"/>
          </a:xfrm>
          <a:prstGeom prst="rect">
            <a:avLst/>
          </a:prstGeom>
        </p:spPr>
        <p:txBody>
          <a:bodyPr wrap="none">
            <a:spAutoFit/>
          </a:bodyPr>
          <a:lstStyle/>
          <a:p>
            <a:pPr marL="514350" indent="-514350" algn="r" rtl="1">
              <a:buFont typeface="+mj-lt"/>
              <a:buAutoNum type="arabicPeriod" startAt="3"/>
              <a:defRPr/>
            </a:pPr>
            <a:r>
              <a:rPr lang="ar-EG" sz="2800" b="1" dirty="0">
                <a:solidFill>
                  <a:srgbClr val="018E4C"/>
                </a:solidFill>
                <a:latin typeface="Al Tarikh" charset="-78"/>
                <a:ea typeface="Al Tarikh" charset="-78"/>
                <a:cs typeface="Al Tarikh" charset="-78"/>
              </a:rPr>
              <a:t>المقابلة الشخصية </a:t>
            </a:r>
            <a:r>
              <a:rPr lang="en-US" sz="2800" b="1" dirty="0">
                <a:solidFill>
                  <a:srgbClr val="018E4C"/>
                </a:solidFill>
                <a:latin typeface="Al Tarikh" charset="-78"/>
                <a:ea typeface="Al Tarikh" charset="-78"/>
                <a:cs typeface="Al Tarikh" charset="-78"/>
              </a:rPr>
              <a:t>The Interview</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105646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صورة 8" descr="تسليم في اليد لهاتف محمول يعمل باللمس">
            <a:extLst>
              <a:ext uri="{FF2B5EF4-FFF2-40B4-BE49-F238E27FC236}">
                <a16:creationId xmlns:a16="http://schemas.microsoft.com/office/drawing/2014/main" id="{A9A75888-22E3-1D43-9112-DA02186070B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96000" y="1"/>
            <a:ext cx="6096000" cy="6858000"/>
          </a:xfrm>
          <a:prstGeom prst="rect">
            <a:avLst/>
          </a:prstGeom>
        </p:spPr>
      </p:pic>
      <p:sp>
        <p:nvSpPr>
          <p:cNvPr id="5" name="Rectangle 4"/>
          <p:cNvSpPr/>
          <p:nvPr/>
        </p:nvSpPr>
        <p:spPr>
          <a:xfrm>
            <a:off x="7009897" y="364434"/>
            <a:ext cx="4865225" cy="1261641"/>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endParaRPr lang="ar-SA" sz="4400" b="1" dirty="0">
              <a:solidFill>
                <a:schemeClr val="tx1"/>
              </a:solidFill>
              <a:uFill>
                <a:solidFill>
                  <a:srgbClr val="000000"/>
                </a:solidFill>
              </a:uFill>
              <a:latin typeface="Al Tarikh" charset="-78"/>
              <a:ea typeface="Al Tarikh" charset="-78"/>
              <a:cs typeface="Al Tarikh" charset="-78"/>
            </a:endParaRPr>
          </a:p>
        </p:txBody>
      </p:sp>
      <p:sp>
        <p:nvSpPr>
          <p:cNvPr id="7" name="Rectangle 6"/>
          <p:cNvSpPr/>
          <p:nvPr/>
        </p:nvSpPr>
        <p:spPr>
          <a:xfrm>
            <a:off x="9884780" y="4511040"/>
            <a:ext cx="2307220" cy="306213"/>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182880" y="1753409"/>
            <a:ext cx="5852159" cy="3162404"/>
          </a:xfrm>
          <a:prstGeom prst="rect">
            <a:avLst/>
          </a:prstGeom>
          <a:solidFill>
            <a:schemeClr val="accent6">
              <a:lumMod val="20000"/>
              <a:lumOff val="80000"/>
            </a:schemeClr>
          </a:solidFill>
        </p:spPr>
        <p:txBody>
          <a:bodyPr wrap="square">
            <a:spAutoFit/>
          </a:bodyPr>
          <a:lstStyle/>
          <a:p>
            <a:pPr marL="457200" lvl="0" indent="-457200" algn="just" rtl="1">
              <a:lnSpc>
                <a:spcPct val="250000"/>
              </a:lnSpc>
              <a:buFont typeface="Wingdings" panose="05000000000000000000" pitchFamily="2" charset="2"/>
              <a:buChar char="v"/>
            </a:pPr>
            <a:r>
              <a:rPr lang="ar-SA" sz="2800" b="1" dirty="0">
                <a:uFill>
                  <a:solidFill>
                    <a:srgbClr val="000000"/>
                  </a:solidFill>
                </a:uFill>
                <a:latin typeface="Al Tarikh" charset="-78"/>
                <a:ea typeface="Al Tarikh" charset="-78"/>
                <a:cs typeface="Akhbar MT" pitchFamily="2" charset="-78"/>
              </a:rPr>
              <a:t>أساسيات تحليل الوظائف</a:t>
            </a:r>
          </a:p>
          <a:p>
            <a:pPr marL="457200" lvl="0" indent="-457200" algn="just" rtl="1">
              <a:lnSpc>
                <a:spcPct val="250000"/>
              </a:lnSpc>
              <a:buFont typeface="Wingdings" panose="05000000000000000000" pitchFamily="2" charset="2"/>
              <a:buChar char="v"/>
            </a:pPr>
            <a:r>
              <a:rPr lang="ar-SA" sz="2800" b="1" dirty="0">
                <a:uFill>
                  <a:solidFill>
                    <a:srgbClr val="000000"/>
                  </a:solidFill>
                </a:uFill>
                <a:latin typeface="Al Tarikh" charset="-78"/>
                <a:ea typeface="Al Tarikh" charset="-78"/>
                <a:cs typeface="Akhbar MT" pitchFamily="2" charset="-78"/>
              </a:rPr>
              <a:t>طرق جمع معلومات تحليل الوظائف والمقابلة الشخصية</a:t>
            </a:r>
          </a:p>
          <a:p>
            <a:pPr marL="457200" lvl="0" indent="-457200" algn="just" rtl="1">
              <a:lnSpc>
                <a:spcPct val="250000"/>
              </a:lnSpc>
              <a:buFont typeface="Wingdings" panose="05000000000000000000" pitchFamily="2" charset="2"/>
              <a:buChar char="v"/>
            </a:pPr>
            <a:r>
              <a:rPr lang="ar-SA" sz="2800" b="1" dirty="0">
                <a:uFill>
                  <a:solidFill>
                    <a:srgbClr val="000000"/>
                  </a:solidFill>
                </a:uFill>
                <a:latin typeface="Al Tarikh" charset="-78"/>
                <a:ea typeface="Al Tarikh" charset="-78"/>
                <a:cs typeface="Akhbar MT" pitchFamily="2" charset="-78"/>
              </a:rPr>
              <a:t>شرح مفهوم تحليل الوظائف</a:t>
            </a:r>
          </a:p>
        </p:txBody>
      </p:sp>
      <p:grpSp>
        <p:nvGrpSpPr>
          <p:cNvPr id="10" name="Group 9"/>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01</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4" name="Straight Connector 13"/>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853646" y="363569"/>
            <a:ext cx="4559419" cy="2062103"/>
          </a:xfrm>
          <a:prstGeom prst="rect">
            <a:avLst/>
          </a:prstGeom>
          <a:noFill/>
        </p:spPr>
        <p:txBody>
          <a:bodyPr wrap="square" rtlCol="0">
            <a:spAutoFit/>
          </a:bodyPr>
          <a:lstStyle/>
          <a:p>
            <a:pPr algn="ctr" rtl="1">
              <a:defRPr/>
            </a:pPr>
            <a:r>
              <a:rPr lang="ar-SA" sz="4000" b="1" dirty="0">
                <a:uFill>
                  <a:solidFill>
                    <a:srgbClr val="000000"/>
                  </a:solidFill>
                </a:uFill>
                <a:latin typeface="Al Tarikh" charset="-78"/>
                <a:ea typeface="Al Tarikh" charset="-78"/>
                <a:cs typeface="Al Tarikh" charset="-78"/>
              </a:rPr>
              <a:t>المحاضرة الثانية </a:t>
            </a:r>
          </a:p>
          <a:p>
            <a:pPr algn="ctr" rtl="1">
              <a:defRPr/>
            </a:pPr>
            <a:r>
              <a:rPr lang="ar-SA" sz="4000" b="1" dirty="0">
                <a:latin typeface="Al Tarikh" charset="-78"/>
                <a:ea typeface="Al Tarikh" charset="-78"/>
                <a:cs typeface="Al Tarikh" charset="-78"/>
              </a:rPr>
              <a:t>اساسيات  تحليل الوظائف</a:t>
            </a:r>
            <a:endParaRPr lang="en-US" sz="4000" b="1" dirty="0">
              <a:latin typeface="Al Tarikh" charset="-78"/>
              <a:ea typeface="Al Tarikh" charset="-78"/>
              <a:cs typeface="Al Tarikh" charset="-78"/>
            </a:endParaRPr>
          </a:p>
          <a:p>
            <a:pPr lvl="0" algn="ctr" rtl="1">
              <a:defRPr/>
            </a:pPr>
            <a:endParaRPr lang="en-US" sz="4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191359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129100" y="2147268"/>
            <a:ext cx="10266116" cy="3431709"/>
          </a:xfrm>
          <a:prstGeom prst="rect">
            <a:avLst/>
          </a:prstGeom>
        </p:spPr>
        <p:txBody>
          <a:bodyPr wrap="square">
            <a:spAutoFit/>
          </a:bodyPr>
          <a:lstStyle/>
          <a:p>
            <a:pPr marL="1371600" lvl="2" indent="-457200" algn="just" rtl="1" fontAlgn="base">
              <a:lnSpc>
                <a:spcPct val="200000"/>
              </a:lnSpc>
              <a:buClr>
                <a:schemeClr val="accent6">
                  <a:lumMod val="50000"/>
                </a:schemeClr>
              </a:buClr>
              <a:buFont typeface="+mj-lt"/>
              <a:buAutoNum type="arabicPeriod"/>
            </a:pPr>
            <a:r>
              <a:rPr lang="ar-EG" sz="2800" b="1" dirty="0">
                <a:solidFill>
                  <a:srgbClr val="000000"/>
                </a:solidFill>
                <a:latin typeface="Al Tarikh" charset="-78"/>
                <a:ea typeface="Al Tarikh" charset="-78"/>
                <a:cs typeface="Akhbar MT" pitchFamily="2" charset="-78"/>
              </a:rPr>
              <a:t>طريق</a:t>
            </a:r>
            <a:r>
              <a:rPr lang="ar-SA" sz="2800" b="1" dirty="0" err="1">
                <a:solidFill>
                  <a:srgbClr val="000000"/>
                </a:solidFill>
                <a:latin typeface="Al Tarikh" charset="-78"/>
                <a:ea typeface="Al Tarikh" charset="-78"/>
                <a:cs typeface="Akhbar MT" pitchFamily="2" charset="-78"/>
              </a:rPr>
              <a:t>ة</a:t>
            </a:r>
            <a:r>
              <a:rPr lang="ar-EG" sz="2800" b="1" dirty="0">
                <a:solidFill>
                  <a:srgbClr val="000000"/>
                </a:solidFill>
                <a:latin typeface="Al Tarikh" charset="-78"/>
                <a:ea typeface="Al Tarikh" charset="-78"/>
                <a:cs typeface="Akhbar MT" pitchFamily="2" charset="-78"/>
              </a:rPr>
              <a:t> سهلة وسريعة لجمع المعلومات</a:t>
            </a:r>
            <a:r>
              <a:rPr lang="ar-SA" sz="2800" b="1" dirty="0">
                <a:solidFill>
                  <a:srgbClr val="000000"/>
                </a:solidFill>
                <a:latin typeface="Al Tarikh" charset="-78"/>
                <a:ea typeface="Al Tarikh" charset="-78"/>
                <a:cs typeface="Akhbar MT" pitchFamily="2" charset="-78"/>
              </a:rPr>
              <a:t>.</a:t>
            </a:r>
            <a:endParaRPr lang="ar-EG" sz="2800" b="1" dirty="0">
              <a:solidFill>
                <a:srgbClr val="000000"/>
              </a:solidFill>
              <a:latin typeface="Al Tarikh" charset="-78"/>
              <a:ea typeface="Al Tarikh" charset="-78"/>
              <a:cs typeface="Akhbar MT" pitchFamily="2" charset="-78"/>
            </a:endParaRPr>
          </a:p>
          <a:p>
            <a:pPr marL="1371600" lvl="2" indent="-457200" algn="just" rtl="1" fontAlgn="base">
              <a:lnSpc>
                <a:spcPct val="200000"/>
              </a:lnSpc>
              <a:buClr>
                <a:schemeClr val="accent6">
                  <a:lumMod val="50000"/>
                </a:schemeClr>
              </a:buClr>
              <a:buFont typeface="+mj-lt"/>
              <a:buAutoNum type="arabicPeriod"/>
            </a:pPr>
            <a:r>
              <a:rPr lang="ar-EG" sz="2800" b="1" dirty="0">
                <a:solidFill>
                  <a:srgbClr val="000000"/>
                </a:solidFill>
                <a:latin typeface="Al Tarikh" charset="-78"/>
                <a:ea typeface="Al Tarikh" charset="-78"/>
                <a:cs typeface="Akhbar MT" pitchFamily="2" charset="-78"/>
              </a:rPr>
              <a:t>تسمح للعامل بتسجيل مجموعة الأنشطة والسلوكيات التى يصعب ملاحظتها</a:t>
            </a:r>
            <a:endParaRPr lang="ar-SA" sz="2800" b="1" dirty="0">
              <a:solidFill>
                <a:srgbClr val="000000"/>
              </a:solidFill>
              <a:latin typeface="Al Tarikh" charset="-78"/>
              <a:ea typeface="Al Tarikh" charset="-78"/>
              <a:cs typeface="Akhbar MT" pitchFamily="2" charset="-78"/>
            </a:endParaRPr>
          </a:p>
          <a:p>
            <a:pPr marL="1371600" lvl="2" indent="-457200" algn="just" rtl="1" fontAlgn="base">
              <a:lnSpc>
                <a:spcPct val="200000"/>
              </a:lnSpc>
              <a:buClr>
                <a:schemeClr val="accent6">
                  <a:lumMod val="50000"/>
                </a:schemeClr>
              </a:buClr>
              <a:buFont typeface="+mj-lt"/>
              <a:buAutoNum type="arabicPeriod"/>
            </a:pPr>
            <a:r>
              <a:rPr lang="ar-EG" sz="2800" b="1" dirty="0">
                <a:solidFill>
                  <a:srgbClr val="000000"/>
                </a:solidFill>
                <a:latin typeface="Al Tarikh" charset="-78"/>
                <a:ea typeface="Al Tarikh" charset="-78"/>
                <a:cs typeface="Akhbar MT" pitchFamily="2" charset="-78"/>
              </a:rPr>
              <a:t>تتيح الفرص لشرح أسباب الحاجة إلى إجراء تحليل الوظائف</a:t>
            </a:r>
          </a:p>
          <a:p>
            <a:pPr marL="1371600" lvl="2" indent="-457200" algn="just" rtl="1" fontAlgn="base">
              <a:lnSpc>
                <a:spcPct val="200000"/>
              </a:lnSpc>
              <a:buClr>
                <a:schemeClr val="accent6">
                  <a:lumMod val="50000"/>
                </a:schemeClr>
              </a:buClr>
              <a:buFont typeface="+mj-lt"/>
              <a:buAutoNum type="arabicPeriod"/>
            </a:pPr>
            <a:r>
              <a:rPr lang="ar-EG" sz="2800" b="1" dirty="0">
                <a:solidFill>
                  <a:srgbClr val="000000"/>
                </a:solidFill>
                <a:latin typeface="Al Tarikh" charset="-78"/>
                <a:ea typeface="Al Tarikh" charset="-78"/>
                <a:cs typeface="Akhbar MT" pitchFamily="2" charset="-78"/>
              </a:rPr>
              <a:t>التعرف على مجموعة المشكلات التى قد تواجه الموظف ويصعب على الإدارة ملاحظتها.</a:t>
            </a:r>
          </a:p>
        </p:txBody>
      </p:sp>
      <p:sp>
        <p:nvSpPr>
          <p:cNvPr id="14" name="Title 1"/>
          <p:cNvSpPr txBox="1">
            <a:spLocks/>
          </p:cNvSpPr>
          <p:nvPr/>
        </p:nvSpPr>
        <p:spPr>
          <a:xfrm>
            <a:off x="3965471" y="375743"/>
            <a:ext cx="4448299"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200" b="1" dirty="0">
                <a:latin typeface="Al Tarikh" charset="-78"/>
                <a:ea typeface="Al Tarikh" charset="-78"/>
                <a:cs typeface="Al Tarikh" charset="-78"/>
              </a:rPr>
              <a:t>مزايا وعيوب المقابلة الشخصية </a:t>
            </a:r>
            <a:endParaRPr kumimoji="0" lang="en-US" sz="3200" b="1"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23</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807943" y="1624048"/>
            <a:ext cx="3009158" cy="523220"/>
          </a:xfrm>
          <a:prstGeom prst="rect">
            <a:avLst/>
          </a:prstGeom>
        </p:spPr>
        <p:txBody>
          <a:bodyPr wrap="none">
            <a:spAutoFit/>
          </a:bodyPr>
          <a:lstStyle/>
          <a:p>
            <a:pPr algn="r" rtl="1">
              <a:defRPr/>
            </a:pPr>
            <a:r>
              <a:rPr lang="ar-EG" sz="2800" b="1" dirty="0">
                <a:solidFill>
                  <a:srgbClr val="018E4C"/>
                </a:solidFill>
                <a:latin typeface="Al Tarikh" charset="-78"/>
                <a:ea typeface="Al Tarikh" charset="-78"/>
                <a:cs typeface="Al Tarikh" charset="-78"/>
              </a:rPr>
              <a:t>مزايا المقابلة الشخصية</a:t>
            </a:r>
            <a:r>
              <a:rPr lang="ar-SA" sz="2800" b="1" dirty="0">
                <a:solidFill>
                  <a:srgbClr val="018E4C"/>
                </a:solidFill>
                <a:latin typeface="Al Tarikh" charset="-78"/>
                <a:ea typeface="Al Tarikh" charset="-78"/>
                <a:cs typeface="Al Tarikh" charset="-78"/>
              </a:rPr>
              <a:t>:</a:t>
            </a:r>
            <a:endParaRPr lang="ar-EG" sz="2800" b="1" dirty="0">
              <a:solidFill>
                <a:srgbClr val="018E4C"/>
              </a:solidFill>
              <a:latin typeface="Al Tarikh" charset="-78"/>
              <a:ea typeface="Al Tarikh" charset="-78"/>
              <a:cs typeface="Al Tarikh" charset="-78"/>
            </a:endParaRPr>
          </a:p>
        </p:txBody>
      </p:sp>
    </p:spTree>
    <p:extLst>
      <p:ext uri="{BB962C8B-B14F-4D97-AF65-F5344CB8AC3E}">
        <p14:creationId xmlns:p14="http://schemas.microsoft.com/office/powerpoint/2010/main" val="167947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43096" y="2324523"/>
            <a:ext cx="11174006" cy="3270126"/>
          </a:xfrm>
          <a:prstGeom prst="rect">
            <a:avLst/>
          </a:prstGeom>
        </p:spPr>
        <p:txBody>
          <a:bodyPr wrap="square">
            <a:spAutoFit/>
          </a:bodyPr>
          <a:lstStyle/>
          <a:p>
            <a:pPr marL="1371600" lvl="2" indent="-457200" algn="just" rtl="1" fontAlgn="base">
              <a:lnSpc>
                <a:spcPct val="150000"/>
              </a:lnSpc>
              <a:buClr>
                <a:schemeClr val="accent6">
                  <a:lumMod val="50000"/>
                </a:schemeClr>
              </a:buClr>
              <a:buFont typeface="Wingdings" panose="05000000000000000000" pitchFamily="2" charset="2"/>
              <a:buChar char="ü"/>
            </a:pPr>
            <a:r>
              <a:rPr lang="ar-EG" sz="2800" b="1" dirty="0">
                <a:solidFill>
                  <a:srgbClr val="000000"/>
                </a:solidFill>
                <a:latin typeface="Al Tarikh" charset="-78"/>
                <a:ea typeface="Al Tarikh" charset="-78"/>
                <a:cs typeface="Akhbar MT" pitchFamily="2" charset="-78"/>
              </a:rPr>
              <a:t>الغش والتزوير فيما يقدم من معلومات, فالموظف يعلم أن ما يقدمه من معلومات سوف يستخدم كأساس فى تحديد أجر الوظيفة</a:t>
            </a:r>
            <a:r>
              <a:rPr lang="ar-SA" sz="2800" b="1" dirty="0">
                <a:solidFill>
                  <a:srgbClr val="000000"/>
                </a:solidFill>
                <a:latin typeface="Al Tarikh" charset="-78"/>
                <a:ea typeface="Al Tarikh" charset="-78"/>
                <a:cs typeface="Akhbar MT" pitchFamily="2" charset="-78"/>
              </a:rPr>
              <a:t>.</a:t>
            </a:r>
          </a:p>
          <a:p>
            <a:pPr marL="1371600" lvl="2" indent="-457200" algn="just" rtl="1" fontAlgn="base">
              <a:lnSpc>
                <a:spcPct val="150000"/>
              </a:lnSpc>
              <a:buClr>
                <a:schemeClr val="accent6">
                  <a:lumMod val="50000"/>
                </a:schemeClr>
              </a:buClr>
              <a:buFont typeface="Wingdings" panose="05000000000000000000" pitchFamily="2" charset="2"/>
              <a:buChar char="ü"/>
            </a:pPr>
            <a:r>
              <a:rPr lang="ar-SA" sz="2800" b="1" dirty="0">
                <a:solidFill>
                  <a:srgbClr val="000000"/>
                </a:solidFill>
                <a:latin typeface="Al Tarikh" charset="-78"/>
                <a:ea typeface="Al Tarikh" charset="-78"/>
                <a:cs typeface="Akhbar MT" pitchFamily="2" charset="-78"/>
              </a:rPr>
              <a:t>المغالاة </a:t>
            </a:r>
            <a:r>
              <a:rPr lang="ar-EG" sz="2800" b="1" dirty="0">
                <a:solidFill>
                  <a:srgbClr val="000000"/>
                </a:solidFill>
                <a:latin typeface="Al Tarikh" charset="-78"/>
                <a:ea typeface="Al Tarikh" charset="-78"/>
                <a:cs typeface="Akhbar MT" pitchFamily="2" charset="-78"/>
              </a:rPr>
              <a:t>فى ذكر الواجبات والمسئوليات التى يؤديها بهدف الحصول على أجر أعلى, وفى نفس الوقت, يقلل من شأن واجبات ومسئوليات الآخرين, إلا أن عليه التغلب على ذلك من خلال التحرى الدقيق لما يتم الحصول عليه من معلومات.</a:t>
            </a:r>
          </a:p>
        </p:txBody>
      </p:sp>
      <p:sp>
        <p:nvSpPr>
          <p:cNvPr id="14" name="Title 1"/>
          <p:cNvSpPr txBox="1">
            <a:spLocks/>
          </p:cNvSpPr>
          <p:nvPr/>
        </p:nvSpPr>
        <p:spPr>
          <a:xfrm>
            <a:off x="4123516" y="312467"/>
            <a:ext cx="4435236"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200" b="1" dirty="0">
                <a:latin typeface="Al Tarikh" charset="-78"/>
                <a:ea typeface="Al Tarikh" charset="-78"/>
                <a:cs typeface="Al Tarikh" charset="-78"/>
              </a:rPr>
              <a:t>مزايا وعيوب المقابلة الشخصية </a:t>
            </a:r>
            <a:endParaRPr kumimoji="0" lang="en-US" sz="3200" b="1"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24</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9407467" y="1624048"/>
            <a:ext cx="2409634" cy="523220"/>
          </a:xfrm>
          <a:prstGeom prst="rect">
            <a:avLst/>
          </a:prstGeom>
        </p:spPr>
        <p:txBody>
          <a:bodyPr wrap="none">
            <a:spAutoFit/>
          </a:bodyPr>
          <a:lstStyle/>
          <a:p>
            <a:pPr algn="r" rtl="1">
              <a:defRPr/>
            </a:pPr>
            <a:r>
              <a:rPr lang="ar-EG" sz="2800" b="1" dirty="0">
                <a:solidFill>
                  <a:srgbClr val="018E4C"/>
                </a:solidFill>
                <a:latin typeface="Al Tarikh" charset="-78"/>
                <a:ea typeface="Al Tarikh" charset="-78"/>
                <a:cs typeface="Al Tarikh" charset="-78"/>
              </a:rPr>
              <a:t>عيوب المقابلة الشخصية</a:t>
            </a:r>
          </a:p>
        </p:txBody>
      </p:sp>
    </p:spTree>
    <p:extLst>
      <p:ext uri="{BB962C8B-B14F-4D97-AF65-F5344CB8AC3E}">
        <p14:creationId xmlns:p14="http://schemas.microsoft.com/office/powerpoint/2010/main" val="33479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252549" y="2111275"/>
            <a:ext cx="11500309" cy="3916457"/>
          </a:xfrm>
          <a:prstGeom prst="rect">
            <a:avLst/>
          </a:prstGeom>
        </p:spPr>
        <p:txBody>
          <a:bodyPr wrap="square">
            <a:spAutoFit/>
          </a:bodyPr>
          <a:lstStyle/>
          <a:p>
            <a:pPr marL="1200150" lvl="2" indent="-285750" algn="justLow" rtl="1" fontAlgn="base">
              <a:lnSpc>
                <a:spcPct val="150000"/>
              </a:lnSpc>
              <a:buClr>
                <a:schemeClr val="accent6">
                  <a:lumMod val="50000"/>
                </a:schemeClr>
              </a:buClr>
              <a:buFont typeface="Courier New" panose="02070309020205020404" pitchFamily="49" charset="0"/>
              <a:buChar char="o"/>
            </a:pPr>
            <a:r>
              <a:rPr lang="ar-EG" sz="2800" b="1" dirty="0">
                <a:solidFill>
                  <a:prstClr val="black"/>
                </a:solidFill>
                <a:latin typeface="Al Tarikh" charset="-78"/>
                <a:ea typeface="Al Tarikh" charset="-78"/>
                <a:cs typeface="Akhbar MT" pitchFamily="2" charset="-78"/>
              </a:rPr>
              <a:t>أولاً: يجب أن يكون هناك </a:t>
            </a:r>
            <a:r>
              <a:rPr lang="ar-EG" sz="2800" b="1" dirty="0">
                <a:solidFill>
                  <a:srgbClr val="FF0000"/>
                </a:solidFill>
                <a:latin typeface="Al Tarikh" charset="-78"/>
                <a:ea typeface="Al Tarikh" charset="-78"/>
                <a:cs typeface="Akhbar MT" pitchFamily="2" charset="-78"/>
              </a:rPr>
              <a:t>تعاون بين كل من محلل الوظيفة والمشرف </a:t>
            </a:r>
            <a:r>
              <a:rPr lang="ar-EG" sz="2800" b="1" dirty="0">
                <a:solidFill>
                  <a:prstClr val="black"/>
                </a:solidFill>
                <a:latin typeface="Al Tarikh" charset="-78"/>
                <a:ea typeface="Al Tarikh" charset="-78"/>
                <a:cs typeface="Akhbar MT" pitchFamily="2" charset="-78"/>
              </a:rPr>
              <a:t>على العاملين الذين يتم تحليل وظائفهم, فهو الأجدر على تحديد أى من العاملين أكثر معرفة ودراية بواجبات وظيفته فيختاره لإجراء مقابلة معه.</a:t>
            </a:r>
          </a:p>
          <a:p>
            <a:pPr marL="1200150" lvl="2" indent="-285750" algn="justLow" rtl="1" fontAlgn="base">
              <a:lnSpc>
                <a:spcPct val="150000"/>
              </a:lnSpc>
              <a:buClr>
                <a:schemeClr val="accent6">
                  <a:lumMod val="50000"/>
                </a:schemeClr>
              </a:buClr>
              <a:buFont typeface="Courier New" panose="02070309020205020404" pitchFamily="49" charset="0"/>
              <a:buChar char="o"/>
            </a:pPr>
            <a:r>
              <a:rPr lang="ar-EG" sz="2800" b="1" dirty="0">
                <a:solidFill>
                  <a:prstClr val="black"/>
                </a:solidFill>
                <a:latin typeface="Al Tarikh" charset="-78"/>
                <a:ea typeface="Al Tarikh" charset="-78"/>
                <a:cs typeface="Akhbar MT" pitchFamily="2" charset="-78"/>
              </a:rPr>
              <a:t>ثانياً: تهيئة </a:t>
            </a:r>
            <a:r>
              <a:rPr lang="ar-EG" sz="2800" b="1" dirty="0">
                <a:solidFill>
                  <a:srgbClr val="FF0000"/>
                </a:solidFill>
                <a:latin typeface="Al Tarikh" charset="-78"/>
                <a:ea typeface="Al Tarikh" charset="-78"/>
                <a:cs typeface="Akhbar MT" pitchFamily="2" charset="-78"/>
              </a:rPr>
              <a:t>جو المقابلة مع الموظف </a:t>
            </a:r>
            <a:r>
              <a:rPr lang="ar-EG" sz="2800" b="1" dirty="0">
                <a:solidFill>
                  <a:prstClr val="black"/>
                </a:solidFill>
                <a:latin typeface="Al Tarikh" charset="-78"/>
                <a:ea typeface="Al Tarikh" charset="-78"/>
                <a:cs typeface="Akhbar MT" pitchFamily="2" charset="-78"/>
              </a:rPr>
              <a:t>من خلال التعرف على اسمه والتحدث معه بلغة سهلة ومفهومة, وتقديم موجز مختصر بالهدف من إجراء المقابلة, بالإضافة إلى تقديم شرح لطريقة اختيار الموظف لعقد المقابلة معه. </a:t>
            </a:r>
          </a:p>
        </p:txBody>
      </p:sp>
      <p:sp>
        <p:nvSpPr>
          <p:cNvPr id="14" name="Title 1"/>
          <p:cNvSpPr txBox="1">
            <a:spLocks/>
          </p:cNvSpPr>
          <p:nvPr/>
        </p:nvSpPr>
        <p:spPr>
          <a:xfrm>
            <a:off x="4393696" y="293141"/>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200" b="1" i="0" u="none" strike="noStrike" kern="1200" cap="none" spc="0" normalizeH="0" baseline="0" noProof="0" dirty="0">
                <a:ln>
                  <a:noFill/>
                </a:ln>
                <a:effectLst/>
                <a:uLnTx/>
                <a:uFillTx/>
                <a:latin typeface="Al Tarikh" charset="-78"/>
                <a:ea typeface="Al Tarikh" charset="-78"/>
                <a:cs typeface="Al Tarikh" charset="-78"/>
              </a:rPr>
              <a:t>المقابلة الشخصية</a:t>
            </a:r>
            <a:endParaRPr kumimoji="0" lang="en-US" sz="3200" b="1"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27</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375081" y="1507635"/>
            <a:ext cx="5973110" cy="523220"/>
          </a:xfrm>
          <a:prstGeom prst="rect">
            <a:avLst/>
          </a:prstGeom>
        </p:spPr>
        <p:txBody>
          <a:bodyPr wrap="none">
            <a:spAutoFit/>
          </a:bodyPr>
          <a:lstStyle/>
          <a:p>
            <a:pPr algn="ctr" rtl="1">
              <a:defRPr/>
            </a:pPr>
            <a:r>
              <a:rPr lang="ar-EG" sz="2800" b="1" dirty="0">
                <a:latin typeface="Al Tarikh" charset="-78"/>
                <a:ea typeface="Al Tarikh" charset="-78"/>
                <a:cs typeface="Al Tarikh" charset="-78"/>
              </a:rPr>
              <a:t>إرشادات لنجاح المقابلة الشخصية</a:t>
            </a:r>
            <a:r>
              <a:rPr lang="ar-SA" sz="2800" b="1" dirty="0">
                <a:latin typeface="Al Tarikh" charset="-78"/>
                <a:ea typeface="Al Tarikh" charset="-78"/>
                <a:cs typeface="Al Tarikh" charset="-78"/>
              </a:rPr>
              <a:t> لتحليل الوظيفة</a:t>
            </a:r>
            <a:r>
              <a:rPr lang="ar-EG" sz="2800" b="1" dirty="0">
                <a:latin typeface="Al Tarikh" charset="-78"/>
                <a:ea typeface="Al Tarikh" charset="-78"/>
                <a:cs typeface="Al Tarikh" charset="-78"/>
              </a:rPr>
              <a:t>:</a:t>
            </a:r>
          </a:p>
        </p:txBody>
      </p:sp>
    </p:spTree>
    <p:extLst>
      <p:ext uri="{BB962C8B-B14F-4D97-AF65-F5344CB8AC3E}">
        <p14:creationId xmlns:p14="http://schemas.microsoft.com/office/powerpoint/2010/main" val="57115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515331" y="1739867"/>
            <a:ext cx="11376619" cy="5102166"/>
          </a:xfrm>
          <a:prstGeom prst="rect">
            <a:avLst/>
          </a:prstGeom>
        </p:spPr>
        <p:txBody>
          <a:bodyPr wrap="square">
            <a:spAutoFit/>
          </a:bodyPr>
          <a:lstStyle/>
          <a:p>
            <a:pPr marL="1200150" lvl="2" indent="-285750" algn="just" rtl="1" fontAlgn="base">
              <a:lnSpc>
                <a:spcPct val="150000"/>
              </a:lnSpc>
              <a:buClr>
                <a:schemeClr val="accent6">
                  <a:lumMod val="50000"/>
                </a:schemeClr>
              </a:buClr>
              <a:buFont typeface="Courier New" panose="02070309020205020404" pitchFamily="49" charset="0"/>
              <a:buChar char="o"/>
            </a:pPr>
            <a:r>
              <a:rPr lang="ar-EG" sz="2800" b="1" dirty="0">
                <a:solidFill>
                  <a:prstClr val="black"/>
                </a:solidFill>
                <a:latin typeface="Al Tarikh" charset="-78"/>
                <a:ea typeface="Al Tarikh" charset="-78"/>
                <a:cs typeface="Akhbar MT" pitchFamily="2" charset="-78"/>
              </a:rPr>
              <a:t>ثالثاً: ضرورة اتباع </a:t>
            </a:r>
            <a:r>
              <a:rPr lang="ar-EG" sz="2800" b="1" u="sng" dirty="0">
                <a:solidFill>
                  <a:srgbClr val="FF0000"/>
                </a:solidFill>
                <a:latin typeface="Al Tarikh" charset="-78"/>
                <a:ea typeface="Al Tarikh" charset="-78"/>
                <a:cs typeface="Akhbar MT" pitchFamily="2" charset="-78"/>
              </a:rPr>
              <a:t>مرشد نمطى أو قائمة بمجموعة الأسئلة </a:t>
            </a:r>
            <a:r>
              <a:rPr lang="ar-EG" sz="2800" b="1" dirty="0">
                <a:solidFill>
                  <a:prstClr val="black"/>
                </a:solidFill>
                <a:latin typeface="Al Tarikh" charset="-78"/>
                <a:ea typeface="Al Tarikh" charset="-78"/>
                <a:cs typeface="Akhbar MT" pitchFamily="2" charset="-78"/>
              </a:rPr>
              <a:t>التى سوف توجه للموظف, مع ترك فراغات كافية للإجابة عليها, مع ضرورة إعطاء الأسئلة المهمة الوقت الكافى للإجابة عليها, حتى يمكن للمقابلين تغطية كل الأسئلة الواردة بالمرشد أو القائمة.</a:t>
            </a:r>
          </a:p>
          <a:p>
            <a:pPr marL="1200150" lvl="2" indent="-285750" algn="just" rtl="1" fontAlgn="base">
              <a:lnSpc>
                <a:spcPct val="150000"/>
              </a:lnSpc>
              <a:buClr>
                <a:schemeClr val="accent6">
                  <a:lumMod val="50000"/>
                </a:schemeClr>
              </a:buClr>
              <a:buFont typeface="Courier New" panose="02070309020205020404" pitchFamily="49" charset="0"/>
              <a:buChar char="o"/>
            </a:pPr>
            <a:r>
              <a:rPr lang="ar-EG" sz="2800" b="1" dirty="0">
                <a:solidFill>
                  <a:prstClr val="black"/>
                </a:solidFill>
                <a:latin typeface="Al Tarikh" charset="-78"/>
                <a:ea typeface="Al Tarikh" charset="-78"/>
                <a:cs typeface="Akhbar MT" pitchFamily="2" charset="-78"/>
              </a:rPr>
              <a:t>رابعا:ً عندما لا تؤدى الواجبات بشكل منتظم مثلاً عندما لا يؤدى الموظف </a:t>
            </a:r>
            <a:r>
              <a:rPr lang="ar-EG" sz="2800" b="1" dirty="0">
                <a:solidFill>
                  <a:srgbClr val="FF0000"/>
                </a:solidFill>
                <a:latin typeface="Al Tarikh" charset="-78"/>
                <a:ea typeface="Al Tarikh" charset="-78"/>
                <a:cs typeface="Akhbar MT" pitchFamily="2" charset="-78"/>
              </a:rPr>
              <a:t>نفس الوظيفة أكثر </a:t>
            </a:r>
            <a:r>
              <a:rPr lang="ar-EG" sz="2800" b="1" dirty="0">
                <a:solidFill>
                  <a:prstClr val="black"/>
                </a:solidFill>
                <a:latin typeface="Al Tarikh" charset="-78"/>
                <a:ea typeface="Al Tarikh" charset="-78"/>
                <a:cs typeface="Akhbar MT" pitchFamily="2" charset="-78"/>
              </a:rPr>
              <a:t>من مرة خلال اليوم, فإنه يجب أن تطلب من الموظف حصر مجموعة الواجبات والمهام التى يؤديها وفقاً لأهميتها النسبية, وعدد مرات تكرار حدوثها, لأن هذا يضمن عدم تجاهل بعض الأنشطة الحاكمة, والتى تحدث بشكل عرضى غير منتظم.</a:t>
            </a:r>
          </a:p>
          <a:p>
            <a:pPr lvl="2" algn="justLow" rtl="1" fontAlgn="base">
              <a:lnSpc>
                <a:spcPct val="150000"/>
              </a:lnSpc>
              <a:buClr>
                <a:schemeClr val="accent6">
                  <a:lumMod val="50000"/>
                </a:schemeClr>
              </a:buClr>
            </a:pPr>
            <a:r>
              <a:rPr lang="ar-EG" sz="2400" b="1" dirty="0">
                <a:solidFill>
                  <a:prstClr val="black"/>
                </a:solidFill>
                <a:latin typeface="Al Tarikh" charset="-78"/>
                <a:ea typeface="Al Tarikh" charset="-78"/>
                <a:cs typeface="Akhbar MT" pitchFamily="2" charset="-78"/>
              </a:rPr>
              <a:t> </a:t>
            </a:r>
          </a:p>
        </p:txBody>
      </p:sp>
      <p:sp>
        <p:nvSpPr>
          <p:cNvPr id="14" name="Title 1"/>
          <p:cNvSpPr txBox="1">
            <a:spLocks/>
          </p:cNvSpPr>
          <p:nvPr/>
        </p:nvSpPr>
        <p:spPr>
          <a:xfrm>
            <a:off x="4021916" y="339860"/>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200" b="1" i="0" u="none" strike="noStrike" kern="1200" cap="none" spc="0" normalizeH="0" baseline="0" noProof="0" dirty="0">
                <a:ln>
                  <a:noFill/>
                </a:ln>
                <a:effectLst/>
                <a:uLnTx/>
                <a:uFillTx/>
                <a:latin typeface="Al Tarikh" charset="-78"/>
                <a:ea typeface="Al Tarikh" charset="-78"/>
                <a:cs typeface="Al Tarikh" charset="-78"/>
              </a:rPr>
              <a:t>المقابلة الشخصية</a:t>
            </a:r>
            <a:endParaRPr kumimoji="0" lang="en-US" sz="3200" b="1"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28</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982745" y="1608644"/>
            <a:ext cx="3482042"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إرشادات لنجاح المقابلة الشخصية:</a:t>
            </a:r>
          </a:p>
        </p:txBody>
      </p:sp>
    </p:spTree>
    <p:extLst>
      <p:ext uri="{BB962C8B-B14F-4D97-AF65-F5344CB8AC3E}">
        <p14:creationId xmlns:p14="http://schemas.microsoft.com/office/powerpoint/2010/main" val="55881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820091" y="2629387"/>
            <a:ext cx="9535886" cy="1977464"/>
          </a:xfrm>
          <a:prstGeom prst="rect">
            <a:avLst/>
          </a:prstGeom>
        </p:spPr>
        <p:txBody>
          <a:bodyPr wrap="square">
            <a:spAutoFit/>
          </a:bodyPr>
          <a:lstStyle/>
          <a:p>
            <a:pPr marL="1200150" lvl="2" indent="-285750" algn="justLow" rtl="1" fontAlgn="base">
              <a:lnSpc>
                <a:spcPct val="150000"/>
              </a:lnSpc>
              <a:buClr>
                <a:schemeClr val="accent6">
                  <a:lumMod val="50000"/>
                </a:schemeClr>
              </a:buClr>
              <a:buFont typeface="Courier New" panose="02070309020205020404" pitchFamily="49" charset="0"/>
              <a:buChar char="o"/>
            </a:pPr>
            <a:r>
              <a:rPr lang="ar-EG" sz="2800" b="1" dirty="0">
                <a:solidFill>
                  <a:prstClr val="black"/>
                </a:solidFill>
                <a:latin typeface="Al Tarikh" charset="-78"/>
                <a:ea typeface="Al Tarikh" charset="-78"/>
                <a:cs typeface="Akhbar MT" pitchFamily="2" charset="-78"/>
              </a:rPr>
              <a:t>خامساً: بعد أن تنتهي من المقابلة, يجب عليك </a:t>
            </a:r>
            <a:r>
              <a:rPr lang="ar-EG" sz="2800" b="1" u="sng" dirty="0">
                <a:solidFill>
                  <a:srgbClr val="FF0000"/>
                </a:solidFill>
                <a:latin typeface="Al Tarikh" charset="-78"/>
                <a:ea typeface="Al Tarikh" charset="-78"/>
                <a:cs typeface="Akhbar MT" pitchFamily="2" charset="-78"/>
              </a:rPr>
              <a:t>مراجعة وتقييم </a:t>
            </a:r>
            <a:r>
              <a:rPr lang="ar-EG" sz="2800" b="1" dirty="0">
                <a:solidFill>
                  <a:prstClr val="black"/>
                </a:solidFill>
                <a:latin typeface="Al Tarikh" charset="-78"/>
                <a:ea typeface="Al Tarikh" charset="-78"/>
                <a:cs typeface="Akhbar MT" pitchFamily="2" charset="-78"/>
              </a:rPr>
              <a:t>ما حصلت عليه من بيانات, وعادة ما يتم ذلك من خلال مراجعة المعلومات مع المشرف المباشر للموظف ذاته.</a:t>
            </a:r>
          </a:p>
        </p:txBody>
      </p:sp>
      <p:sp>
        <p:nvSpPr>
          <p:cNvPr id="14" name="Title 1"/>
          <p:cNvSpPr txBox="1">
            <a:spLocks/>
          </p:cNvSpPr>
          <p:nvPr/>
        </p:nvSpPr>
        <p:spPr>
          <a:xfrm>
            <a:off x="3914274" y="400978"/>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200" b="1" i="0" u="none" strike="noStrike" kern="1200" cap="none" spc="0" normalizeH="0" baseline="0" noProof="0" dirty="0">
                <a:ln>
                  <a:noFill/>
                </a:ln>
                <a:solidFill>
                  <a:prstClr val="white"/>
                </a:solidFill>
                <a:effectLst/>
                <a:uLnTx/>
                <a:uFillTx/>
                <a:latin typeface="Al Tarikh" charset="-78"/>
                <a:ea typeface="Al Tarikh" charset="-78"/>
                <a:cs typeface="Al Tarikh" charset="-78"/>
              </a:rPr>
              <a:t>المقابلة الشخصية</a:t>
            </a:r>
            <a:endParaRPr kumimoji="0" lang="en-US" sz="3200" b="1" i="0" u="none" strike="noStrike" kern="1200" cap="none" spc="0" normalizeH="0" baseline="0" noProof="0" dirty="0">
              <a:ln>
                <a:noFill/>
              </a:ln>
              <a:solidFill>
                <a:prstClr val="white"/>
              </a:solidFill>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29</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474424" y="1966779"/>
            <a:ext cx="3482042" cy="523220"/>
          </a:xfrm>
          <a:prstGeom prst="rect">
            <a:avLst/>
          </a:prstGeom>
        </p:spPr>
        <p:txBody>
          <a:bodyPr wrap="none">
            <a:spAutoFit/>
          </a:bodyPr>
          <a:lstStyle/>
          <a:p>
            <a:pPr algn="r" rtl="1">
              <a:defRPr/>
            </a:pPr>
            <a:r>
              <a:rPr lang="ar-EG" sz="2800" b="1" dirty="0">
                <a:solidFill>
                  <a:srgbClr val="018E4C"/>
                </a:solidFill>
                <a:latin typeface="Al Tarikh" charset="-78"/>
                <a:ea typeface="Al Tarikh" charset="-78"/>
                <a:cs typeface="Al Tarikh" charset="-78"/>
              </a:rPr>
              <a:t>إرشادات لنجاح المقابلة الشخصية:</a:t>
            </a:r>
          </a:p>
        </p:txBody>
      </p:sp>
    </p:spTree>
    <p:extLst>
      <p:ext uri="{BB962C8B-B14F-4D97-AF65-F5344CB8AC3E}">
        <p14:creationId xmlns:p14="http://schemas.microsoft.com/office/powerpoint/2010/main" val="84039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solidFill>
                  <a:schemeClr val="bg1"/>
                </a:solidFill>
                <a:latin typeface="Al Tarikh" charset="-78"/>
                <a:ea typeface="Al Tarikh" charset="-78"/>
                <a:cs typeface="Al Tarikh" charset="-78"/>
              </a:rPr>
              <a:t>طرق جمع المعلومات المستخدمة </a:t>
            </a:r>
            <a:r>
              <a:rPr lang="ar-SA" sz="3200" b="1" dirty="0" err="1">
                <a:solidFill>
                  <a:schemeClr val="bg1"/>
                </a:solidFill>
                <a:latin typeface="Al Tarikh" charset="-78"/>
                <a:ea typeface="Al Tarikh" charset="-78"/>
                <a:cs typeface="Al Tarikh" charset="-78"/>
              </a:rPr>
              <a:t>فى</a:t>
            </a:r>
            <a:r>
              <a:rPr lang="ar-SA" sz="3200" b="1" dirty="0">
                <a:solidFill>
                  <a:schemeClr val="bg1"/>
                </a:solidFill>
                <a:latin typeface="Al Tarikh" charset="-78"/>
                <a:ea typeface="Al Tarikh" charset="-78"/>
                <a:cs typeface="Al Tarikh" charset="-78"/>
              </a:rPr>
              <a:t> تحليل الوظائف</a:t>
            </a:r>
            <a:endParaRPr lang="en-US" sz="3200" dirty="0">
              <a:solidFill>
                <a:schemeClr val="bg1"/>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30</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417689" y="1827879"/>
            <a:ext cx="10870282" cy="3970318"/>
          </a:xfrm>
          <a:prstGeom prst="rect">
            <a:avLst/>
          </a:prstGeom>
        </p:spPr>
        <p:txBody>
          <a:bodyPr wrap="square">
            <a:spAutoFit/>
          </a:bodyPr>
          <a:lstStyle/>
          <a:p>
            <a:pPr marL="514350" indent="-514350" algn="r" rtl="1">
              <a:lnSpc>
                <a:spcPct val="150000"/>
              </a:lnSpc>
              <a:buFont typeface="+mj-lt"/>
              <a:buAutoNum type="arabicPeriod" startAt="3"/>
            </a:pPr>
            <a:r>
              <a:rPr lang="ar-SA" sz="2800" b="1" dirty="0">
                <a:solidFill>
                  <a:schemeClr val="accent6">
                    <a:lumMod val="50000"/>
                  </a:schemeClr>
                </a:solidFill>
                <a:latin typeface="Al Tarikh" charset="-78"/>
                <a:ea typeface="Al Tarikh" charset="-78"/>
                <a:cs typeface="Akhbar MT" pitchFamily="2" charset="-78"/>
              </a:rPr>
              <a:t>الملاحظة </a:t>
            </a:r>
            <a:r>
              <a:rPr lang="en-US" sz="2800" b="1" dirty="0">
                <a:solidFill>
                  <a:schemeClr val="accent6">
                    <a:lumMod val="50000"/>
                  </a:schemeClr>
                </a:solidFill>
                <a:latin typeface="Al Tarikh" charset="-78"/>
                <a:ea typeface="Al Tarikh" charset="-78"/>
                <a:cs typeface="Akhbar MT" pitchFamily="2" charset="-78"/>
              </a:rPr>
              <a:t>Observation </a:t>
            </a:r>
            <a:r>
              <a:rPr lang="ar-SA" sz="2800" b="1" dirty="0">
                <a:solidFill>
                  <a:schemeClr val="accent6">
                    <a:lumMod val="50000"/>
                  </a:schemeClr>
                </a:solidFill>
                <a:latin typeface="Al Tarikh" charset="-78"/>
                <a:ea typeface="Al Tarikh" charset="-78"/>
                <a:cs typeface="Akhbar MT" pitchFamily="2" charset="-78"/>
              </a:rPr>
              <a:t>:</a:t>
            </a:r>
          </a:p>
          <a:p>
            <a:pPr marL="457200" indent="-457200" algn="r" rtl="1">
              <a:lnSpc>
                <a:spcPct val="150000"/>
              </a:lnSpc>
              <a:buFont typeface="Arial" charset="0"/>
              <a:buChar char="•"/>
            </a:pPr>
            <a:r>
              <a:rPr lang="ar-SA" sz="2800" b="1" dirty="0">
                <a:latin typeface="Al Tarikh" charset="-78"/>
                <a:ea typeface="Al Tarikh" charset="-78"/>
                <a:cs typeface="Akhbar MT" pitchFamily="2" charset="-78"/>
              </a:rPr>
              <a:t>الملاحظة  مفيدة عندما تتكون الوظائف من عدد من </a:t>
            </a:r>
            <a:r>
              <a:rPr lang="ar-SA" sz="2800" b="1" u="sng" dirty="0">
                <a:solidFill>
                  <a:srgbClr val="FF0000"/>
                </a:solidFill>
                <a:latin typeface="Al Tarikh" charset="-78"/>
                <a:ea typeface="Al Tarikh" charset="-78"/>
                <a:cs typeface="Akhbar MT" pitchFamily="2" charset="-78"/>
              </a:rPr>
              <a:t>الأنشطة المادية. </a:t>
            </a:r>
          </a:p>
          <a:p>
            <a:pPr marL="457200" indent="-457200" algn="r" rtl="1">
              <a:lnSpc>
                <a:spcPct val="150000"/>
              </a:lnSpc>
              <a:buFont typeface="Arial" charset="0"/>
              <a:buChar char="•"/>
            </a:pPr>
            <a:r>
              <a:rPr lang="ar-SA" sz="2800" b="1" dirty="0">
                <a:latin typeface="Al Tarikh" charset="-78"/>
                <a:ea typeface="Al Tarikh" charset="-78"/>
                <a:cs typeface="Akhbar MT" pitchFamily="2" charset="-78"/>
              </a:rPr>
              <a:t>الملاحظة تعد وسيلة غير ملائمة لجمع البيانات عندما تتضمن الوظيفية العديد من </a:t>
            </a:r>
            <a:r>
              <a:rPr lang="ar-SA" sz="2800" b="1" u="sng" dirty="0">
                <a:solidFill>
                  <a:srgbClr val="FF0000"/>
                </a:solidFill>
                <a:latin typeface="Al Tarikh" charset="-78"/>
                <a:ea typeface="Al Tarikh" charset="-78"/>
                <a:cs typeface="Akhbar MT" pitchFamily="2" charset="-78"/>
              </a:rPr>
              <a:t>الأنشطة الذهنية</a:t>
            </a:r>
            <a:r>
              <a:rPr lang="ar-SA" sz="2800" b="1" dirty="0">
                <a:latin typeface="Al Tarikh" charset="-78"/>
                <a:ea typeface="Al Tarikh" charset="-78"/>
                <a:cs typeface="Akhbar MT" pitchFamily="2" charset="-78"/>
              </a:rPr>
              <a:t>,</a:t>
            </a:r>
            <a:r>
              <a:rPr lang="ar-EG" sz="2800" b="1" dirty="0">
                <a:solidFill>
                  <a:srgbClr val="000000"/>
                </a:solidFill>
                <a:latin typeface="Al Tarikh" charset="-78"/>
                <a:ea typeface="Al Tarikh" charset="-78"/>
                <a:cs typeface="Akhbar MT" pitchFamily="2" charset="-78"/>
              </a:rPr>
              <a:t> والتى يصعب قياسها وملاحظتها مثل: وظائف المحاماة, ومهندسي التصميم.</a:t>
            </a:r>
          </a:p>
          <a:p>
            <a:pPr marL="457200" indent="-457200" algn="r" rtl="1">
              <a:lnSpc>
                <a:spcPct val="150000"/>
              </a:lnSpc>
              <a:buFont typeface="Arial" charset="0"/>
              <a:buChar char="•"/>
            </a:pPr>
            <a:r>
              <a:rPr lang="ar-EG" sz="2800" b="1" dirty="0">
                <a:solidFill>
                  <a:srgbClr val="000000"/>
                </a:solidFill>
                <a:latin typeface="Al Tarikh" charset="-78"/>
                <a:ea typeface="Al Tarikh" charset="-78"/>
                <a:cs typeface="Akhbar MT" pitchFamily="2" charset="-78"/>
              </a:rPr>
              <a:t>ومن مشاكل استخدام الملاحظة المباشرة فى تجميع المعل</a:t>
            </a:r>
            <a:r>
              <a:rPr lang="ar-SA" sz="2800" b="1" dirty="0">
                <a:solidFill>
                  <a:srgbClr val="000000"/>
                </a:solidFill>
                <a:latin typeface="Al Tarikh" charset="-78"/>
                <a:ea typeface="Al Tarikh" charset="-78"/>
                <a:cs typeface="Akhbar MT" pitchFamily="2" charset="-78"/>
              </a:rPr>
              <a:t>و</a:t>
            </a:r>
            <a:r>
              <a:rPr lang="ar-EG" sz="2800" b="1" dirty="0">
                <a:solidFill>
                  <a:srgbClr val="000000"/>
                </a:solidFill>
                <a:latin typeface="Al Tarikh" charset="-78"/>
                <a:ea typeface="Al Tarikh" charset="-78"/>
                <a:cs typeface="Akhbar MT" pitchFamily="2" charset="-78"/>
              </a:rPr>
              <a:t>مات, أن الموظف قد </a:t>
            </a:r>
            <a:r>
              <a:rPr lang="ar-EG" sz="2800" b="1" u="sng" dirty="0">
                <a:solidFill>
                  <a:srgbClr val="FF0000"/>
                </a:solidFill>
                <a:latin typeface="Al Tarikh" charset="-78"/>
                <a:ea typeface="Al Tarikh" charset="-78"/>
                <a:cs typeface="Akhbar MT" pitchFamily="2" charset="-78"/>
              </a:rPr>
              <a:t>يعدل من سلوكه</a:t>
            </a:r>
            <a:r>
              <a:rPr lang="ar-EG" sz="2800" b="1" dirty="0">
                <a:solidFill>
                  <a:srgbClr val="000000"/>
                </a:solidFill>
                <a:latin typeface="Al Tarikh" charset="-78"/>
                <a:ea typeface="Al Tarikh" charset="-78"/>
                <a:cs typeface="Akhbar MT" pitchFamily="2" charset="-78"/>
              </a:rPr>
              <a:t>, نظراً لأنه يعرف أنك تلاحظه. لذا فإن المديرين غالباً ما يستخدمون كلا من الملاحظة المباشرة, والمقابلة الشخصية فى آن واحد.</a:t>
            </a:r>
            <a:endParaRPr lang="en-GB" sz="2800" b="1" dirty="0">
              <a:latin typeface="Al Tarikh" charset="-78"/>
              <a:ea typeface="Al Tarikh" charset="-78"/>
              <a:cs typeface="Akhbar MT" pitchFamily="2" charset="-78"/>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383" y="1318549"/>
            <a:ext cx="2997445" cy="1998296"/>
          </a:xfrm>
          <a:prstGeom prst="rect">
            <a:avLst/>
          </a:prstGeom>
        </p:spPr>
      </p:pic>
    </p:spTree>
    <p:extLst>
      <p:ext uri="{BB962C8B-B14F-4D97-AF65-F5344CB8AC3E}">
        <p14:creationId xmlns:p14="http://schemas.microsoft.com/office/powerpoint/2010/main" val="92125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646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SA" sz="3200" b="1" dirty="0">
                <a:solidFill>
                  <a:schemeClr val="bg1"/>
                </a:solidFill>
                <a:latin typeface="Al Tarikh" charset="-78"/>
                <a:ea typeface="Al Tarikh" charset="-78"/>
                <a:cs typeface="Al Tarikh" charset="-78"/>
              </a:rPr>
              <a:t>طرق جمع المعلومات المستخدمة </a:t>
            </a:r>
            <a:r>
              <a:rPr lang="ar-SA" sz="3200" b="1" dirty="0" err="1">
                <a:solidFill>
                  <a:schemeClr val="bg1"/>
                </a:solidFill>
                <a:latin typeface="Al Tarikh" charset="-78"/>
                <a:ea typeface="Al Tarikh" charset="-78"/>
                <a:cs typeface="Al Tarikh" charset="-78"/>
              </a:rPr>
              <a:t>فى</a:t>
            </a:r>
            <a:r>
              <a:rPr lang="ar-SA" sz="3200" b="1" dirty="0">
                <a:solidFill>
                  <a:schemeClr val="bg1"/>
                </a:solidFill>
                <a:latin typeface="Al Tarikh" charset="-78"/>
                <a:ea typeface="Al Tarikh" charset="-78"/>
                <a:cs typeface="Al Tarikh" charset="-78"/>
              </a:rPr>
              <a:t> تحليل الوظائف</a:t>
            </a:r>
            <a:endParaRPr lang="en-US" sz="3200" dirty="0">
              <a:solidFill>
                <a:schemeClr val="bg1"/>
              </a:solidFill>
              <a:latin typeface="Al Tarikh" charset="-78"/>
              <a:ea typeface="Al Tarikh" charset="-78"/>
              <a:cs typeface="Al Tarikh" charset="-78"/>
            </a:endParaRPr>
          </a:p>
        </p:txBody>
      </p:sp>
      <p:sp>
        <p:nvSpPr>
          <p:cNvPr id="6" name="Rectangle 5"/>
          <p:cNvSpPr/>
          <p:nvPr/>
        </p:nvSpPr>
        <p:spPr>
          <a:xfrm>
            <a:off x="7492180" y="866421"/>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endParaRPr lang="en-US" sz="3200" b="1" dirty="0">
              <a:solidFill>
                <a:schemeClr val="bg1"/>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31</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76533" y="2074344"/>
            <a:ext cx="10638931" cy="5290872"/>
          </a:xfrm>
          <a:prstGeom prst="rect">
            <a:avLst/>
          </a:prstGeom>
        </p:spPr>
        <p:txBody>
          <a:bodyPr wrap="square">
            <a:spAutoFit/>
          </a:bodyPr>
          <a:lstStyle/>
          <a:p>
            <a:pPr algn="just" rtl="1">
              <a:lnSpc>
                <a:spcPct val="250000"/>
              </a:lnSpc>
            </a:pPr>
            <a:r>
              <a:rPr lang="ar-SA" sz="2800" b="1" dirty="0">
                <a:latin typeface="Al Tarikh" charset="-78"/>
                <a:ea typeface="Al Tarikh" charset="-78"/>
                <a:cs typeface="Akhbar MT" pitchFamily="2" charset="-78"/>
              </a:rPr>
              <a:t>تستخدم إذا كان الهدف هو </a:t>
            </a:r>
            <a:r>
              <a:rPr lang="ar-SA" sz="2800" b="1" u="sng" dirty="0">
                <a:latin typeface="Al Tarikh" charset="-78"/>
                <a:ea typeface="Al Tarikh" charset="-78"/>
                <a:cs typeface="Akhbar MT" pitchFamily="2" charset="-78"/>
              </a:rPr>
              <a:t>مقارنة الوظائف </a:t>
            </a:r>
            <a:r>
              <a:rPr lang="ar-SA" sz="2800" b="1" u="sng" dirty="0" err="1">
                <a:latin typeface="Al Tarikh" charset="-78"/>
                <a:ea typeface="Al Tarikh" charset="-78"/>
                <a:cs typeface="Akhbar MT" pitchFamily="2" charset="-78"/>
              </a:rPr>
              <a:t>لاغراض</a:t>
            </a:r>
            <a:r>
              <a:rPr lang="ar-SA" sz="2800" b="1" u="sng" dirty="0">
                <a:latin typeface="Al Tarikh" charset="-78"/>
                <a:ea typeface="Al Tarikh" charset="-78"/>
                <a:cs typeface="Akhbar MT" pitchFamily="2" charset="-78"/>
              </a:rPr>
              <a:t> دفع الاجور </a:t>
            </a:r>
            <a:r>
              <a:rPr lang="ar-SA" sz="2800" b="1" dirty="0">
                <a:latin typeface="Al Tarikh" charset="-78"/>
                <a:ea typeface="Al Tarikh" charset="-78"/>
                <a:cs typeface="Akhbar MT" pitchFamily="2" charset="-78"/>
              </a:rPr>
              <a:t>.</a:t>
            </a:r>
          </a:p>
          <a:p>
            <a:pPr marL="514350" indent="-514350" algn="just" rtl="1">
              <a:lnSpc>
                <a:spcPct val="250000"/>
              </a:lnSpc>
              <a:buFont typeface="+mj-lt"/>
              <a:buAutoNum type="arabicPeriod"/>
            </a:pPr>
            <a:r>
              <a:rPr lang="ar-SA" sz="2800" b="1" dirty="0">
                <a:latin typeface="Al Tarikh" charset="-78"/>
                <a:ea typeface="Al Tarikh" charset="-78"/>
                <a:cs typeface="Akhbar MT" pitchFamily="2" charset="-78"/>
              </a:rPr>
              <a:t>قائمة </a:t>
            </a:r>
            <a:r>
              <a:rPr lang="ar-SA" sz="2800" b="1" dirty="0" err="1">
                <a:latin typeface="Al Tarikh" charset="-78"/>
                <a:ea typeface="Al Tarikh" charset="-78"/>
                <a:cs typeface="Akhbar MT" pitchFamily="2" charset="-78"/>
              </a:rPr>
              <a:t>إستقصاء</a:t>
            </a:r>
            <a:r>
              <a:rPr lang="ar-SA" sz="2800" b="1" dirty="0">
                <a:latin typeface="Al Tarikh" charset="-78"/>
                <a:ea typeface="Al Tarikh" charset="-78"/>
                <a:cs typeface="Akhbar MT" pitchFamily="2" charset="-78"/>
              </a:rPr>
              <a:t> تحليل المركز الوظيفي .</a:t>
            </a:r>
          </a:p>
          <a:p>
            <a:pPr marL="514350" indent="-514350" algn="just" rtl="1">
              <a:lnSpc>
                <a:spcPct val="250000"/>
              </a:lnSpc>
              <a:buFont typeface="+mj-lt"/>
              <a:buAutoNum type="arabicPeriod"/>
            </a:pPr>
            <a:r>
              <a:rPr lang="ar-SA" sz="2800" b="1" dirty="0">
                <a:latin typeface="Al Tarikh" charset="-78"/>
                <a:ea typeface="Al Tarikh" charset="-78"/>
                <a:cs typeface="Akhbar MT" pitchFamily="2" charset="-78"/>
              </a:rPr>
              <a:t>مدخل تقسيم العمل في تحليل الوظائف.</a:t>
            </a:r>
          </a:p>
          <a:p>
            <a:pPr marL="514350" lvl="0" indent="-514350" algn="just" rtl="1">
              <a:lnSpc>
                <a:spcPct val="250000"/>
              </a:lnSpc>
              <a:buFont typeface="+mj-lt"/>
              <a:buAutoNum type="arabicPeriod"/>
            </a:pPr>
            <a:r>
              <a:rPr lang="ar-SA" sz="2800" b="1" dirty="0">
                <a:latin typeface="Al Tarikh" charset="-78"/>
                <a:ea typeface="Al Tarikh" charset="-78"/>
                <a:cs typeface="Akhbar MT" pitchFamily="2" charset="-78"/>
              </a:rPr>
              <a:t>التحليل الدال إلى الوظائف.</a:t>
            </a:r>
            <a:r>
              <a:rPr lang="ar-SA" sz="2800" b="1" dirty="0">
                <a:solidFill>
                  <a:schemeClr val="bg1"/>
                </a:solidFill>
                <a:latin typeface="Al Tarikh" charset="-78"/>
                <a:ea typeface="Al Tarikh" charset="-78"/>
                <a:cs typeface="Akhbar MT" pitchFamily="2" charset="-78"/>
              </a:rPr>
              <a:t> </a:t>
            </a:r>
            <a:endParaRPr lang="en-US" sz="2800" b="1" dirty="0">
              <a:solidFill>
                <a:schemeClr val="bg1"/>
              </a:solidFill>
              <a:latin typeface="Al Tarikh" charset="-78"/>
              <a:ea typeface="Al Tarikh" charset="-78"/>
              <a:cs typeface="Akhbar MT" pitchFamily="2" charset="-78"/>
            </a:endParaRPr>
          </a:p>
          <a:p>
            <a:pPr algn="just" rtl="1">
              <a:lnSpc>
                <a:spcPct val="250000"/>
              </a:lnSpc>
            </a:pPr>
            <a:endParaRPr lang="en-GB" sz="2800" b="1" dirty="0">
              <a:solidFill>
                <a:schemeClr val="accent6">
                  <a:lumMod val="75000"/>
                </a:schemeClr>
              </a:solidFill>
              <a:latin typeface="Al Tarikh" charset="-78"/>
              <a:ea typeface="Al Tarikh" charset="-78"/>
              <a:cs typeface="Akhbar MT" pitchFamily="2" charset="-78"/>
            </a:endParaRPr>
          </a:p>
        </p:txBody>
      </p:sp>
      <p:sp>
        <p:nvSpPr>
          <p:cNvPr id="2" name="TextBox 1"/>
          <p:cNvSpPr txBox="1"/>
          <p:nvPr/>
        </p:nvSpPr>
        <p:spPr>
          <a:xfrm>
            <a:off x="7068435" y="1551124"/>
            <a:ext cx="4594578" cy="523220"/>
          </a:xfrm>
          <a:prstGeom prst="rect">
            <a:avLst/>
          </a:prstGeom>
          <a:noFill/>
        </p:spPr>
        <p:txBody>
          <a:bodyPr wrap="square" rtlCol="0">
            <a:spAutoFit/>
          </a:bodyPr>
          <a:lstStyle/>
          <a:p>
            <a:pPr marL="342900" indent="-342900" algn="ctr" rtl="1">
              <a:buFont typeface="+mj-lt"/>
              <a:buAutoNum type="arabicPeriod" startAt="4"/>
            </a:pPr>
            <a:r>
              <a:rPr lang="ar-SA" sz="2800" b="1" dirty="0">
                <a:solidFill>
                  <a:schemeClr val="accent6">
                    <a:lumMod val="75000"/>
                  </a:schemeClr>
                </a:solidFill>
                <a:latin typeface="Al Tarikh" charset="-78"/>
                <a:ea typeface="Al Tarikh" charset="-78"/>
                <a:cs typeface="Al Tarikh" charset="-78"/>
              </a:rPr>
              <a:t>الأساليب الكمية</a:t>
            </a:r>
            <a:r>
              <a:rPr lang="en-US" sz="2800" b="1" dirty="0">
                <a:solidFill>
                  <a:schemeClr val="accent6">
                    <a:lumMod val="75000"/>
                  </a:schemeClr>
                </a:solidFill>
                <a:latin typeface="Al Tarikh" charset="-78"/>
                <a:ea typeface="Al Tarikh" charset="-78"/>
                <a:cs typeface="Al Tarikh" charset="-78"/>
              </a:rPr>
              <a:t>Quantitative</a:t>
            </a:r>
          </a:p>
        </p:txBody>
      </p:sp>
    </p:spTree>
    <p:extLst>
      <p:ext uri="{BB962C8B-B14F-4D97-AF65-F5344CB8AC3E}">
        <p14:creationId xmlns:p14="http://schemas.microsoft.com/office/powerpoint/2010/main" val="1108350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314700" y="404794"/>
            <a:ext cx="60510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latin typeface="Al Tarikh" charset="-78"/>
                <a:ea typeface="Al Tarikh" charset="-78"/>
                <a:cs typeface="Al Tarikh" charset="-78"/>
              </a:rPr>
              <a:t>كتابة وصف الوظيفة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DISCRIPTIONS</a:t>
            </a: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35</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199017" y="1402445"/>
            <a:ext cx="6124614" cy="4478149"/>
          </a:xfrm>
          <a:prstGeom prst="rect">
            <a:avLst/>
          </a:prstGeom>
        </p:spPr>
        <p:txBody>
          <a:bodyPr wrap="square">
            <a:spAutoFit/>
          </a:bodyPr>
          <a:lstStyle/>
          <a:p>
            <a:pPr algn="r" rtl="1">
              <a:lnSpc>
                <a:spcPct val="150000"/>
              </a:lnSpc>
            </a:pPr>
            <a:r>
              <a:rPr lang="ar-SA" sz="2400" b="1" dirty="0">
                <a:latin typeface="Al Tarikh" charset="-78"/>
                <a:ea typeface="Al Tarikh" charset="-78"/>
                <a:cs typeface="Akhbar MT" pitchFamily="2" charset="-78"/>
              </a:rPr>
              <a:t>الأجزاء </a:t>
            </a:r>
            <a:r>
              <a:rPr lang="ar-SA" sz="2400" b="1" dirty="0" err="1">
                <a:latin typeface="Al Tarikh" charset="-78"/>
                <a:ea typeface="Al Tarikh" charset="-78"/>
                <a:cs typeface="Akhbar MT" pitchFamily="2" charset="-78"/>
              </a:rPr>
              <a:t>التى</a:t>
            </a:r>
            <a:r>
              <a:rPr lang="ar-SA" sz="2400" b="1" dirty="0">
                <a:latin typeface="Al Tarikh" charset="-78"/>
                <a:ea typeface="Al Tarikh" charset="-78"/>
                <a:cs typeface="Akhbar MT" pitchFamily="2" charset="-78"/>
              </a:rPr>
              <a:t> يحتوى عليها وصف الوظائف :</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التعريف بالوظيفة </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ملخص للوظيفة</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واجبات ومسئوليات الوظيفة</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سلطات شاغل الوظيفة</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معايير الأداء</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ظروف العمل </a:t>
            </a:r>
          </a:p>
          <a:p>
            <a:pPr marL="342900" indent="-342900" algn="r" rtl="1">
              <a:lnSpc>
                <a:spcPct val="150000"/>
              </a:lnSpc>
              <a:buFont typeface="+mj-lt"/>
              <a:buAutoNum type="arabicPeriod"/>
            </a:pPr>
            <a:r>
              <a:rPr lang="ar-SA" sz="2400" b="1" dirty="0">
                <a:latin typeface="Al Tarikh" charset="-78"/>
                <a:ea typeface="Al Tarikh" charset="-78"/>
                <a:cs typeface="Akhbar MT" pitchFamily="2" charset="-78"/>
              </a:rPr>
              <a:t>مواصفات شاغل الوظيفة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46" y="1318548"/>
            <a:ext cx="3106391" cy="4645945"/>
          </a:xfrm>
          <a:prstGeom prst="rect">
            <a:avLst/>
          </a:prstGeom>
        </p:spPr>
      </p:pic>
    </p:spTree>
    <p:extLst>
      <p:ext uri="{BB962C8B-B14F-4D97-AF65-F5344CB8AC3E}">
        <p14:creationId xmlns:p14="http://schemas.microsoft.com/office/powerpoint/2010/main" val="139500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314700" y="404794"/>
            <a:ext cx="60510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latin typeface="Al Tarikh" charset="-78"/>
                <a:ea typeface="Al Tarikh" charset="-78"/>
                <a:cs typeface="Al Tarikh" charset="-78"/>
              </a:rPr>
              <a:t>كتابة وصف الوظيفة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DISCRIPTIONS</a:t>
            </a: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36</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64940" y="1949312"/>
            <a:ext cx="10638931" cy="3431709"/>
          </a:xfrm>
          <a:prstGeom prst="rect">
            <a:avLst/>
          </a:prstGeom>
        </p:spPr>
        <p:txBody>
          <a:bodyPr wrap="square">
            <a:spAutoFit/>
          </a:bodyPr>
          <a:lstStyle/>
          <a:p>
            <a:pPr algn="ctr" rtl="1">
              <a:lnSpc>
                <a:spcPct val="200000"/>
              </a:lnSpc>
            </a:pPr>
            <a:r>
              <a:rPr lang="ar-SA" sz="2800" b="1" dirty="0">
                <a:latin typeface="Al Tarikh" charset="-78"/>
                <a:ea typeface="Al Tarikh" charset="-78"/>
                <a:cs typeface="Akhbar MT" pitchFamily="2" charset="-78"/>
              </a:rPr>
              <a:t>يجب أن يعكس وصف الوظيفة مجموعة الأنشطة الخاصة بها بشكل جيد والواجبات بشكل واضح بدون الرجوع إلى وصف وظيفة اخرى </a:t>
            </a:r>
          </a:p>
          <a:p>
            <a:pPr algn="ctr" rtl="1">
              <a:lnSpc>
                <a:spcPct val="200000"/>
              </a:lnSpc>
            </a:pPr>
            <a:r>
              <a:rPr lang="ar-SA" sz="2800" b="1" dirty="0">
                <a:solidFill>
                  <a:srgbClr val="FF0000"/>
                </a:solidFill>
                <a:latin typeface="Al Tarikh" charset="-78"/>
                <a:ea typeface="Al Tarikh" charset="-78"/>
                <a:cs typeface="Akhbar MT" pitchFamily="2" charset="-78"/>
              </a:rPr>
              <a:t>هل سيفهم الموظف الجديد وظيفته إذا ما قام بقراءة الوصف الخاص بها؟</a:t>
            </a:r>
            <a:endParaRPr lang="en-GB" sz="2800" b="1" dirty="0">
              <a:solidFill>
                <a:srgbClr val="FF0000"/>
              </a:solidFill>
              <a:latin typeface="Al Tarikh" charset="-78"/>
              <a:ea typeface="Al Tarikh" charset="-78"/>
              <a:cs typeface="Akhbar MT" pitchFamily="2" charset="-78"/>
            </a:endParaRPr>
          </a:p>
          <a:p>
            <a:pPr algn="r" rtl="1">
              <a:lnSpc>
                <a:spcPct val="200000"/>
              </a:lnSpc>
            </a:pPr>
            <a:endParaRPr lang="ar-SA" sz="2800" b="1" dirty="0">
              <a:latin typeface="Al Tarikh" charset="-78"/>
              <a:ea typeface="Al Tarikh" charset="-78"/>
              <a:cs typeface="Akhbar MT" pitchFamily="2" charset="-78"/>
            </a:endParaRPr>
          </a:p>
        </p:txBody>
      </p:sp>
    </p:spTree>
    <p:extLst>
      <p:ext uri="{BB962C8B-B14F-4D97-AF65-F5344CB8AC3E}">
        <p14:creationId xmlns:p14="http://schemas.microsoft.com/office/powerpoint/2010/main" val="174533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314700" y="404794"/>
            <a:ext cx="60510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solidFill>
                  <a:schemeClr val="bg1"/>
                </a:solidFill>
                <a:latin typeface="Al Tarikh" charset="-78"/>
                <a:ea typeface="Al Tarikh" charset="-78"/>
                <a:cs typeface="Al Tarikh" charset="-78"/>
              </a:rPr>
              <a:t>توصيف الوظيفة</a:t>
            </a:r>
            <a:br>
              <a:rPr lang="en-US" sz="3200" b="1" dirty="0">
                <a:solidFill>
                  <a:schemeClr val="bg1"/>
                </a:solidFill>
                <a:latin typeface="Al Tarikh" charset="-78"/>
                <a:ea typeface="Al Tarikh" charset="-78"/>
                <a:cs typeface="Al Tarikh" charset="-78"/>
              </a:rPr>
            </a:br>
            <a:r>
              <a:rPr lang="en-US" sz="3200" b="1" dirty="0">
                <a:solidFill>
                  <a:schemeClr val="bg1"/>
                </a:solidFill>
                <a:latin typeface="Al Tarikh" charset="-78"/>
                <a:ea typeface="Al Tarikh" charset="-78"/>
                <a:cs typeface="Al Tarikh" charset="-78"/>
              </a:rPr>
              <a:t>JOB SPECIFICATION</a:t>
            </a: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37</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892731" y="1596986"/>
            <a:ext cx="7767895" cy="4239622"/>
          </a:xfrm>
          <a:prstGeom prst="rect">
            <a:avLst/>
          </a:prstGeom>
        </p:spPr>
        <p:txBody>
          <a:bodyPr wrap="square">
            <a:spAutoFit/>
          </a:bodyPr>
          <a:lstStyle/>
          <a:p>
            <a:pPr algn="ctr" rtl="1">
              <a:lnSpc>
                <a:spcPct val="250000"/>
              </a:lnSpc>
            </a:pPr>
            <a:r>
              <a:rPr lang="ar-SA" sz="2800" b="1" dirty="0">
                <a:solidFill>
                  <a:srgbClr val="FF0000"/>
                </a:solidFill>
                <a:effectLst>
                  <a:outerShdw blurRad="38100" dist="38100" dir="2700000" algn="tl">
                    <a:srgbClr val="000000">
                      <a:alpha val="43137"/>
                    </a:srgbClr>
                  </a:outerShdw>
                </a:effectLst>
                <a:latin typeface="Al Tarikh" charset="-78"/>
                <a:ea typeface="Al Tarikh" charset="-78"/>
                <a:cs typeface="Akhbar MT" pitchFamily="2" charset="-78"/>
              </a:rPr>
              <a:t>ماهي  السمات الشخصية ومستويات الخبرة الواجب توافرها لدى الفرد لأداء واجبات الوظيفة بشكل جيد ؟</a:t>
            </a:r>
          </a:p>
          <a:p>
            <a:pPr algn="just" rtl="1">
              <a:lnSpc>
                <a:spcPct val="250000"/>
              </a:lnSpc>
            </a:pPr>
            <a:r>
              <a:rPr lang="ar-SA" sz="2800" b="1" dirty="0">
                <a:effectLst>
                  <a:outerShdw blurRad="38100" dist="38100" dir="2700000" algn="tl">
                    <a:srgbClr val="000000">
                      <a:alpha val="43137"/>
                    </a:srgbClr>
                  </a:outerShdw>
                </a:effectLst>
                <a:latin typeface="Al Tarikh" charset="-78"/>
                <a:ea typeface="Al Tarikh" charset="-78"/>
                <a:cs typeface="Akhbar MT" pitchFamily="2" charset="-78"/>
              </a:rPr>
              <a:t>يحدد توصيف الوظيفة </a:t>
            </a:r>
            <a:r>
              <a:rPr lang="ar-SA" sz="2800" b="1" dirty="0">
                <a:solidFill>
                  <a:srgbClr val="FF0000"/>
                </a:solidFill>
                <a:effectLst>
                  <a:outerShdw blurRad="38100" dist="38100" dir="2700000" algn="tl">
                    <a:srgbClr val="000000">
                      <a:alpha val="43137"/>
                    </a:srgbClr>
                  </a:outerShdw>
                </a:effectLst>
                <a:latin typeface="Al Tarikh" charset="-78"/>
                <a:ea typeface="Al Tarikh" charset="-78"/>
                <a:cs typeface="Akhbar MT" pitchFamily="2" charset="-78"/>
              </a:rPr>
              <a:t>نوعية الأفراد </a:t>
            </a:r>
            <a:r>
              <a:rPr lang="ar-SA" sz="2800" b="1" dirty="0">
                <a:effectLst>
                  <a:outerShdw blurRad="38100" dist="38100" dir="2700000" algn="tl">
                    <a:srgbClr val="000000">
                      <a:alpha val="43137"/>
                    </a:srgbClr>
                  </a:outerShdw>
                </a:effectLst>
                <a:latin typeface="Al Tarikh" charset="-78"/>
                <a:ea typeface="Al Tarikh" charset="-78"/>
                <a:cs typeface="Akhbar MT" pitchFamily="2" charset="-78"/>
              </a:rPr>
              <a:t>الواجب </a:t>
            </a:r>
            <a:r>
              <a:rPr lang="ar-SA" sz="2800" b="1" dirty="0" err="1">
                <a:effectLst>
                  <a:outerShdw blurRad="38100" dist="38100" dir="2700000" algn="tl">
                    <a:srgbClr val="000000">
                      <a:alpha val="43137"/>
                    </a:srgbClr>
                  </a:outerShdw>
                </a:effectLst>
                <a:latin typeface="Al Tarikh" charset="-78"/>
                <a:ea typeface="Al Tarikh" charset="-78"/>
                <a:cs typeface="Akhbar MT" pitchFamily="2" charset="-78"/>
              </a:rPr>
              <a:t>إستقطابهم</a:t>
            </a:r>
            <a:r>
              <a:rPr lang="ar-SA" sz="2800" b="1" dirty="0">
                <a:effectLst>
                  <a:outerShdw blurRad="38100" dist="38100" dir="2700000" algn="tl">
                    <a:srgbClr val="000000">
                      <a:alpha val="43137"/>
                    </a:srgbClr>
                  </a:outerShdw>
                </a:effectLst>
                <a:latin typeface="Al Tarikh" charset="-78"/>
                <a:ea typeface="Al Tarikh" charset="-78"/>
                <a:cs typeface="Akhbar MT" pitchFamily="2" charset="-78"/>
              </a:rPr>
              <a:t> ومجموعة </a:t>
            </a:r>
            <a:r>
              <a:rPr lang="ar-SA" sz="2800" b="1" dirty="0">
                <a:solidFill>
                  <a:srgbClr val="FF0000"/>
                </a:solidFill>
                <a:effectLst>
                  <a:outerShdw blurRad="38100" dist="38100" dir="2700000" algn="tl">
                    <a:srgbClr val="000000">
                      <a:alpha val="43137"/>
                    </a:srgbClr>
                  </a:outerShdw>
                </a:effectLst>
                <a:latin typeface="Al Tarikh" charset="-78"/>
                <a:ea typeface="Al Tarikh" charset="-78"/>
                <a:cs typeface="Akhbar MT" pitchFamily="2" charset="-78"/>
              </a:rPr>
              <a:t>المهارات</a:t>
            </a:r>
            <a:r>
              <a:rPr lang="ar-SA" sz="2800" b="1" dirty="0">
                <a:effectLst>
                  <a:outerShdw blurRad="38100" dist="38100" dir="2700000" algn="tl">
                    <a:srgbClr val="000000">
                      <a:alpha val="43137"/>
                    </a:srgbClr>
                  </a:outerShdw>
                </a:effectLst>
                <a:latin typeface="Al Tarikh" charset="-78"/>
                <a:ea typeface="Al Tarikh" charset="-78"/>
                <a:cs typeface="Akhbar MT" pitchFamily="2" charset="-78"/>
              </a:rPr>
              <a:t> الواجب البحث عنها في المتقدمين لشغل الوظيفة .</a:t>
            </a:r>
            <a:endParaRPr lang="en-GB" sz="2800" b="1" dirty="0">
              <a:effectLst>
                <a:outerShdw blurRad="38100" dist="38100" dir="2700000" algn="tl">
                  <a:srgbClr val="000000">
                    <a:alpha val="43137"/>
                  </a:srgbClr>
                </a:outerShdw>
              </a:effectLst>
              <a:latin typeface="Al Tarikh" charset="-78"/>
              <a:ea typeface="Al Tarikh" charset="-78"/>
              <a:cs typeface="Akhbar MT"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7" y="1492113"/>
            <a:ext cx="3309927" cy="4281665"/>
          </a:xfrm>
          <a:prstGeom prst="rect">
            <a:avLst/>
          </a:prstGeom>
        </p:spPr>
      </p:pic>
    </p:spTree>
    <p:extLst>
      <p:ext uri="{BB962C8B-B14F-4D97-AF65-F5344CB8AC3E}">
        <p14:creationId xmlns:p14="http://schemas.microsoft.com/office/powerpoint/2010/main" val="136291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868369" y="1500384"/>
            <a:ext cx="10960300" cy="4832092"/>
          </a:xfrm>
          <a:prstGeom prst="rect">
            <a:avLst/>
          </a:prstGeom>
        </p:spPr>
        <p:txBody>
          <a:bodyPr wrap="square">
            <a:spAutoFit/>
          </a:bodyPr>
          <a:lstStyle/>
          <a:p>
            <a:pPr algn="r" rtl="1">
              <a:lnSpc>
                <a:spcPct val="250000"/>
              </a:lnSpc>
            </a:pPr>
            <a:r>
              <a:rPr lang="ar-SA" sz="3200" b="1" dirty="0">
                <a:latin typeface="Al Tarikh" charset="-78"/>
                <a:ea typeface="Al Tarikh" charset="-78"/>
                <a:cs typeface="Akhbar MT" pitchFamily="2" charset="-78"/>
              </a:rPr>
              <a:t>الوسيلة </a:t>
            </a:r>
            <a:r>
              <a:rPr lang="ar-SA" sz="3200" b="1" dirty="0" err="1">
                <a:latin typeface="Al Tarikh" charset="-78"/>
                <a:ea typeface="Al Tarikh" charset="-78"/>
                <a:cs typeface="Akhbar MT" pitchFamily="2" charset="-78"/>
              </a:rPr>
              <a:t>التى</a:t>
            </a:r>
            <a:r>
              <a:rPr lang="ar-SA" sz="3200" b="1" dirty="0">
                <a:latin typeface="Al Tarikh" charset="-78"/>
                <a:ea typeface="Al Tarikh" charset="-78"/>
                <a:cs typeface="Akhbar MT" pitchFamily="2" charset="-78"/>
              </a:rPr>
              <a:t> من خلالها يمكن تحديد:</a:t>
            </a:r>
          </a:p>
          <a:p>
            <a:pPr marL="457200" indent="-457200" algn="just" rtl="1">
              <a:lnSpc>
                <a:spcPct val="250000"/>
              </a:lnSpc>
              <a:buFont typeface="Wingdings" panose="05000000000000000000" pitchFamily="2" charset="2"/>
              <a:buChar char="q"/>
            </a:pPr>
            <a:r>
              <a:rPr lang="ar-SA" sz="3200" b="1" dirty="0">
                <a:latin typeface="Al Tarikh" charset="-78"/>
                <a:ea typeface="Al Tarikh" charset="-78"/>
                <a:cs typeface="Akhbar MT" pitchFamily="2" charset="-78"/>
              </a:rPr>
              <a:t>مجموعة الأنشطة </a:t>
            </a:r>
            <a:r>
              <a:rPr lang="ar-SA" sz="3200" b="1" dirty="0" err="1">
                <a:latin typeface="Al Tarikh" charset="-78"/>
                <a:ea typeface="Al Tarikh" charset="-78"/>
                <a:cs typeface="Akhbar MT" pitchFamily="2" charset="-78"/>
              </a:rPr>
              <a:t>التى</a:t>
            </a:r>
            <a:r>
              <a:rPr lang="ar-SA" sz="3200" b="1" dirty="0">
                <a:latin typeface="Al Tarikh" charset="-78"/>
                <a:ea typeface="Al Tarikh" charset="-78"/>
                <a:cs typeface="Akhbar MT" pitchFamily="2" charset="-78"/>
              </a:rPr>
              <a:t> تحتويها الوظيفة  </a:t>
            </a:r>
            <a:r>
              <a:rPr lang="ar-SA" sz="3200" b="1" dirty="0">
                <a:solidFill>
                  <a:srgbClr val="FF0000"/>
                </a:solidFill>
                <a:latin typeface="Al Tarikh" charset="-78"/>
                <a:ea typeface="Al Tarikh" charset="-78"/>
                <a:cs typeface="Akhbar MT" pitchFamily="2" charset="-78"/>
              </a:rPr>
              <a:t>( الوظيفة عبارة عن مجموعة من الأنشطة المرتبطة).</a:t>
            </a:r>
            <a:endParaRPr lang="ar-SA" sz="3200" b="1" dirty="0">
              <a:latin typeface="Al Tarikh" charset="-78"/>
              <a:ea typeface="Al Tarikh" charset="-78"/>
              <a:cs typeface="Akhbar MT" pitchFamily="2" charset="-78"/>
            </a:endParaRPr>
          </a:p>
          <a:p>
            <a:pPr marL="457200" indent="-457200" algn="just" rtl="1">
              <a:lnSpc>
                <a:spcPct val="250000"/>
              </a:lnSpc>
              <a:buFont typeface="Wingdings" panose="05000000000000000000" pitchFamily="2" charset="2"/>
              <a:buChar char="q"/>
            </a:pPr>
            <a:r>
              <a:rPr lang="ar-SA" sz="3200" b="1" dirty="0">
                <a:latin typeface="Al Tarikh" charset="-78"/>
                <a:ea typeface="Al Tarikh" charset="-78"/>
                <a:cs typeface="Akhbar MT" pitchFamily="2" charset="-78"/>
              </a:rPr>
              <a:t>نوعية الموظفين الواجب تعيينهم لشغل الوظيفة </a:t>
            </a:r>
            <a:r>
              <a:rPr lang="en-US" sz="3200" b="1" dirty="0">
                <a:latin typeface="Al Tarikh" charset="-78"/>
                <a:ea typeface="Al Tarikh" charset="-78"/>
                <a:cs typeface="Akhbar MT" pitchFamily="2" charset="-78"/>
              </a:rPr>
              <a:t>.</a:t>
            </a:r>
            <a:endParaRPr lang="ar-SA" sz="3200" b="1" dirty="0">
              <a:latin typeface="Al Tarikh" charset="-78"/>
              <a:ea typeface="Al Tarikh" charset="-78"/>
              <a:cs typeface="Akhbar MT" pitchFamily="2" charset="-78"/>
            </a:endParaRPr>
          </a:p>
          <a:p>
            <a:pPr marR="0" lvl="0" algn="r" defTabSz="914400" rtl="1" eaLnBrk="1" fontAlgn="auto" latinLnBrk="0" hangingPunct="1">
              <a:lnSpc>
                <a:spcPct val="250000"/>
              </a:lnSpc>
              <a:spcBef>
                <a:spcPts val="0"/>
              </a:spcBef>
              <a:spcAft>
                <a:spcPts val="0"/>
              </a:spcAft>
              <a:buClrTx/>
              <a:buSzTx/>
              <a:tabLst/>
              <a:defRPr/>
            </a:pPr>
            <a:endParaRPr kumimoji="0" lang="ar-SA" sz="3200" b="1" i="0" u="none" strike="noStrike" kern="1200" cap="none" spc="0" normalizeH="0" baseline="0" noProof="0" dirty="0">
              <a:ln>
                <a:noFill/>
              </a:ln>
              <a:solidFill>
                <a:prstClr val="black"/>
              </a:solidFill>
              <a:effectLst/>
              <a:uLnTx/>
              <a:uFillTx/>
              <a:latin typeface="Al Tarikh" charset="-78"/>
              <a:ea typeface="Al Tarikh" charset="-78"/>
              <a:cs typeface="Akhbar MT" pitchFamily="2" charset="-78"/>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تحليل الوظائف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ANALYSIS</a:t>
            </a:r>
            <a:endParaRPr kumimoji="0" lang="en-US" sz="3200" b="0"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02</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88" y="1312812"/>
            <a:ext cx="3121461" cy="1900652"/>
          </a:xfrm>
          <a:prstGeom prst="rect">
            <a:avLst/>
          </a:prstGeom>
        </p:spPr>
      </p:pic>
    </p:spTree>
    <p:extLst>
      <p:ext uri="{BB962C8B-B14F-4D97-AF65-F5344CB8AC3E}">
        <p14:creationId xmlns:p14="http://schemas.microsoft.com/office/powerpoint/2010/main" val="37020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1615106" y="404794"/>
            <a:ext cx="7750618"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4800" b="1" dirty="0">
                <a:latin typeface="Al Tarikh" charset="-78"/>
                <a:ea typeface="Al Tarikh" charset="-78"/>
                <a:cs typeface="Akhbar MT" pitchFamily="2" charset="-78"/>
              </a:rPr>
              <a:t>تحليل الوظائف </a:t>
            </a:r>
            <a:r>
              <a:rPr lang="ar-SA" sz="4800" b="1" dirty="0" err="1">
                <a:latin typeface="Al Tarikh" charset="-78"/>
                <a:ea typeface="Al Tarikh" charset="-78"/>
                <a:cs typeface="Akhbar MT" pitchFamily="2" charset="-78"/>
              </a:rPr>
              <a:t>فى</a:t>
            </a:r>
            <a:r>
              <a:rPr lang="ar-SA" sz="4800" b="1" dirty="0">
                <a:latin typeface="Al Tarikh" charset="-78"/>
                <a:ea typeface="Al Tarikh" charset="-78"/>
                <a:cs typeface="Akhbar MT" pitchFamily="2" charset="-78"/>
              </a:rPr>
              <a:t> عالم بدون وظائف</a:t>
            </a:r>
            <a:endParaRPr lang="en-US" sz="4800" b="1" dirty="0">
              <a:latin typeface="Al Tarikh" charset="-78"/>
              <a:ea typeface="Al Tarikh" charset="-78"/>
              <a:cs typeface="Akhbar MT" pitchFamily="2"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2400" dirty="0">
                  <a:solidFill>
                    <a:prstClr val="white"/>
                  </a:solidFill>
                  <a:latin typeface="Calibri Light" panose="020F0302020204030204"/>
                  <a:cs typeface="Arial" panose="020B0604020202020204" pitchFamily="34" charset="0"/>
                </a:rPr>
                <a:t>40</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68369" y="1622415"/>
            <a:ext cx="10794737" cy="4570482"/>
          </a:xfrm>
          <a:prstGeom prst="rect">
            <a:avLst/>
          </a:prstGeom>
        </p:spPr>
        <p:txBody>
          <a:bodyPr wrap="square">
            <a:spAutoFit/>
          </a:bodyPr>
          <a:lstStyle/>
          <a:p>
            <a:pPr algn="just" rtl="1">
              <a:lnSpc>
                <a:spcPct val="250000"/>
              </a:lnSpc>
            </a:pPr>
            <a:r>
              <a:rPr lang="ar-SA" sz="2400" b="1" dirty="0">
                <a:latin typeface="Al Tarikh" charset="-78"/>
                <a:ea typeface="Al Tarikh" charset="-78"/>
                <a:cs typeface="Akhbar MT" pitchFamily="2" charset="-78"/>
              </a:rPr>
              <a:t>نتيجة للتغييرات السريعة </a:t>
            </a:r>
            <a:r>
              <a:rPr lang="ar-SA" sz="2400" b="1" dirty="0" err="1">
                <a:latin typeface="Al Tarikh" charset="-78"/>
                <a:ea typeface="Al Tarikh" charset="-78"/>
                <a:cs typeface="Akhbar MT" pitchFamily="2" charset="-78"/>
              </a:rPr>
              <a:t>التى</a:t>
            </a:r>
            <a:r>
              <a:rPr lang="ar-SA" sz="2400" b="1" dirty="0">
                <a:latin typeface="Al Tarikh" charset="-78"/>
                <a:ea typeface="Al Tarikh" charset="-78"/>
                <a:cs typeface="Akhbar MT" pitchFamily="2" charset="-78"/>
              </a:rPr>
              <a:t> تشهدها بيئة الاعمال تقوم المنظمات بجعل الوظائف أقل ميلا نحو التخصص و التحول من الوظائف المتخصصة إلى الوظائف الواسعة   فظهر </a:t>
            </a:r>
            <a:r>
              <a:rPr lang="ar-SA" sz="2400" b="1" dirty="0" err="1">
                <a:latin typeface="Al Tarikh" charset="-78"/>
                <a:ea typeface="Al Tarikh" charset="-78"/>
                <a:cs typeface="Akhbar MT" pitchFamily="2" charset="-78"/>
              </a:rPr>
              <a:t>فى</a:t>
            </a:r>
            <a:r>
              <a:rPr lang="ar-SA" sz="2400" b="1" dirty="0">
                <a:latin typeface="Al Tarikh" charset="-78"/>
                <a:ea typeface="Al Tarikh" charset="-78"/>
                <a:cs typeface="Akhbar MT" pitchFamily="2" charset="-78"/>
              </a:rPr>
              <a:t> منتصف القرن 19 حلول مثل :</a:t>
            </a:r>
          </a:p>
          <a:p>
            <a:pPr marL="457200" indent="-457200" algn="just" rtl="1">
              <a:lnSpc>
                <a:spcPct val="250000"/>
              </a:lnSpc>
              <a:buFont typeface="Arial" charset="0"/>
              <a:buChar char="•"/>
            </a:pPr>
            <a:r>
              <a:rPr lang="ar-SA" sz="2400" b="1" dirty="0">
                <a:latin typeface="Al Tarikh" charset="-78"/>
                <a:ea typeface="Al Tarikh" charset="-78"/>
                <a:cs typeface="Akhbar MT" pitchFamily="2" charset="-78"/>
              </a:rPr>
              <a:t>توسيع الوظيفة </a:t>
            </a:r>
            <a:r>
              <a:rPr lang="en-US" sz="2400" b="1" dirty="0">
                <a:latin typeface="Al Tarikh" charset="-78"/>
                <a:ea typeface="Al Tarikh" charset="-78"/>
                <a:cs typeface="Akhbar MT" pitchFamily="2" charset="-78"/>
              </a:rPr>
              <a:t>Job enlargement </a:t>
            </a:r>
            <a:endParaRPr lang="ar-SA" sz="2400" b="1" dirty="0">
              <a:latin typeface="Al Tarikh" charset="-78"/>
              <a:ea typeface="Al Tarikh" charset="-78"/>
              <a:cs typeface="Akhbar MT" pitchFamily="2" charset="-78"/>
            </a:endParaRPr>
          </a:p>
          <a:p>
            <a:pPr marL="457200" indent="-457200" algn="just" rtl="1">
              <a:lnSpc>
                <a:spcPct val="250000"/>
              </a:lnSpc>
              <a:buFont typeface="Arial" charset="0"/>
              <a:buChar char="•"/>
            </a:pPr>
            <a:r>
              <a:rPr lang="ar-SA" sz="2400" b="1" dirty="0">
                <a:latin typeface="Al Tarikh" charset="-78"/>
                <a:ea typeface="Al Tarikh" charset="-78"/>
                <a:cs typeface="Akhbar MT" pitchFamily="2" charset="-78"/>
              </a:rPr>
              <a:t>التناوب الوظيفي </a:t>
            </a:r>
            <a:r>
              <a:rPr lang="en-US" sz="2400" b="1" dirty="0">
                <a:latin typeface="Al Tarikh" charset="-78"/>
                <a:ea typeface="Al Tarikh" charset="-78"/>
                <a:cs typeface="Akhbar MT" pitchFamily="2" charset="-78"/>
              </a:rPr>
              <a:t>Job rotation</a:t>
            </a:r>
            <a:endParaRPr lang="ar-SA" sz="2400" b="1" dirty="0">
              <a:latin typeface="Al Tarikh" charset="-78"/>
              <a:ea typeface="Al Tarikh" charset="-78"/>
              <a:cs typeface="Akhbar MT" pitchFamily="2" charset="-78"/>
            </a:endParaRPr>
          </a:p>
          <a:p>
            <a:pPr marL="457200" indent="-457200" algn="just" rtl="1">
              <a:lnSpc>
                <a:spcPct val="250000"/>
              </a:lnSpc>
              <a:buFont typeface="Arial" charset="0"/>
              <a:buChar char="•"/>
            </a:pPr>
            <a:r>
              <a:rPr lang="ar-SA" sz="2400" b="1" dirty="0">
                <a:latin typeface="Al Tarikh" charset="-78"/>
                <a:ea typeface="Al Tarikh" charset="-78"/>
                <a:cs typeface="Akhbar MT" pitchFamily="2" charset="-78"/>
              </a:rPr>
              <a:t>الإثراء </a:t>
            </a:r>
            <a:r>
              <a:rPr lang="ar-SA" sz="2400" b="1" dirty="0" err="1">
                <a:latin typeface="Al Tarikh" charset="-78"/>
                <a:ea typeface="Al Tarikh" charset="-78"/>
                <a:cs typeface="Akhbar MT" pitchFamily="2" charset="-78"/>
              </a:rPr>
              <a:t>الوظيفى</a:t>
            </a:r>
            <a:r>
              <a:rPr lang="ar-SA" sz="2400" b="1" dirty="0">
                <a:latin typeface="Al Tarikh" charset="-78"/>
                <a:ea typeface="Al Tarikh" charset="-78"/>
                <a:cs typeface="Akhbar MT" pitchFamily="2" charset="-78"/>
              </a:rPr>
              <a:t> </a:t>
            </a:r>
            <a:r>
              <a:rPr lang="en-US" sz="2400" b="1" dirty="0">
                <a:latin typeface="Al Tarikh" charset="-78"/>
                <a:ea typeface="Al Tarikh" charset="-78"/>
                <a:cs typeface="Akhbar MT" pitchFamily="2" charset="-78"/>
              </a:rPr>
              <a:t>Job enrichment</a:t>
            </a:r>
            <a:endParaRPr lang="ar-SA" sz="2400" b="1" dirty="0">
              <a:latin typeface="Al Tarikh" charset="-78"/>
              <a:ea typeface="Al Tarikh" charset="-78"/>
              <a:cs typeface="Akhbar MT"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65" y="3280848"/>
            <a:ext cx="2253389" cy="2762250"/>
          </a:xfrm>
          <a:prstGeom prst="rect">
            <a:avLst/>
          </a:prstGeom>
        </p:spPr>
      </p:pic>
    </p:spTree>
    <p:extLst>
      <p:ext uri="{BB962C8B-B14F-4D97-AF65-F5344CB8AC3E}">
        <p14:creationId xmlns:p14="http://schemas.microsoft.com/office/powerpoint/2010/main" val="186583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4834"/>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314700" y="404794"/>
            <a:ext cx="60510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latin typeface="Al Tarikh" charset="-78"/>
                <a:ea typeface="Al Tarikh" charset="-78"/>
                <a:cs typeface="Akhbar MT" pitchFamily="2" charset="-78"/>
              </a:rPr>
              <a:t>تحليل الوظائف </a:t>
            </a:r>
            <a:r>
              <a:rPr lang="ar-SA" sz="3200" b="1" dirty="0" err="1">
                <a:latin typeface="Al Tarikh" charset="-78"/>
                <a:ea typeface="Al Tarikh" charset="-78"/>
                <a:cs typeface="Akhbar MT" pitchFamily="2" charset="-78"/>
              </a:rPr>
              <a:t>فى</a:t>
            </a:r>
            <a:r>
              <a:rPr lang="ar-SA" sz="3200" b="1" dirty="0">
                <a:latin typeface="Al Tarikh" charset="-78"/>
                <a:ea typeface="Al Tarikh" charset="-78"/>
                <a:cs typeface="Akhbar MT" pitchFamily="2" charset="-78"/>
              </a:rPr>
              <a:t> عالم بدون وظائف</a:t>
            </a:r>
            <a:endParaRPr lang="en-US" sz="3200" b="1" dirty="0">
              <a:latin typeface="Al Tarikh" charset="-78"/>
              <a:ea typeface="Al Tarikh" charset="-78"/>
              <a:cs typeface="Akhbar MT" pitchFamily="2"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2400" dirty="0">
                  <a:solidFill>
                    <a:prstClr val="white"/>
                  </a:solidFill>
                  <a:latin typeface="Calibri Light" panose="020F0302020204030204"/>
                  <a:cs typeface="Arial" panose="020B0604020202020204" pitchFamily="34" charset="0"/>
                </a:rPr>
                <a:t>40</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91589" y="1157358"/>
            <a:ext cx="11676934" cy="5155257"/>
          </a:xfrm>
          <a:prstGeom prst="rect">
            <a:avLst/>
          </a:prstGeom>
        </p:spPr>
        <p:txBody>
          <a:bodyPr wrap="square">
            <a:spAutoFit/>
          </a:bodyPr>
          <a:lstStyle/>
          <a:p>
            <a:pPr marL="457200" indent="-457200" algn="just" rtl="1">
              <a:lnSpc>
                <a:spcPct val="200000"/>
              </a:lnSpc>
              <a:buFont typeface="Wingdings" panose="05000000000000000000" pitchFamily="2" charset="2"/>
              <a:buChar char="v"/>
            </a:pPr>
            <a:r>
              <a:rPr lang="ar-SA" sz="2800" b="1" dirty="0">
                <a:latin typeface="Al Tarikh" charset="-78"/>
                <a:ea typeface="Al Tarikh" charset="-78"/>
                <a:cs typeface="Akhbar MT" pitchFamily="2" charset="-78"/>
              </a:rPr>
              <a:t>توسيع الوظيفة </a:t>
            </a:r>
            <a:r>
              <a:rPr lang="en-US" sz="2400" b="1" dirty="0">
                <a:latin typeface="Al Tarikh" charset="-78"/>
                <a:ea typeface="Al Tarikh" charset="-78"/>
                <a:cs typeface="Akhbar MT" pitchFamily="2" charset="-78"/>
              </a:rPr>
              <a:t>Job enlargement </a:t>
            </a:r>
            <a:endParaRPr lang="ar-SA" sz="2800" b="1" dirty="0">
              <a:latin typeface="Al Tarikh" charset="-78"/>
              <a:ea typeface="Al Tarikh" charset="-78"/>
              <a:cs typeface="Akhbar MT" pitchFamily="2" charset="-78"/>
            </a:endParaRPr>
          </a:p>
          <a:p>
            <a:pPr algn="just" rtl="1">
              <a:lnSpc>
                <a:spcPct val="200000"/>
              </a:lnSpc>
            </a:pPr>
            <a:r>
              <a:rPr lang="ar-SA" sz="2800" b="1" dirty="0">
                <a:solidFill>
                  <a:srgbClr val="FF0000"/>
                </a:solidFill>
                <a:latin typeface="Al Tarikh" charset="-78"/>
                <a:ea typeface="Al Tarikh" charset="-78"/>
                <a:cs typeface="Akhbar MT" pitchFamily="2" charset="-78"/>
              </a:rPr>
              <a:t>تخصيص مهام إضافية للفرد من نفس المستوي التنظيمي بحيث يزداد عدد المهام الوظيفية التي تؤديها.</a:t>
            </a:r>
            <a:endParaRPr lang="en-GB" sz="2800" b="1" dirty="0">
              <a:solidFill>
                <a:srgbClr val="FF0000"/>
              </a:solidFill>
              <a:latin typeface="Al Tarikh" charset="-78"/>
              <a:ea typeface="Al Tarikh" charset="-78"/>
              <a:cs typeface="Akhbar MT" pitchFamily="2" charset="-78"/>
            </a:endParaRPr>
          </a:p>
          <a:p>
            <a:pPr marL="457200" indent="-457200" algn="just" rtl="1">
              <a:lnSpc>
                <a:spcPct val="200000"/>
              </a:lnSpc>
              <a:buFont typeface="Wingdings" panose="05000000000000000000" pitchFamily="2" charset="2"/>
              <a:buChar char="v"/>
            </a:pPr>
            <a:r>
              <a:rPr lang="ar-SA" sz="2800" b="1" dirty="0">
                <a:latin typeface="Al Tarikh" charset="-78"/>
                <a:ea typeface="Al Tarikh" charset="-78"/>
                <a:cs typeface="Akhbar MT" pitchFamily="2" charset="-78"/>
              </a:rPr>
              <a:t>التناوب الوظيفي </a:t>
            </a:r>
            <a:r>
              <a:rPr lang="en-US" sz="2400" b="1" dirty="0">
                <a:latin typeface="Al Tarikh" charset="-78"/>
                <a:ea typeface="Al Tarikh" charset="-78"/>
                <a:cs typeface="Akhbar MT" pitchFamily="2" charset="-78"/>
              </a:rPr>
              <a:t>Job rotation</a:t>
            </a:r>
            <a:endParaRPr lang="ar-SA" sz="2400" b="1" dirty="0">
              <a:latin typeface="Al Tarikh" charset="-78"/>
              <a:ea typeface="Al Tarikh" charset="-78"/>
              <a:cs typeface="Akhbar MT" pitchFamily="2" charset="-78"/>
            </a:endParaRPr>
          </a:p>
          <a:p>
            <a:pPr algn="just" rtl="1">
              <a:lnSpc>
                <a:spcPct val="200000"/>
              </a:lnSpc>
            </a:pPr>
            <a:r>
              <a:rPr lang="ar-SA" sz="2800" b="1" dirty="0">
                <a:solidFill>
                  <a:srgbClr val="FF0000"/>
                </a:solidFill>
                <a:latin typeface="Al Tarikh" charset="-78"/>
                <a:ea typeface="Al Tarikh" charset="-78"/>
                <a:cs typeface="Akhbar MT" pitchFamily="2" charset="-78"/>
              </a:rPr>
              <a:t>انتقال الموظفين بطريقة منظمة من وظيفة الي أخرى.</a:t>
            </a:r>
          </a:p>
          <a:p>
            <a:pPr marL="457200" indent="-457200" algn="just" rtl="1">
              <a:lnSpc>
                <a:spcPct val="200000"/>
              </a:lnSpc>
              <a:buFont typeface="Wingdings" panose="05000000000000000000" pitchFamily="2" charset="2"/>
              <a:buChar char="v"/>
            </a:pPr>
            <a:r>
              <a:rPr lang="ar-SA" sz="2800" b="1" dirty="0">
                <a:latin typeface="Al Tarikh" charset="-78"/>
                <a:ea typeface="Al Tarikh" charset="-78"/>
                <a:cs typeface="Akhbar MT" pitchFamily="2" charset="-78"/>
              </a:rPr>
              <a:t>الإثراء </a:t>
            </a:r>
            <a:r>
              <a:rPr lang="ar-SA" sz="2800" b="1" dirty="0" err="1">
                <a:latin typeface="Al Tarikh" charset="-78"/>
                <a:ea typeface="Al Tarikh" charset="-78"/>
                <a:cs typeface="Akhbar MT" pitchFamily="2" charset="-78"/>
              </a:rPr>
              <a:t>الوظيفى</a:t>
            </a:r>
            <a:r>
              <a:rPr lang="ar-SA" sz="2800" b="1" dirty="0">
                <a:latin typeface="Al Tarikh" charset="-78"/>
                <a:ea typeface="Al Tarikh" charset="-78"/>
                <a:cs typeface="Akhbar MT" pitchFamily="2" charset="-78"/>
              </a:rPr>
              <a:t> </a:t>
            </a:r>
            <a:r>
              <a:rPr lang="en-US" sz="2400" b="1" dirty="0">
                <a:latin typeface="Al Tarikh" charset="-78"/>
                <a:ea typeface="Al Tarikh" charset="-78"/>
                <a:cs typeface="Akhbar MT" pitchFamily="2" charset="-78"/>
              </a:rPr>
              <a:t>Job enrichment</a:t>
            </a:r>
            <a:endParaRPr lang="ar-SA" sz="2400" b="1" dirty="0">
              <a:latin typeface="Al Tarikh" charset="-78"/>
              <a:ea typeface="Al Tarikh" charset="-78"/>
              <a:cs typeface="Akhbar MT" pitchFamily="2" charset="-78"/>
            </a:endParaRPr>
          </a:p>
          <a:p>
            <a:pPr algn="just" rtl="1">
              <a:lnSpc>
                <a:spcPct val="200000"/>
              </a:lnSpc>
            </a:pPr>
            <a:r>
              <a:rPr lang="ar-SA" sz="2800" b="1" dirty="0">
                <a:solidFill>
                  <a:srgbClr val="FF0000"/>
                </a:solidFill>
                <a:latin typeface="Al Tarikh" charset="-78"/>
                <a:ea typeface="Al Tarikh" charset="-78"/>
                <a:cs typeface="Akhbar MT" pitchFamily="2" charset="-78"/>
              </a:rPr>
              <a:t>زيادة الفرص الوظيفية المتاحة امام الموظف من خلال إعادة تصميم الوظائف.</a:t>
            </a:r>
          </a:p>
        </p:txBody>
      </p:sp>
    </p:spTree>
    <p:extLst>
      <p:ext uri="{BB962C8B-B14F-4D97-AF65-F5344CB8AC3E}">
        <p14:creationId xmlns:p14="http://schemas.microsoft.com/office/powerpoint/2010/main" val="981049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314700" y="404794"/>
            <a:ext cx="60510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solidFill>
                  <a:schemeClr val="bg1"/>
                </a:solidFill>
                <a:latin typeface="Al Tarikh" charset="-78"/>
                <a:ea typeface="Al Tarikh" charset="-78"/>
                <a:cs typeface="Akhbar MT" pitchFamily="2" charset="-78"/>
              </a:rPr>
              <a:t>تحليل الوظائف </a:t>
            </a:r>
            <a:r>
              <a:rPr lang="ar-SA" sz="3200" b="1" dirty="0" err="1">
                <a:solidFill>
                  <a:schemeClr val="bg1"/>
                </a:solidFill>
                <a:latin typeface="Al Tarikh" charset="-78"/>
                <a:ea typeface="Al Tarikh" charset="-78"/>
                <a:cs typeface="Akhbar MT" pitchFamily="2" charset="-78"/>
              </a:rPr>
              <a:t>فى</a:t>
            </a:r>
            <a:r>
              <a:rPr lang="ar-SA" sz="3200" b="1" dirty="0">
                <a:solidFill>
                  <a:schemeClr val="bg1"/>
                </a:solidFill>
                <a:latin typeface="Al Tarikh" charset="-78"/>
                <a:ea typeface="Al Tarikh" charset="-78"/>
                <a:cs typeface="Akhbar MT" pitchFamily="2" charset="-78"/>
              </a:rPr>
              <a:t> عالم بدون وظائف</a:t>
            </a:r>
            <a:endParaRPr lang="en-US" sz="3200" b="1" dirty="0">
              <a:solidFill>
                <a:schemeClr val="bg1"/>
              </a:solidFill>
              <a:latin typeface="Al Tarikh" charset="-78"/>
              <a:ea typeface="Al Tarikh" charset="-78"/>
              <a:cs typeface="Akhbar MT" pitchFamily="2"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41</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98396" y="1783376"/>
            <a:ext cx="11145872" cy="3162404"/>
          </a:xfrm>
          <a:prstGeom prst="rect">
            <a:avLst/>
          </a:prstGeom>
        </p:spPr>
        <p:txBody>
          <a:bodyPr wrap="square">
            <a:spAutoFit/>
          </a:bodyPr>
          <a:lstStyle/>
          <a:p>
            <a:pPr algn="just" rtl="1">
              <a:lnSpc>
                <a:spcPct val="250000"/>
              </a:lnSpc>
            </a:pPr>
            <a:r>
              <a:rPr lang="ar-SA" sz="2800" b="1" dirty="0">
                <a:latin typeface="Al Tarikh" charset="-78"/>
                <a:ea typeface="Al Tarikh" charset="-78"/>
                <a:cs typeface="Akhbar MT" pitchFamily="2" charset="-78"/>
              </a:rPr>
              <a:t>اتجه المديرون نحو الغاء مفهوم الوظيفة في شركاتهم  و عدم حصر العاملين في الوظائف المحددة تحديدا دقيقا بسبب:</a:t>
            </a:r>
          </a:p>
          <a:p>
            <a:pPr algn="just" rtl="1">
              <a:lnSpc>
                <a:spcPct val="250000"/>
              </a:lnSpc>
            </a:pPr>
            <a:r>
              <a:rPr lang="ar-SA" sz="2800" b="1" dirty="0">
                <a:latin typeface="Al Tarikh" charset="-78"/>
                <a:ea typeface="Al Tarikh" charset="-78"/>
                <a:cs typeface="Akhbar MT" pitchFamily="2" charset="-78"/>
              </a:rPr>
              <a:t>تزايد معدلات </a:t>
            </a:r>
            <a:r>
              <a:rPr lang="ar-SA" sz="2800" b="1" dirty="0">
                <a:solidFill>
                  <a:srgbClr val="FF0000"/>
                </a:solidFill>
                <a:latin typeface="Al Tarikh" charset="-78"/>
                <a:ea typeface="Al Tarikh" charset="-78"/>
                <a:cs typeface="Akhbar MT" pitchFamily="2" charset="-78"/>
              </a:rPr>
              <a:t>التغيرات التكنولوجية والمنافسة العالمية والتحرر من القواعد القانونية  والتغيرات </a:t>
            </a:r>
            <a:r>
              <a:rPr lang="ar-SA" sz="2800" b="1" dirty="0" err="1">
                <a:solidFill>
                  <a:srgbClr val="FF0000"/>
                </a:solidFill>
                <a:latin typeface="Al Tarikh" charset="-78"/>
                <a:ea typeface="Al Tarikh" charset="-78"/>
                <a:cs typeface="Akhbar MT" pitchFamily="2" charset="-78"/>
              </a:rPr>
              <a:t>الديموجرافية</a:t>
            </a:r>
            <a:r>
              <a:rPr lang="ar-SA" sz="2800" b="1" dirty="0">
                <a:solidFill>
                  <a:srgbClr val="FF0000"/>
                </a:solidFill>
                <a:latin typeface="Al Tarikh" charset="-78"/>
                <a:ea typeface="Al Tarikh" charset="-78"/>
                <a:cs typeface="Akhbar MT" pitchFamily="2" charset="-78"/>
              </a:rPr>
              <a:t> والتحول إلى اقتصاديات الخدمات </a:t>
            </a:r>
            <a:r>
              <a:rPr lang="ar-SA" sz="2800" b="1" dirty="0">
                <a:latin typeface="Al Tarikh" charset="-78"/>
                <a:ea typeface="Al Tarikh" charset="-78"/>
                <a:cs typeface="Akhbar MT" pitchFamily="2" charset="-78"/>
              </a:rPr>
              <a:t>فرض ذلك على المنظمات أن تتسم بالمرونة والقدرة على المنافسة في الأسواق العالمية .</a:t>
            </a:r>
          </a:p>
        </p:txBody>
      </p:sp>
    </p:spTree>
    <p:extLst>
      <p:ext uri="{BB962C8B-B14F-4D97-AF65-F5344CB8AC3E}">
        <p14:creationId xmlns:p14="http://schemas.microsoft.com/office/powerpoint/2010/main" val="1351941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314700" y="404794"/>
            <a:ext cx="60510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solidFill>
                  <a:schemeClr val="bg1"/>
                </a:solidFill>
                <a:latin typeface="Al Tarikh" charset="-78"/>
                <a:ea typeface="Al Tarikh" charset="-78"/>
                <a:cs typeface="Al Tarikh" charset="-78"/>
              </a:rPr>
              <a:t>تحليل الوظائف </a:t>
            </a:r>
            <a:r>
              <a:rPr lang="ar-SA" sz="3200" b="1" dirty="0" err="1">
                <a:solidFill>
                  <a:schemeClr val="bg1"/>
                </a:solidFill>
                <a:latin typeface="Al Tarikh" charset="-78"/>
                <a:ea typeface="Al Tarikh" charset="-78"/>
                <a:cs typeface="Al Tarikh" charset="-78"/>
              </a:rPr>
              <a:t>فى</a:t>
            </a:r>
            <a:r>
              <a:rPr lang="ar-SA" sz="3200" b="1" dirty="0">
                <a:solidFill>
                  <a:schemeClr val="bg1"/>
                </a:solidFill>
                <a:latin typeface="Al Tarikh" charset="-78"/>
                <a:ea typeface="Al Tarikh" charset="-78"/>
                <a:cs typeface="Al Tarikh" charset="-78"/>
              </a:rPr>
              <a:t> عالم بدون وظائف</a:t>
            </a:r>
            <a:endParaRPr lang="en-US" sz="3200" b="1" dirty="0">
              <a:solidFill>
                <a:schemeClr val="bg1"/>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42</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020746" y="1596954"/>
            <a:ext cx="10638931" cy="4367542"/>
          </a:xfrm>
          <a:prstGeom prst="rect">
            <a:avLst/>
          </a:prstGeom>
        </p:spPr>
        <p:txBody>
          <a:bodyPr wrap="square">
            <a:spAutoFit/>
          </a:bodyPr>
          <a:lstStyle/>
          <a:p>
            <a:pPr algn="just" rtl="1">
              <a:lnSpc>
                <a:spcPct val="250000"/>
              </a:lnSpc>
            </a:pPr>
            <a:r>
              <a:rPr lang="ar-SA" sz="2800" b="1" dirty="0">
                <a:latin typeface="Al Tarikh" charset="-78"/>
                <a:ea typeface="Al Tarikh" charset="-78"/>
                <a:cs typeface="Akhbar MT" pitchFamily="2" charset="-78"/>
              </a:rPr>
              <a:t>العوامل التنظيمية مثل :</a:t>
            </a:r>
          </a:p>
          <a:p>
            <a:pPr marL="457200" indent="-457200" algn="just" rtl="1">
              <a:lnSpc>
                <a:spcPct val="250000"/>
              </a:lnSpc>
              <a:buFont typeface="Arial" charset="0"/>
              <a:buChar char="•"/>
            </a:pPr>
            <a:r>
              <a:rPr lang="ar-SA" sz="2800" b="1" dirty="0">
                <a:cs typeface="Akhbar MT" pitchFamily="2" charset="-78"/>
              </a:rPr>
              <a:t>الإتجاه نحو النمط المسطح من التنظيمات </a:t>
            </a:r>
            <a:r>
              <a:rPr lang="en-US" sz="2400" b="1" dirty="0">
                <a:latin typeface="Al Tarikh" charset="-78"/>
                <a:ea typeface="Al Tarikh" charset="-78"/>
                <a:cs typeface="Akhbar MT" pitchFamily="2" charset="-78"/>
              </a:rPr>
              <a:t>Flatter Organization</a:t>
            </a:r>
            <a:endParaRPr lang="ar-SA" sz="2400" b="1" dirty="0">
              <a:latin typeface="Al Tarikh" charset="-78"/>
              <a:ea typeface="Al Tarikh" charset="-78"/>
              <a:cs typeface="Akhbar MT" pitchFamily="2" charset="-78"/>
            </a:endParaRPr>
          </a:p>
          <a:p>
            <a:pPr marL="457200" indent="-457200" algn="just" rtl="1">
              <a:lnSpc>
                <a:spcPct val="250000"/>
              </a:lnSpc>
              <a:buFont typeface="Arial" charset="0"/>
              <a:buChar char="•"/>
            </a:pPr>
            <a:r>
              <a:rPr lang="ar-SA" sz="2800" b="1" dirty="0">
                <a:latin typeface="Al Tarikh" charset="-78"/>
                <a:ea typeface="Al Tarikh" charset="-78"/>
                <a:cs typeface="Akhbar MT" pitchFamily="2" charset="-78"/>
              </a:rPr>
              <a:t> فرق العمل ذاتية الإدارة  </a:t>
            </a:r>
            <a:r>
              <a:rPr lang="en-US" sz="2800" b="1" dirty="0">
                <a:latin typeface="Al Tarikh" charset="-78"/>
                <a:ea typeface="Al Tarikh" charset="-78"/>
                <a:cs typeface="Akhbar MT" pitchFamily="2" charset="-78"/>
              </a:rPr>
              <a:t>Self –Managing Work Teams</a:t>
            </a:r>
            <a:endParaRPr lang="ar-SA" sz="2800" b="1" dirty="0">
              <a:latin typeface="Al Tarikh" charset="-78"/>
              <a:ea typeface="Al Tarikh" charset="-78"/>
              <a:cs typeface="Akhbar MT" pitchFamily="2" charset="-78"/>
            </a:endParaRPr>
          </a:p>
          <a:p>
            <a:pPr marL="457200" indent="-457200" algn="just" rtl="1">
              <a:lnSpc>
                <a:spcPct val="250000"/>
              </a:lnSpc>
              <a:buFont typeface="Arial" charset="0"/>
              <a:buChar char="•"/>
            </a:pPr>
            <a:r>
              <a:rPr lang="ar-SA" sz="2800" b="1" dirty="0">
                <a:latin typeface="Al Tarikh" charset="-78"/>
                <a:ea typeface="Al Tarikh" charset="-78"/>
                <a:cs typeface="Akhbar MT" pitchFamily="2" charset="-78"/>
              </a:rPr>
              <a:t> إعادة الهندسة </a:t>
            </a:r>
            <a:r>
              <a:rPr lang="en-US" sz="2800" b="1" dirty="0">
                <a:latin typeface="Al Tarikh" charset="-78"/>
                <a:ea typeface="Al Tarikh" charset="-78"/>
                <a:cs typeface="Akhbar MT" pitchFamily="2" charset="-78"/>
              </a:rPr>
              <a:t>Reengineering</a:t>
            </a:r>
            <a:endParaRPr lang="ar-SA" sz="2800" b="1" dirty="0">
              <a:latin typeface="Al Tarikh" charset="-78"/>
              <a:ea typeface="Al Tarikh" charset="-78"/>
              <a:cs typeface="Akhbar MT" pitchFamily="2" charset="-78"/>
            </a:endParaRPr>
          </a:p>
        </p:txBody>
      </p:sp>
    </p:spTree>
    <p:extLst>
      <p:ext uri="{BB962C8B-B14F-4D97-AF65-F5344CB8AC3E}">
        <p14:creationId xmlns:p14="http://schemas.microsoft.com/office/powerpoint/2010/main" val="169654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505097" y="2363705"/>
            <a:ext cx="10966069" cy="4185761"/>
          </a:xfrm>
          <a:prstGeom prst="rect">
            <a:avLst/>
          </a:prstGeom>
        </p:spPr>
        <p:txBody>
          <a:bodyPr wrap="square">
            <a:spAutoFit/>
          </a:bodyPr>
          <a:lstStyle/>
          <a:p>
            <a:pPr algn="just" rtl="1">
              <a:lnSpc>
                <a:spcPct val="200000"/>
              </a:lnSpc>
            </a:pPr>
            <a:r>
              <a:rPr lang="ar-EG" sz="2800" b="1" dirty="0">
                <a:solidFill>
                  <a:schemeClr val="tx1">
                    <a:lumMod val="85000"/>
                    <a:lumOff val="15000"/>
                  </a:schemeClr>
                </a:solidFill>
                <a:latin typeface="Al Tarikh" charset="-78"/>
                <a:ea typeface="Al Tarikh" charset="-78"/>
                <a:cs typeface="Akhbar MT" pitchFamily="2" charset="-78"/>
              </a:rPr>
              <a:t>فبدلاً من أن يكون شكل الهيكل التنظيمي آخذاً الشكل الهرمي التقليدي الذى قد يحتوى على سبعة مستويات تنظيمية أو أكثر, زاد الاتجاه نحو الاعتماد على الشكل المسطح الذى يحتوى على مجرد ثلاثة أو أربعة مستويات تنظيمية, وذلك يجعل المديرين أكثر </a:t>
            </a:r>
            <a:r>
              <a:rPr lang="ar-EG" sz="2800" b="1" dirty="0">
                <a:solidFill>
                  <a:srgbClr val="FF0000"/>
                </a:solidFill>
                <a:latin typeface="Al Tarikh" charset="-78"/>
                <a:ea typeface="Al Tarikh" charset="-78"/>
                <a:cs typeface="Akhbar MT" pitchFamily="2" charset="-78"/>
              </a:rPr>
              <a:t>قرباً وعلى اتصال دقيق مع العملاء</a:t>
            </a:r>
            <a:r>
              <a:rPr lang="ar-EG" sz="2800" b="1" dirty="0">
                <a:solidFill>
                  <a:schemeClr val="tx1">
                    <a:lumMod val="85000"/>
                    <a:lumOff val="15000"/>
                  </a:schemeClr>
                </a:solidFill>
                <a:latin typeface="Al Tarikh" charset="-78"/>
                <a:ea typeface="Al Tarikh" charset="-78"/>
                <a:cs typeface="Akhbar MT" pitchFamily="2" charset="-78"/>
              </a:rPr>
              <a:t>.</a:t>
            </a:r>
            <a:endParaRPr lang="en-GB" sz="2800" b="1" dirty="0">
              <a:solidFill>
                <a:schemeClr val="tx1">
                  <a:lumMod val="85000"/>
                  <a:lumOff val="15000"/>
                </a:schemeClr>
              </a:solidFill>
              <a:latin typeface="Al Tarikh" charset="-78"/>
              <a:ea typeface="Al Tarikh" charset="-78"/>
              <a:cs typeface="Akhbar MT" pitchFamily="2" charset="-78"/>
            </a:endParaRPr>
          </a:p>
          <a:p>
            <a:pPr algn="just" rtl="1">
              <a:lnSpc>
                <a:spcPct val="200000"/>
              </a:lnSpc>
            </a:pPr>
            <a:r>
              <a:rPr lang="ar-EG" sz="2800" b="1" dirty="0">
                <a:solidFill>
                  <a:schemeClr val="tx1">
                    <a:lumMod val="85000"/>
                    <a:lumOff val="15000"/>
                  </a:schemeClr>
                </a:solidFill>
                <a:latin typeface="Al Tarikh" charset="-78"/>
                <a:ea typeface="Al Tarikh" charset="-78"/>
                <a:cs typeface="Akhbar MT" pitchFamily="2" charset="-78"/>
              </a:rPr>
              <a:t> </a:t>
            </a:r>
            <a:br>
              <a:rPr lang="ar-EG" sz="2400" b="1" dirty="0">
                <a:latin typeface="Al Tarikh" charset="-78"/>
                <a:ea typeface="Al Tarikh" charset="-78"/>
                <a:cs typeface="Akhbar MT" pitchFamily="2" charset="-78"/>
              </a:rPr>
            </a:br>
            <a:r>
              <a:rPr lang="ar-EG" sz="2400" b="1" dirty="0">
                <a:latin typeface="Al Tarikh" charset="-78"/>
                <a:ea typeface="Al Tarikh" charset="-78"/>
                <a:cs typeface="Akhbar MT" pitchFamily="2" charset="-78"/>
              </a:rPr>
              <a:t>	</a:t>
            </a:r>
            <a:endParaRPr kumimoji="0" lang="ar-SA" sz="2400" b="1" i="0" u="none" strike="noStrike" kern="1200" cap="none" spc="0" normalizeH="0" baseline="0" noProof="0" dirty="0">
              <a:ln>
                <a:noFill/>
              </a:ln>
              <a:solidFill>
                <a:prstClr val="black"/>
              </a:solidFill>
              <a:effectLst/>
              <a:uLnTx/>
              <a:uFillTx/>
              <a:latin typeface="Al Tarikh" charset="-78"/>
              <a:ea typeface="Al Tarikh" charset="-78"/>
              <a:cs typeface="Akhbar MT" pitchFamily="2" charset="-78"/>
            </a:endParaRPr>
          </a:p>
        </p:txBody>
      </p:sp>
      <p:sp>
        <p:nvSpPr>
          <p:cNvPr id="14" name="Title 1"/>
          <p:cNvSpPr txBox="1">
            <a:spLocks/>
          </p:cNvSpPr>
          <p:nvPr/>
        </p:nvSpPr>
        <p:spPr>
          <a:xfrm>
            <a:off x="3914274" y="251595"/>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200" b="1" dirty="0">
                <a:solidFill>
                  <a:prstClr val="white"/>
                </a:solidFill>
                <a:latin typeface="Al Tarikh" charset="-78"/>
                <a:ea typeface="Al Tarikh" charset="-78"/>
                <a:cs typeface="Al Tarikh" charset="-78"/>
              </a:rPr>
              <a:t>شرح مفهوم تحليل الوظائف</a:t>
            </a:r>
            <a:endParaRPr lang="en-US" sz="3200" b="1" dirty="0">
              <a:solidFill>
                <a:prstClr val="white"/>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43</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393259" y="4548680"/>
            <a:ext cx="10579581" cy="646331"/>
          </a:xfrm>
          <a:prstGeom prst="rect">
            <a:avLst/>
          </a:prstGeom>
        </p:spPr>
        <p:txBody>
          <a:bodyPr wrap="square">
            <a:spAutoFit/>
          </a:bodyPr>
          <a:lstStyle/>
          <a:p>
            <a:br>
              <a:rPr lang="ar-EG" dirty="0"/>
            </a:br>
            <a:endParaRPr lang="en-US" b="1" dirty="0">
              <a:solidFill>
                <a:srgbClr val="018E4C"/>
              </a:solidFill>
            </a:endParaRPr>
          </a:p>
        </p:txBody>
      </p:sp>
      <p:sp>
        <p:nvSpPr>
          <p:cNvPr id="3" name="Rectangle 2"/>
          <p:cNvSpPr/>
          <p:nvPr/>
        </p:nvSpPr>
        <p:spPr>
          <a:xfrm>
            <a:off x="3776404" y="1642695"/>
            <a:ext cx="7240892" cy="523220"/>
          </a:xfrm>
          <a:prstGeom prst="rect">
            <a:avLst/>
          </a:prstGeom>
        </p:spPr>
        <p:txBody>
          <a:bodyPr wrap="none">
            <a:spAutoFit/>
          </a:bodyPr>
          <a:lstStyle/>
          <a:p>
            <a:pPr algn="ctr" rtl="1">
              <a:defRPr/>
            </a:pPr>
            <a:r>
              <a:rPr lang="ar-SA" sz="2800" b="1" dirty="0">
                <a:solidFill>
                  <a:srgbClr val="018E4C"/>
                </a:solidFill>
                <a:latin typeface="Al Tarikh" charset="-78"/>
                <a:ea typeface="Al Tarikh" charset="-78"/>
                <a:cs typeface="Al Tarikh" charset="-78"/>
              </a:rPr>
              <a:t>الاتجاه نحو النمط المسطح من التنظيمات </a:t>
            </a:r>
            <a:r>
              <a:rPr lang="en-US" sz="2800" b="1" dirty="0">
                <a:solidFill>
                  <a:srgbClr val="018E4C"/>
                </a:solidFill>
                <a:latin typeface="Al Tarikh" charset="-78"/>
                <a:ea typeface="Al Tarikh" charset="-78"/>
                <a:cs typeface="Al Tarikh" charset="-78"/>
              </a:rPr>
              <a:t>Flatter Organizations</a:t>
            </a:r>
            <a:r>
              <a:rPr lang="ar-EG" sz="2800" b="1" dirty="0">
                <a:solidFill>
                  <a:srgbClr val="018E4C"/>
                </a:solidFill>
                <a:latin typeface="Al Tarikh" charset="-78"/>
                <a:ea typeface="Al Tarikh" charset="-78"/>
                <a:cs typeface="Al Tarikh" charset="-78"/>
              </a:rPr>
              <a: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18" y="4548680"/>
            <a:ext cx="1669368" cy="1984702"/>
          </a:xfrm>
          <a:prstGeom prst="rect">
            <a:avLst/>
          </a:prstGeom>
        </p:spPr>
      </p:pic>
    </p:spTree>
    <p:extLst>
      <p:ext uri="{BB962C8B-B14F-4D97-AF65-F5344CB8AC3E}">
        <p14:creationId xmlns:p14="http://schemas.microsoft.com/office/powerpoint/2010/main" val="1292747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43095" y="2319263"/>
            <a:ext cx="10939305" cy="3185487"/>
          </a:xfrm>
          <a:prstGeom prst="rect">
            <a:avLst/>
          </a:prstGeom>
        </p:spPr>
        <p:txBody>
          <a:bodyPr wrap="square">
            <a:spAutoFit/>
          </a:bodyPr>
          <a:lstStyle/>
          <a:p>
            <a:pPr algn="just" rtl="1">
              <a:lnSpc>
                <a:spcPct val="150000"/>
              </a:lnSpc>
            </a:pPr>
            <a:r>
              <a:rPr lang="ar-EG" sz="2800" b="1" dirty="0">
                <a:solidFill>
                  <a:schemeClr val="tx1">
                    <a:lumMod val="85000"/>
                    <a:lumOff val="15000"/>
                  </a:schemeClr>
                </a:solidFill>
                <a:latin typeface="Al Tarikh" charset="-78"/>
                <a:ea typeface="Al Tarikh" charset="-78"/>
                <a:cs typeface="Akhbar MT" pitchFamily="2" charset="-78"/>
              </a:rPr>
              <a:t>ولكن تداعيات ذلك تبدو فى أن بقية المديرين سيكونون مسئولين عن عدد أكبر من التابعين. ونظراً لأن نطاق إشراف بقية المديرين قد زاد, فإنه يترتب على ذلك تقليل الجهد الموجه نحو الإشراف على الآخرين, وبالتالى تزايد حجم وظائف المرؤوسين, سواء من حيث اتساع أو عمق المسئوليات.</a:t>
            </a:r>
            <a:endParaRPr lang="en-GB" sz="2800" b="1" dirty="0">
              <a:solidFill>
                <a:schemeClr val="tx1">
                  <a:lumMod val="85000"/>
                  <a:lumOff val="15000"/>
                </a:schemeClr>
              </a:solidFill>
              <a:latin typeface="Al Tarikh" charset="-78"/>
              <a:ea typeface="Al Tarikh" charset="-78"/>
              <a:cs typeface="Akhbar MT" pitchFamily="2" charset="-78"/>
            </a:endParaRPr>
          </a:p>
          <a:p>
            <a:pPr algn="just" rtl="1">
              <a:lnSpc>
                <a:spcPct val="150000"/>
              </a:lnSpc>
            </a:pPr>
            <a:r>
              <a:rPr lang="ar-EG" sz="2800" b="1" dirty="0">
                <a:solidFill>
                  <a:schemeClr val="tx1">
                    <a:lumMod val="85000"/>
                    <a:lumOff val="15000"/>
                  </a:schemeClr>
                </a:solidFill>
                <a:latin typeface="Al Tarikh" charset="-78"/>
                <a:ea typeface="Al Tarikh" charset="-78"/>
                <a:cs typeface="Akhbar MT" pitchFamily="2" charset="-78"/>
              </a:rPr>
              <a:t> </a:t>
            </a:r>
            <a:br>
              <a:rPr lang="ar-EG" sz="2400" b="1" dirty="0">
                <a:latin typeface="Al Tarikh" charset="-78"/>
                <a:ea typeface="Al Tarikh" charset="-78"/>
                <a:cs typeface="Akhbar MT" pitchFamily="2" charset="-78"/>
              </a:rPr>
            </a:br>
            <a:r>
              <a:rPr lang="ar-EG" sz="2400" b="1" dirty="0">
                <a:latin typeface="Al Tarikh" charset="-78"/>
                <a:ea typeface="Al Tarikh" charset="-78"/>
                <a:cs typeface="Akhbar MT" pitchFamily="2" charset="-78"/>
              </a:rPr>
              <a:t>	</a:t>
            </a:r>
            <a:endParaRPr kumimoji="0" lang="ar-SA" sz="2400" b="1" i="0" u="none" strike="noStrike" kern="1200" cap="none" spc="0" normalizeH="0" baseline="0" noProof="0" dirty="0">
              <a:ln>
                <a:noFill/>
              </a:ln>
              <a:solidFill>
                <a:prstClr val="black"/>
              </a:solidFill>
              <a:effectLst/>
              <a:uLnTx/>
              <a:uFillTx/>
              <a:latin typeface="Al Tarikh" charset="-78"/>
              <a:ea typeface="Al Tarikh" charset="-78"/>
              <a:cs typeface="Akhbar MT" pitchFamily="2" charset="-78"/>
            </a:endParaRPr>
          </a:p>
        </p:txBody>
      </p:sp>
      <p:sp>
        <p:nvSpPr>
          <p:cNvPr id="14" name="Title 1"/>
          <p:cNvSpPr txBox="1">
            <a:spLocks/>
          </p:cNvSpPr>
          <p:nvPr/>
        </p:nvSpPr>
        <p:spPr>
          <a:xfrm>
            <a:off x="3914274" y="251595"/>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200" b="1" dirty="0">
                <a:solidFill>
                  <a:prstClr val="white"/>
                </a:solidFill>
                <a:latin typeface="Al Tarikh" charset="-78"/>
                <a:ea typeface="Al Tarikh" charset="-78"/>
                <a:cs typeface="Al Tarikh" charset="-78"/>
              </a:rPr>
              <a:t>شرح مفهوم تحليل الوظائف</a:t>
            </a:r>
            <a:endParaRPr lang="en-US" sz="3200" b="1" dirty="0">
              <a:solidFill>
                <a:prstClr val="white"/>
              </a:solidFill>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44</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393259" y="4548680"/>
            <a:ext cx="10579581" cy="646331"/>
          </a:xfrm>
          <a:prstGeom prst="rect">
            <a:avLst/>
          </a:prstGeom>
        </p:spPr>
        <p:txBody>
          <a:bodyPr wrap="square">
            <a:spAutoFit/>
          </a:bodyPr>
          <a:lstStyle/>
          <a:p>
            <a:br>
              <a:rPr lang="ar-EG" dirty="0"/>
            </a:br>
            <a:endParaRPr lang="en-US" b="1" dirty="0">
              <a:solidFill>
                <a:srgbClr val="018E4C"/>
              </a:solidFill>
            </a:endParaRPr>
          </a:p>
        </p:txBody>
      </p:sp>
      <p:sp>
        <p:nvSpPr>
          <p:cNvPr id="3" name="Rectangle 2"/>
          <p:cNvSpPr/>
          <p:nvPr/>
        </p:nvSpPr>
        <p:spPr>
          <a:xfrm>
            <a:off x="3871735" y="1663681"/>
            <a:ext cx="7240892" cy="523220"/>
          </a:xfrm>
          <a:prstGeom prst="rect">
            <a:avLst/>
          </a:prstGeom>
        </p:spPr>
        <p:txBody>
          <a:bodyPr wrap="none">
            <a:spAutoFit/>
          </a:bodyPr>
          <a:lstStyle/>
          <a:p>
            <a:pPr algn="ctr" rtl="1">
              <a:defRPr/>
            </a:pPr>
            <a:r>
              <a:rPr lang="ar-SA" sz="2800" b="1" dirty="0">
                <a:solidFill>
                  <a:srgbClr val="018E4C"/>
                </a:solidFill>
                <a:latin typeface="Al Tarikh" charset="-78"/>
                <a:ea typeface="Al Tarikh" charset="-78"/>
                <a:cs typeface="Al Tarikh" charset="-78"/>
              </a:rPr>
              <a:t>الاتجاه نحو النمط المسطح من التنظيمات </a:t>
            </a:r>
            <a:r>
              <a:rPr lang="en-US" sz="2800" b="1" dirty="0">
                <a:solidFill>
                  <a:srgbClr val="018E4C"/>
                </a:solidFill>
                <a:latin typeface="Al Tarikh" charset="-78"/>
                <a:ea typeface="Al Tarikh" charset="-78"/>
                <a:cs typeface="Al Tarikh" charset="-78"/>
              </a:rPr>
              <a:t>Flatter Organizations</a:t>
            </a:r>
            <a:r>
              <a:rPr lang="ar-EG" sz="2800" b="1" dirty="0">
                <a:solidFill>
                  <a:srgbClr val="018E4C"/>
                </a:solidFill>
                <a:latin typeface="Al Tarikh" charset="-78"/>
                <a:ea typeface="Al Tarikh" charset="-78"/>
                <a:cs typeface="Al Tarikh" charset="-78"/>
              </a:rPr>
              <a:t>:</a:t>
            </a:r>
          </a:p>
        </p:txBody>
      </p:sp>
    </p:spTree>
    <p:extLst>
      <p:ext uri="{BB962C8B-B14F-4D97-AF65-F5344CB8AC3E}">
        <p14:creationId xmlns:p14="http://schemas.microsoft.com/office/powerpoint/2010/main" val="63817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1230117" y="2099050"/>
            <a:ext cx="10428536" cy="4570482"/>
          </a:xfrm>
          <a:prstGeom prst="rect">
            <a:avLst/>
          </a:prstGeom>
        </p:spPr>
        <p:txBody>
          <a:bodyPr wrap="square">
            <a:spAutoFit/>
          </a:bodyPr>
          <a:lstStyle/>
          <a:p>
            <a:pPr algn="just" rtl="1">
              <a:lnSpc>
                <a:spcPct val="250000"/>
              </a:lnSpc>
            </a:pPr>
            <a:r>
              <a:rPr lang="ar-EG" sz="2400" b="1" dirty="0">
                <a:solidFill>
                  <a:schemeClr val="tx1">
                    <a:lumMod val="85000"/>
                    <a:lumOff val="15000"/>
                  </a:schemeClr>
                </a:solidFill>
                <a:latin typeface="Al Tarikh" charset="-78"/>
                <a:ea typeface="Al Tarikh" charset="-78"/>
                <a:cs typeface="Akhbar MT" pitchFamily="2" charset="-78"/>
              </a:rPr>
              <a:t>إعادة الهندسة (تقنياً إعادة هندسة عمليات أنشطة الأعمال) تعنى عادة إعادة تصمم أنشطة الأعمال, بحيث تتمكن فرق صغيرة من الموظفين ذاتية الإدارة أن تعمل معاً أو افتراضاً) إنجاز المهمة معاً, وفى نفس الوقت, فإن الهدف هو إحداث تحسينات جوهرية فى المعايير الحديثة التى تحكم الاداء مثل التكلفة والجودة ومستوى الخدمة وسرعة الاستجابة للعملاء.</a:t>
            </a:r>
          </a:p>
          <a:p>
            <a:pPr algn="just" rtl="1">
              <a:lnSpc>
                <a:spcPct val="250000"/>
              </a:lnSpc>
            </a:pPr>
            <a:br>
              <a:rPr lang="ar-EG" sz="2400" b="1" dirty="0">
                <a:latin typeface="Al Tarikh" charset="-78"/>
                <a:ea typeface="Al Tarikh" charset="-78"/>
                <a:cs typeface="Akhbar MT" pitchFamily="2" charset="-78"/>
              </a:rPr>
            </a:br>
            <a:r>
              <a:rPr lang="ar-EG" sz="2400" b="1" dirty="0">
                <a:latin typeface="Al Tarikh" charset="-78"/>
                <a:ea typeface="Al Tarikh" charset="-78"/>
                <a:cs typeface="Akhbar MT" pitchFamily="2" charset="-78"/>
              </a:rPr>
              <a:t>	</a:t>
            </a:r>
            <a:endParaRPr kumimoji="0" lang="ar-SA" sz="2400" b="1" i="0" u="none" strike="noStrike" kern="1200" cap="none" spc="0" normalizeH="0" baseline="0" noProof="0" dirty="0">
              <a:ln>
                <a:noFill/>
              </a:ln>
              <a:solidFill>
                <a:prstClr val="black"/>
              </a:solidFill>
              <a:effectLst/>
              <a:uLnTx/>
              <a:uFillTx/>
              <a:latin typeface="Al Tarikh" charset="-78"/>
              <a:ea typeface="Al Tarikh" charset="-78"/>
              <a:cs typeface="Akhbar MT" pitchFamily="2" charset="-78"/>
            </a:endParaRPr>
          </a:p>
        </p:txBody>
      </p:sp>
      <p:sp>
        <p:nvSpPr>
          <p:cNvPr id="14" name="Title 1"/>
          <p:cNvSpPr txBox="1">
            <a:spLocks/>
          </p:cNvSpPr>
          <p:nvPr/>
        </p:nvSpPr>
        <p:spPr>
          <a:xfrm>
            <a:off x="3914274" y="251595"/>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200" b="1" dirty="0">
                <a:latin typeface="Al Tarikh" charset="-78"/>
                <a:ea typeface="Al Tarikh" charset="-78"/>
                <a:cs typeface="Al Tarikh" charset="-78"/>
              </a:rPr>
              <a:t>شرح مفهوم تحليل الوظائف</a:t>
            </a:r>
            <a:endParaRPr lang="en-US" sz="3200" b="1"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EG" sz="2400" dirty="0">
                  <a:solidFill>
                    <a:prstClr val="white"/>
                  </a:solidFill>
                  <a:latin typeface="Calibri Light" panose="020F0302020204030204"/>
                  <a:cs typeface="Arial" panose="020B0604020202020204" pitchFamily="34" charset="0"/>
                </a:rPr>
                <a:t>46</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393259" y="4548680"/>
            <a:ext cx="10579581" cy="646331"/>
          </a:xfrm>
          <a:prstGeom prst="rect">
            <a:avLst/>
          </a:prstGeom>
        </p:spPr>
        <p:txBody>
          <a:bodyPr wrap="square">
            <a:spAutoFit/>
          </a:bodyPr>
          <a:lstStyle/>
          <a:p>
            <a:br>
              <a:rPr lang="ar-EG" dirty="0"/>
            </a:br>
            <a:endParaRPr lang="en-US" b="1" dirty="0">
              <a:solidFill>
                <a:srgbClr val="018E4C"/>
              </a:solidFill>
            </a:endParaRPr>
          </a:p>
        </p:txBody>
      </p:sp>
      <p:sp>
        <p:nvSpPr>
          <p:cNvPr id="3" name="Rectangle 2"/>
          <p:cNvSpPr/>
          <p:nvPr/>
        </p:nvSpPr>
        <p:spPr>
          <a:xfrm>
            <a:off x="7913613" y="1620474"/>
            <a:ext cx="3856953" cy="523220"/>
          </a:xfrm>
          <a:prstGeom prst="rect">
            <a:avLst/>
          </a:prstGeom>
        </p:spPr>
        <p:txBody>
          <a:bodyPr wrap="none">
            <a:spAutoFit/>
          </a:bodyPr>
          <a:lstStyle/>
          <a:p>
            <a:pPr algn="ctr" rtl="1">
              <a:defRPr/>
            </a:pPr>
            <a:r>
              <a:rPr lang="ar-EG" sz="2800" b="1" dirty="0">
                <a:solidFill>
                  <a:srgbClr val="018E4C"/>
                </a:solidFill>
                <a:latin typeface="Al Tarikh" charset="-78"/>
                <a:ea typeface="Al Tarikh" charset="-78"/>
                <a:cs typeface="Al Tarikh" charset="-78"/>
              </a:rPr>
              <a:t>إعادة الهندسة </a:t>
            </a:r>
            <a:r>
              <a:rPr lang="en-US" sz="2800" b="1" dirty="0">
                <a:solidFill>
                  <a:srgbClr val="018E4C"/>
                </a:solidFill>
                <a:latin typeface="Al Tarikh" charset="-78"/>
                <a:ea typeface="Al Tarikh" charset="-78"/>
                <a:cs typeface="Al Tarikh" charset="-78"/>
              </a:rPr>
              <a:t>Reengineering</a:t>
            </a:r>
            <a:r>
              <a:rPr lang="ar-EG" sz="2800" b="1" dirty="0">
                <a:solidFill>
                  <a:srgbClr val="018E4C"/>
                </a:solidFill>
                <a:latin typeface="Al Tarikh" charset="-78"/>
                <a:ea typeface="Al Tarikh" charset="-78"/>
                <a:cs typeface="Al Tarikh" charset="-78"/>
              </a:rPr>
              <a: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4914"/>
            <a:ext cx="2804160" cy="1929393"/>
          </a:xfrm>
          <a:prstGeom prst="rect">
            <a:avLst/>
          </a:prstGeom>
        </p:spPr>
      </p:pic>
    </p:spTree>
    <p:extLst>
      <p:ext uri="{BB962C8B-B14F-4D97-AF65-F5344CB8AC3E}">
        <p14:creationId xmlns:p14="http://schemas.microsoft.com/office/powerpoint/2010/main" val="1591880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2754489" y="330454"/>
            <a:ext cx="6611235"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b="1" dirty="0">
                <a:latin typeface="Al Tarikh" charset="-78"/>
                <a:ea typeface="Al Tarikh" charset="-78"/>
                <a:cs typeface="Al Tarikh" charset="-78"/>
              </a:rPr>
              <a:t>الطرق الحديثة لوصف الوظائف</a:t>
            </a:r>
            <a:br>
              <a:rPr lang="en-US" sz="2800" b="1" dirty="0">
                <a:latin typeface="Al Tarikh" charset="-78"/>
                <a:ea typeface="Al Tarikh" charset="-78"/>
                <a:cs typeface="Al Tarikh" charset="-78"/>
              </a:rPr>
            </a:br>
            <a:r>
              <a:rPr lang="ar-SA" sz="2800" b="1" dirty="0">
                <a:latin typeface="Al Tarikh" charset="-78"/>
                <a:ea typeface="Al Tarikh" charset="-78"/>
                <a:cs typeface="Al Tarikh" charset="-78"/>
              </a:rPr>
              <a:t>تحليل الوظائف المبني على الكفاءة</a:t>
            </a:r>
            <a:br>
              <a:rPr lang="en-US" sz="2800" b="1" dirty="0">
                <a:latin typeface="Al Tarikh" charset="-78"/>
                <a:ea typeface="Al Tarikh" charset="-78"/>
                <a:cs typeface="Al Tarikh" charset="-78"/>
              </a:rPr>
            </a:b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Competency –Based Job Analysis</a:t>
            </a: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49</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689463" y="1430206"/>
            <a:ext cx="9814408" cy="4616648"/>
          </a:xfrm>
          <a:prstGeom prst="rect">
            <a:avLst/>
          </a:prstGeom>
        </p:spPr>
        <p:txBody>
          <a:bodyPr wrap="square">
            <a:spAutoFit/>
          </a:bodyPr>
          <a:lstStyle/>
          <a:p>
            <a:pPr algn="just" rtl="1">
              <a:lnSpc>
                <a:spcPct val="150000"/>
              </a:lnSpc>
            </a:pPr>
            <a:r>
              <a:rPr lang="ar-SA" sz="2800" b="1" dirty="0">
                <a:cs typeface="Akhbar MT" pitchFamily="2" charset="-78"/>
              </a:rPr>
              <a:t>ا</a:t>
            </a:r>
            <a:r>
              <a:rPr lang="ar-SA" sz="2800" b="1" dirty="0">
                <a:latin typeface="Al Tarikh" charset="-78"/>
                <a:ea typeface="Al Tarikh" charset="-78"/>
                <a:cs typeface="Akhbar MT" pitchFamily="2" charset="-78"/>
              </a:rPr>
              <a:t>لكفاءات هي :</a:t>
            </a:r>
          </a:p>
          <a:p>
            <a:pPr marL="457200" indent="-457200" algn="just" rtl="1">
              <a:lnSpc>
                <a:spcPct val="150000"/>
              </a:lnSpc>
              <a:buFont typeface="Arial" charset="0"/>
              <a:buChar char="•"/>
            </a:pPr>
            <a:r>
              <a:rPr lang="ar-SA" sz="2800" b="1" u="sng" dirty="0">
                <a:solidFill>
                  <a:srgbClr val="FF0000"/>
                </a:solidFill>
                <a:latin typeface="Al Tarikh" charset="-78"/>
                <a:ea typeface="Al Tarikh" charset="-78"/>
                <a:cs typeface="Akhbar MT" pitchFamily="2" charset="-78"/>
              </a:rPr>
              <a:t>سمات الأفراد </a:t>
            </a:r>
            <a:r>
              <a:rPr lang="ar-SA" sz="2800" b="1" dirty="0" err="1">
                <a:latin typeface="Al Tarikh" charset="-78"/>
                <a:ea typeface="Al Tarikh" charset="-78"/>
                <a:cs typeface="Akhbar MT" pitchFamily="2" charset="-78"/>
              </a:rPr>
              <a:t>التى</a:t>
            </a:r>
            <a:r>
              <a:rPr lang="ar-SA" sz="2800" b="1" dirty="0">
                <a:latin typeface="Al Tarikh" charset="-78"/>
                <a:ea typeface="Al Tarikh" charset="-78"/>
                <a:cs typeface="Akhbar MT" pitchFamily="2" charset="-78"/>
              </a:rPr>
              <a:t> يمكن اقامة الدليل عليها </a:t>
            </a:r>
            <a:r>
              <a:rPr lang="ar-SA" sz="2800" b="1" dirty="0" err="1">
                <a:latin typeface="Al Tarikh" charset="-78"/>
                <a:ea typeface="Al Tarikh" charset="-78"/>
                <a:cs typeface="Akhbar MT" pitchFamily="2" charset="-78"/>
              </a:rPr>
              <a:t>والتى</a:t>
            </a:r>
            <a:r>
              <a:rPr lang="ar-SA" sz="2800" b="1" dirty="0">
                <a:latin typeface="Al Tarikh" charset="-78"/>
                <a:ea typeface="Al Tarikh" charset="-78"/>
                <a:cs typeface="Akhbar MT" pitchFamily="2" charset="-78"/>
              </a:rPr>
              <a:t> تعزز الأداء . </a:t>
            </a:r>
          </a:p>
          <a:p>
            <a:pPr marL="457200" indent="-457200" algn="just" rtl="1">
              <a:lnSpc>
                <a:spcPct val="150000"/>
              </a:lnSpc>
              <a:buFont typeface="Arial" charset="0"/>
              <a:buChar char="•"/>
            </a:pPr>
            <a:r>
              <a:rPr lang="ar-SA" sz="2800" b="1" dirty="0">
                <a:latin typeface="Al Tarikh" charset="-78"/>
                <a:ea typeface="Al Tarikh" charset="-78"/>
                <a:cs typeface="Akhbar MT" pitchFamily="2" charset="-78"/>
              </a:rPr>
              <a:t>مرادف إلى المعرفة أو المهارات أو القدرات </a:t>
            </a:r>
            <a:r>
              <a:rPr lang="ar-SA" sz="2800" b="1" dirty="0" err="1">
                <a:latin typeface="Al Tarikh" charset="-78"/>
                <a:ea typeface="Al Tarikh" charset="-78"/>
                <a:cs typeface="Akhbar MT" pitchFamily="2" charset="-78"/>
              </a:rPr>
              <a:t>التى</a:t>
            </a:r>
            <a:r>
              <a:rPr lang="ar-SA" sz="2800" b="1" dirty="0">
                <a:latin typeface="Al Tarikh" charset="-78"/>
                <a:ea typeface="Al Tarikh" charset="-78"/>
                <a:cs typeface="Akhbar MT" pitchFamily="2" charset="-78"/>
              </a:rPr>
              <a:t> يحتاجها الفرد للقيام بالوظيفة </a:t>
            </a:r>
          </a:p>
          <a:p>
            <a:pPr marL="457200" indent="-457200" algn="just" rtl="1">
              <a:lnSpc>
                <a:spcPct val="150000"/>
              </a:lnSpc>
              <a:buFont typeface="Arial" charset="0"/>
              <a:buChar char="•"/>
            </a:pPr>
            <a:r>
              <a:rPr lang="ar-SA" sz="2800" b="1" dirty="0">
                <a:latin typeface="Al Tarikh" charset="-78"/>
                <a:ea typeface="Al Tarikh" charset="-78"/>
                <a:cs typeface="Akhbar MT" pitchFamily="2" charset="-78"/>
              </a:rPr>
              <a:t>السلوكيات القابلة للقياس </a:t>
            </a:r>
            <a:r>
              <a:rPr lang="ar-SA" sz="2800" b="1" dirty="0" err="1">
                <a:latin typeface="Al Tarikh" charset="-78"/>
                <a:ea typeface="Al Tarikh" charset="-78"/>
                <a:cs typeface="Akhbar MT" pitchFamily="2" charset="-78"/>
              </a:rPr>
              <a:t>والتى</a:t>
            </a:r>
            <a:r>
              <a:rPr lang="ar-SA" sz="2800" b="1" dirty="0">
                <a:latin typeface="Al Tarikh" charset="-78"/>
                <a:ea typeface="Al Tarikh" charset="-78"/>
                <a:cs typeface="Akhbar MT" pitchFamily="2" charset="-78"/>
              </a:rPr>
              <a:t> يمكن ملاحظتها.</a:t>
            </a:r>
          </a:p>
          <a:p>
            <a:pPr algn="just" rtl="1">
              <a:lnSpc>
                <a:spcPct val="150000"/>
              </a:lnSpc>
            </a:pPr>
            <a:r>
              <a:rPr lang="ar-SA" sz="2800" b="1" dirty="0">
                <a:solidFill>
                  <a:srgbClr val="FF0000"/>
                </a:solidFill>
                <a:latin typeface="Al Tarikh" charset="-78"/>
                <a:ea typeface="Al Tarikh" charset="-78"/>
                <a:cs typeface="Akhbar MT" pitchFamily="2" charset="-78"/>
              </a:rPr>
              <a:t>تحليل الوظيفة القائم على الكفاءات يعني وصف الوظيفة على أنها السلوكيات القابلة للقياس </a:t>
            </a:r>
            <a:r>
              <a:rPr lang="ar-SA" sz="2800" b="1" dirty="0" err="1">
                <a:solidFill>
                  <a:srgbClr val="FF0000"/>
                </a:solidFill>
                <a:latin typeface="Al Tarikh" charset="-78"/>
                <a:ea typeface="Al Tarikh" charset="-78"/>
                <a:cs typeface="Akhbar MT" pitchFamily="2" charset="-78"/>
              </a:rPr>
              <a:t>والتى</a:t>
            </a:r>
            <a:r>
              <a:rPr lang="ar-SA" sz="2800" b="1" dirty="0">
                <a:solidFill>
                  <a:srgbClr val="FF0000"/>
                </a:solidFill>
                <a:latin typeface="Al Tarikh" charset="-78"/>
                <a:ea typeface="Al Tarikh" charset="-78"/>
                <a:cs typeface="Akhbar MT" pitchFamily="2" charset="-78"/>
              </a:rPr>
              <a:t> يمكن ملاحظتها</a:t>
            </a:r>
            <a:r>
              <a:rPr lang="en-GB" sz="2800" b="1" dirty="0">
                <a:solidFill>
                  <a:srgbClr val="FF0000"/>
                </a:solidFill>
                <a:latin typeface="Al Tarikh" charset="-78"/>
                <a:ea typeface="Al Tarikh" charset="-78"/>
                <a:cs typeface="Akhbar MT" pitchFamily="2" charset="-78"/>
              </a:rPr>
              <a:t> </a:t>
            </a:r>
            <a:r>
              <a:rPr lang="ar-SA" sz="2800" b="1" dirty="0">
                <a:latin typeface="Al Tarikh" charset="-78"/>
                <a:ea typeface="Al Tarikh" charset="-78"/>
                <a:cs typeface="Akhbar MT" pitchFamily="2" charset="-78"/>
              </a:rPr>
              <a:t>(من اجل أداء الوظيفة بكفاءة لابد للموظف من أن يكون قادرا على................................................)</a:t>
            </a:r>
          </a:p>
        </p:txBody>
      </p:sp>
      <p:pic>
        <p:nvPicPr>
          <p:cNvPr id="2" name="Picture 1">
            <a:extLst>
              <a:ext uri="{FF2B5EF4-FFF2-40B4-BE49-F238E27FC236}">
                <a16:creationId xmlns:a16="http://schemas.microsoft.com/office/drawing/2014/main" id="{0236ABD7-3823-491A-91A8-E4975B4160EA}"/>
              </a:ext>
            </a:extLst>
          </p:cNvPr>
          <p:cNvPicPr>
            <a:picLocks noChangeAspect="1"/>
          </p:cNvPicPr>
          <p:nvPr/>
        </p:nvPicPr>
        <p:blipFill>
          <a:blip r:embed="rId2"/>
          <a:stretch>
            <a:fillRect/>
          </a:stretch>
        </p:blipFill>
        <p:spPr>
          <a:xfrm>
            <a:off x="120568" y="1318549"/>
            <a:ext cx="3389670" cy="1774090"/>
          </a:xfrm>
          <a:prstGeom prst="rect">
            <a:avLst/>
          </a:prstGeom>
        </p:spPr>
      </p:pic>
    </p:spTree>
    <p:extLst>
      <p:ext uri="{BB962C8B-B14F-4D97-AF65-F5344CB8AC3E}">
        <p14:creationId xmlns:p14="http://schemas.microsoft.com/office/powerpoint/2010/main" val="119661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184788" y="369436"/>
            <a:ext cx="582242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b="1" dirty="0">
                <a:latin typeface="Al Tarikh" charset="-78"/>
                <a:ea typeface="Al Tarikh" charset="-78"/>
                <a:cs typeface="Al Tarikh" charset="-78"/>
              </a:rPr>
              <a:t>الوظائف المبنية على الكفاءة</a:t>
            </a:r>
            <a:endParaRPr lang="en-US" sz="3200" b="1"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50</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548640" y="1063093"/>
            <a:ext cx="11204351" cy="5316840"/>
          </a:xfrm>
          <a:prstGeom prst="rect">
            <a:avLst/>
          </a:prstGeom>
        </p:spPr>
        <p:txBody>
          <a:bodyPr wrap="square">
            <a:spAutoFit/>
          </a:bodyPr>
          <a:lstStyle/>
          <a:p>
            <a:pPr marL="457200" indent="-457200" algn="r" rtl="1">
              <a:lnSpc>
                <a:spcPct val="250000"/>
              </a:lnSpc>
              <a:buFont typeface="Arial" charset="0"/>
              <a:buChar char="•"/>
            </a:pPr>
            <a:r>
              <a:rPr lang="ar-SA" sz="2800" b="1" dirty="0">
                <a:latin typeface="Al Tarikh" charset="-78"/>
                <a:ea typeface="Al Tarikh" charset="-78"/>
                <a:cs typeface="Akhbar MT" pitchFamily="2" charset="-78"/>
              </a:rPr>
              <a:t>الطرق التقليدية لوصف الوظيفة يركز على (</a:t>
            </a:r>
            <a:r>
              <a:rPr lang="ar-SA" sz="2800" b="1" dirty="0">
                <a:solidFill>
                  <a:srgbClr val="FF0000"/>
                </a:solidFill>
                <a:latin typeface="Al Tarikh" charset="-78"/>
                <a:ea typeface="Al Tarikh" charset="-78"/>
                <a:cs typeface="Akhbar MT" pitchFamily="2" charset="-78"/>
              </a:rPr>
              <a:t>ما</a:t>
            </a:r>
            <a:r>
              <a:rPr lang="ar-SA" sz="2800" b="1" dirty="0">
                <a:latin typeface="Al Tarikh" charset="-78"/>
                <a:ea typeface="Al Tarikh" charset="-78"/>
                <a:cs typeface="Akhbar MT" pitchFamily="2" charset="-78"/>
              </a:rPr>
              <a:t> )تم إنجازه (الواجبات والمسئوليات)</a:t>
            </a:r>
          </a:p>
          <a:p>
            <a:pPr marL="457200" indent="-457200" algn="r" rtl="1">
              <a:lnSpc>
                <a:spcPct val="250000"/>
              </a:lnSpc>
              <a:buFont typeface="Arial" charset="0"/>
              <a:buChar char="•"/>
            </a:pPr>
            <a:r>
              <a:rPr lang="ar-SA" sz="2800" b="1" dirty="0">
                <a:latin typeface="Al Tarikh" charset="-78"/>
                <a:ea typeface="Al Tarikh" charset="-78"/>
                <a:cs typeface="Akhbar MT" pitchFamily="2" charset="-78"/>
              </a:rPr>
              <a:t>تحليل الكفاءة يركز على (</a:t>
            </a:r>
            <a:r>
              <a:rPr lang="ar-SA" sz="2800" b="1" dirty="0">
                <a:solidFill>
                  <a:srgbClr val="FF0000"/>
                </a:solidFill>
                <a:latin typeface="Al Tarikh" charset="-78"/>
                <a:ea typeface="Al Tarikh" charset="-78"/>
                <a:cs typeface="Akhbar MT" pitchFamily="2" charset="-78"/>
              </a:rPr>
              <a:t>كيف)</a:t>
            </a:r>
            <a:r>
              <a:rPr lang="ar-SA" sz="2800" b="1" dirty="0">
                <a:latin typeface="Al Tarikh" charset="-78"/>
                <a:ea typeface="Al Tarikh" charset="-78"/>
                <a:cs typeface="Akhbar MT" pitchFamily="2" charset="-78"/>
              </a:rPr>
              <a:t> تمكن العامل من إنجاز أهداف الوظيفة.</a:t>
            </a:r>
          </a:p>
          <a:p>
            <a:pPr marL="457200" indent="-457200" algn="r" rtl="1">
              <a:lnSpc>
                <a:spcPct val="250000"/>
              </a:lnSpc>
              <a:buFont typeface="Arial" charset="0"/>
              <a:buChar char="•"/>
            </a:pPr>
            <a:r>
              <a:rPr lang="ar-SA" sz="2800" b="1" dirty="0">
                <a:latin typeface="Al Tarikh" charset="-78"/>
                <a:ea typeface="Al Tarikh" charset="-78"/>
                <a:cs typeface="Akhbar MT" pitchFamily="2" charset="-78"/>
              </a:rPr>
              <a:t>يمكن كتابة وصف الوظائف القائم على الكفاءات </a:t>
            </a:r>
            <a:r>
              <a:rPr lang="ar-SA" sz="2800" b="1" dirty="0" err="1">
                <a:latin typeface="Al Tarikh" charset="-78"/>
                <a:ea typeface="Al Tarikh" charset="-78"/>
                <a:cs typeface="Akhbar MT" pitchFamily="2" charset="-78"/>
              </a:rPr>
              <a:t>بإستخدام</a:t>
            </a:r>
            <a:r>
              <a:rPr lang="ar-SA" sz="2800" b="1" dirty="0">
                <a:latin typeface="Al Tarikh" charset="-78"/>
                <a:ea typeface="Al Tarikh" charset="-78"/>
                <a:cs typeface="Akhbar MT" pitchFamily="2" charset="-78"/>
              </a:rPr>
              <a:t> كمثال (</a:t>
            </a:r>
            <a:r>
              <a:rPr lang="ar-SA" sz="2800" b="1" u="sng" dirty="0">
                <a:solidFill>
                  <a:srgbClr val="FF0000"/>
                </a:solidFill>
                <a:latin typeface="Al Tarikh" charset="-78"/>
                <a:ea typeface="Al Tarikh" charset="-78"/>
                <a:cs typeface="Akhbar MT" pitchFamily="2" charset="-78"/>
              </a:rPr>
              <a:t>مصفوفة  خطة العمل)</a:t>
            </a:r>
          </a:p>
          <a:p>
            <a:pPr marL="457200" indent="-457200" algn="r" rtl="1">
              <a:lnSpc>
                <a:spcPct val="250000"/>
              </a:lnSpc>
              <a:buFont typeface="Arial" charset="0"/>
              <a:buChar char="•"/>
            </a:pPr>
            <a:r>
              <a:rPr lang="ar-SA" sz="2800" b="1" dirty="0">
                <a:latin typeface="Al Tarikh" charset="-78"/>
                <a:ea typeface="Al Tarikh" charset="-78"/>
                <a:cs typeface="Akhbar MT" pitchFamily="2" charset="-78"/>
              </a:rPr>
              <a:t>المصفوفة تحدد فيها </a:t>
            </a:r>
            <a:r>
              <a:rPr lang="ar-SA" sz="2800" b="1" u="sng" dirty="0">
                <a:solidFill>
                  <a:srgbClr val="FF0000"/>
                </a:solidFill>
                <a:latin typeface="Al Tarikh" charset="-78"/>
                <a:ea typeface="Al Tarikh" charset="-78"/>
                <a:cs typeface="Akhbar MT" pitchFamily="2" charset="-78"/>
              </a:rPr>
              <a:t>المهارات الأساسية </a:t>
            </a:r>
            <a:r>
              <a:rPr lang="ar-SA" sz="2800" b="1" dirty="0">
                <a:latin typeface="Al Tarikh" charset="-78"/>
                <a:ea typeface="Al Tarikh" charset="-78"/>
                <a:cs typeface="Akhbar MT" pitchFamily="2" charset="-78"/>
              </a:rPr>
              <a:t>المطلوبة للوظيفة أو مجموعة الوظائف و</a:t>
            </a:r>
            <a:r>
              <a:rPr lang="ar-SA" sz="2800" b="1" u="sng" dirty="0">
                <a:solidFill>
                  <a:srgbClr val="FF0000"/>
                </a:solidFill>
                <a:latin typeface="Al Tarikh" charset="-78"/>
                <a:ea typeface="Al Tarikh" charset="-78"/>
                <a:cs typeface="Akhbar MT" pitchFamily="2" charset="-78"/>
              </a:rPr>
              <a:t>المستوى الأدنى </a:t>
            </a:r>
            <a:r>
              <a:rPr lang="ar-SA" sz="2800" b="1" dirty="0">
                <a:latin typeface="Al Tarikh" charset="-78"/>
                <a:ea typeface="Al Tarikh" charset="-78"/>
                <a:cs typeface="Akhbar MT" pitchFamily="2" charset="-78"/>
              </a:rPr>
              <a:t>لكل مهارة مطلوبة لتلك الوظيفة أو مجموعة الوظائف.  </a:t>
            </a:r>
            <a:endParaRPr lang="en-GB" sz="2800" b="1" dirty="0">
              <a:latin typeface="Al Tarikh" charset="-78"/>
              <a:ea typeface="Al Tarikh" charset="-78"/>
              <a:cs typeface="Akhbar MT" pitchFamily="2" charset="-78"/>
            </a:endParaRPr>
          </a:p>
        </p:txBody>
      </p:sp>
    </p:spTree>
    <p:extLst>
      <p:ext uri="{BB962C8B-B14F-4D97-AF65-F5344CB8AC3E}">
        <p14:creationId xmlns:p14="http://schemas.microsoft.com/office/powerpoint/2010/main" val="669131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53</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2349500" y="2095019"/>
            <a:ext cx="7960571" cy="1833707"/>
          </a:xfrm>
          <a:prstGeom prst="rect">
            <a:avLst/>
          </a:prstGeom>
        </p:spPr>
        <p:txBody>
          <a:bodyPr wrap="square">
            <a:spAutoFit/>
          </a:bodyPr>
          <a:lstStyle/>
          <a:p>
            <a:pPr algn="ctr" rtl="1">
              <a:lnSpc>
                <a:spcPct val="150000"/>
              </a:lnSpc>
            </a:pPr>
            <a:r>
              <a:rPr lang="ar-SA" sz="4000" b="1" dirty="0">
                <a:solidFill>
                  <a:srgbClr val="FF0000"/>
                </a:solidFill>
                <a:latin typeface="Aldhabi" panose="01000000000000000000" pitchFamily="2" charset="-78"/>
                <a:ea typeface="Al Tarikh" charset="-78"/>
                <a:cs typeface="Aldhabi" panose="01000000000000000000" pitchFamily="2" charset="-78"/>
              </a:rPr>
              <a:t>هل تعتقدى أنه من الممكن أن تمارس الشركات نشاطها بدون وجود وصف تفصيلي لوظائفها؟</a:t>
            </a:r>
            <a:endParaRPr lang="en-GB" sz="4000" b="1" dirty="0">
              <a:solidFill>
                <a:srgbClr val="FF0000"/>
              </a:solidFill>
              <a:latin typeface="Aldhabi" panose="01000000000000000000" pitchFamily="2" charset="-78"/>
              <a:ea typeface="Al Tarikh" charset="-78"/>
              <a:cs typeface="Aldhabi" panose="010000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60" y="3719539"/>
            <a:ext cx="3733800" cy="2171700"/>
          </a:xfrm>
          <a:prstGeom prst="rect">
            <a:avLst/>
          </a:prstGeom>
        </p:spPr>
      </p:pic>
    </p:spTree>
    <p:extLst>
      <p:ext uri="{BB962C8B-B14F-4D97-AF65-F5344CB8AC3E}">
        <p14:creationId xmlns:p14="http://schemas.microsoft.com/office/powerpoint/2010/main" val="186711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تحليل الوظائف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ANALYSIS</a:t>
            </a:r>
            <a:endParaRPr kumimoji="0" lang="en-US" sz="3200" b="0"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03</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EFCBCBE8-930E-4BEE-A680-C2E188DA91EC}"/>
              </a:ext>
            </a:extLst>
          </p:cNvPr>
          <p:cNvSpPr>
            <a:spLocks noGrp="1"/>
          </p:cNvSpPr>
          <p:nvPr>
            <p:ph idx="1"/>
          </p:nvPr>
        </p:nvSpPr>
        <p:spPr>
          <a:xfrm>
            <a:off x="302985" y="1444906"/>
            <a:ext cx="11586029" cy="4819984"/>
          </a:xfrm>
        </p:spPr>
        <p:txBody>
          <a:bodyPr>
            <a:normAutofit fontScale="92500" lnSpcReduction="20000"/>
          </a:bodyPr>
          <a:lstStyle/>
          <a:p>
            <a:pPr marL="0" indent="0" algn="just" rtl="1">
              <a:lnSpc>
                <a:spcPct val="250000"/>
              </a:lnSpc>
              <a:spcBef>
                <a:spcPts val="0"/>
              </a:spcBef>
              <a:buNone/>
            </a:pPr>
            <a:r>
              <a:rPr lang="ar-SA" b="1" dirty="0">
                <a:latin typeface="Al Tarikh" charset="-78"/>
                <a:ea typeface="Al Tarikh" charset="-78"/>
                <a:cs typeface="Akhbar MT" pitchFamily="2" charset="-78"/>
              </a:rPr>
              <a:t>المعلومات التى تنتج من هذا التحليل</a:t>
            </a:r>
            <a:r>
              <a:rPr lang="en-US" b="1" dirty="0">
                <a:latin typeface="Al Tarikh" charset="-78"/>
                <a:ea typeface="Al Tarikh" charset="-78"/>
                <a:cs typeface="Akhbar MT" pitchFamily="2" charset="-78"/>
              </a:rPr>
              <a:t> </a:t>
            </a:r>
            <a:r>
              <a:rPr lang="ar-SA" b="1" dirty="0">
                <a:latin typeface="Al Tarikh" charset="-78"/>
                <a:ea typeface="Al Tarikh" charset="-78"/>
                <a:cs typeface="Akhbar MT" pitchFamily="2" charset="-78"/>
              </a:rPr>
              <a:t>معلومات </a:t>
            </a:r>
            <a:r>
              <a:rPr lang="ar-SA" b="1" u="sng" dirty="0">
                <a:solidFill>
                  <a:srgbClr val="FF0000"/>
                </a:solidFill>
                <a:latin typeface="Al Tarikh" charset="-78"/>
                <a:ea typeface="Al Tarikh" charset="-78"/>
                <a:cs typeface="Akhbar MT" pitchFamily="2" charset="-78"/>
              </a:rPr>
              <a:t>بمتطلبات شغل الوظيفة </a:t>
            </a:r>
            <a:r>
              <a:rPr lang="ar-SA" b="1" dirty="0">
                <a:latin typeface="Al Tarikh" charset="-78"/>
                <a:ea typeface="Al Tarikh" charset="-78"/>
                <a:cs typeface="Akhbar MT" pitchFamily="2" charset="-78"/>
              </a:rPr>
              <a:t>والتى يمكن الأعتماد عليها في إعداد:</a:t>
            </a:r>
          </a:p>
          <a:p>
            <a:pPr algn="just" rtl="1">
              <a:lnSpc>
                <a:spcPct val="250000"/>
              </a:lnSpc>
              <a:spcBef>
                <a:spcPts val="0"/>
              </a:spcBef>
            </a:pPr>
            <a:r>
              <a:rPr lang="ar-SA" b="1" dirty="0">
                <a:solidFill>
                  <a:srgbClr val="FF0000"/>
                </a:solidFill>
                <a:latin typeface="Al Tarikh" charset="-78"/>
                <a:ea typeface="Al Tarikh" charset="-78"/>
                <a:cs typeface="Akhbar MT" pitchFamily="2" charset="-78"/>
              </a:rPr>
              <a:t>وصف الوظيفة </a:t>
            </a:r>
            <a:r>
              <a:rPr lang="en-US" sz="2400" b="1" dirty="0">
                <a:solidFill>
                  <a:srgbClr val="FF0000"/>
                </a:solidFill>
                <a:latin typeface="Al Tarikh" charset="-78"/>
                <a:ea typeface="Al Tarikh" charset="-78"/>
                <a:cs typeface="Akhbar MT" pitchFamily="2" charset="-78"/>
              </a:rPr>
              <a:t>JOB DESCRIPTION </a:t>
            </a:r>
            <a:r>
              <a:rPr lang="ar-SA" sz="2400" b="1" dirty="0">
                <a:solidFill>
                  <a:srgbClr val="FF0000"/>
                </a:solidFill>
                <a:latin typeface="Al Tarikh" charset="-78"/>
                <a:ea typeface="Al Tarikh" charset="-78"/>
                <a:cs typeface="Akhbar MT" pitchFamily="2" charset="-78"/>
              </a:rPr>
              <a:t>  </a:t>
            </a:r>
            <a:r>
              <a:rPr lang="ar-SA" b="1" dirty="0">
                <a:latin typeface="Al Tarikh" charset="-78"/>
                <a:ea typeface="Al Tarikh" charset="-78"/>
                <a:cs typeface="Akhbar MT" pitchFamily="2" charset="-78"/>
              </a:rPr>
              <a:t>(جمل مكتوبة تصف مجموعة الأنشطة والمسئوليات الخاصة بالوظيفة ومجموعة السمات المهمة لها مثل ظروف العمل ومستوى الأمان).</a:t>
            </a:r>
          </a:p>
          <a:p>
            <a:pPr algn="just" rtl="1">
              <a:lnSpc>
                <a:spcPct val="250000"/>
              </a:lnSpc>
              <a:spcBef>
                <a:spcPts val="0"/>
              </a:spcBef>
            </a:pPr>
            <a:r>
              <a:rPr lang="ar-SA" b="1" dirty="0">
                <a:solidFill>
                  <a:srgbClr val="FF0000"/>
                </a:solidFill>
                <a:latin typeface="Al Tarikh" charset="-78"/>
                <a:ea typeface="Al Tarikh" charset="-78"/>
                <a:cs typeface="Akhbar MT" pitchFamily="2" charset="-78"/>
              </a:rPr>
              <a:t>توصيف الوظيفة </a:t>
            </a:r>
            <a:r>
              <a:rPr lang="en-US" sz="2400" b="1" dirty="0">
                <a:solidFill>
                  <a:srgbClr val="FF0000"/>
                </a:solidFill>
                <a:latin typeface="Al Tarikh" charset="-78"/>
                <a:ea typeface="Al Tarikh" charset="-78"/>
                <a:cs typeface="Akhbar MT" pitchFamily="2" charset="-78"/>
              </a:rPr>
              <a:t>JOB SPECIFICATION</a:t>
            </a:r>
            <a:r>
              <a:rPr lang="ar-SA" sz="2400" b="1" dirty="0">
                <a:solidFill>
                  <a:srgbClr val="FF0000"/>
                </a:solidFill>
                <a:latin typeface="Al Tarikh" charset="-78"/>
                <a:ea typeface="Al Tarikh" charset="-78"/>
                <a:cs typeface="Akhbar MT" pitchFamily="2" charset="-78"/>
              </a:rPr>
              <a:t> </a:t>
            </a:r>
            <a:r>
              <a:rPr lang="ar-SA" b="1" dirty="0">
                <a:latin typeface="Al Tarikh" charset="-78"/>
                <a:ea typeface="Al Tarikh" charset="-78"/>
                <a:cs typeface="Akhbar MT" pitchFamily="2" charset="-78"/>
              </a:rPr>
              <a:t>( تلخيص السمات  والمهارات ومستوى المعرف الواجب توافرها لدى شاغل الوظيفة).</a:t>
            </a:r>
            <a:endParaRPr lang="en-GB" b="1" dirty="0">
              <a:latin typeface="Al Tarikh" charset="-78"/>
              <a:ea typeface="Al Tarikh" charset="-78"/>
              <a:cs typeface="Akhbar MT" pitchFamily="2" charset="-78"/>
            </a:endParaRPr>
          </a:p>
          <a:p>
            <a:pPr algn="r" rtl="1">
              <a:lnSpc>
                <a:spcPct val="250000"/>
              </a:lnSpc>
              <a:spcBef>
                <a:spcPts val="0"/>
              </a:spcBef>
            </a:pPr>
            <a:endParaRPr lang="en-GB" sz="2400" b="1" dirty="0">
              <a:latin typeface="Al Tarikh" charset="-78"/>
              <a:ea typeface="Al Tarikh" charset="-78"/>
              <a:cs typeface="Akhbar MT" pitchFamily="2" charset="-78"/>
            </a:endParaRPr>
          </a:p>
        </p:txBody>
      </p:sp>
    </p:spTree>
    <p:extLst>
      <p:ext uri="{BB962C8B-B14F-4D97-AF65-F5344CB8AC3E}">
        <p14:creationId xmlns:p14="http://schemas.microsoft.com/office/powerpoint/2010/main" val="1582673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43" y="-14828"/>
            <a:ext cx="12192000" cy="3056021"/>
          </a:xfrm>
          <a:prstGeom prst="rect">
            <a:avLst/>
          </a:prstGeom>
          <a:solidFill>
            <a:srgbClr val="D7C5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0" y="6400800"/>
            <a:ext cx="12192000" cy="457200"/>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971756" y="1248697"/>
            <a:ext cx="8248489" cy="412954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48816" y="1592108"/>
            <a:ext cx="3628857" cy="110799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4800" b="1" i="0" u="none" strike="noStrike" kern="1200" cap="none" spc="0" normalizeH="0" baseline="0" noProof="0" dirty="0">
                <a:ln>
                  <a:noFill/>
                </a:ln>
                <a:solidFill>
                  <a:schemeClr val="bg1"/>
                </a:solidFill>
                <a:effectLst/>
                <a:uLnTx/>
                <a:uFillTx/>
                <a:latin typeface="Al Tarikh" charset="-78"/>
                <a:ea typeface="Al Tarikh" charset="-78"/>
                <a:cs typeface="Al Tarikh" charset="-78"/>
              </a:rPr>
              <a:t>انتهت المحاضرة</a:t>
            </a:r>
            <a:endParaRPr kumimoji="0" lang="en-US" sz="6000" b="1" i="0" u="none" strike="noStrike" kern="1200" cap="none" spc="0" normalizeH="0" baseline="0" noProof="0" dirty="0">
              <a:ln>
                <a:noFill/>
              </a:ln>
              <a:solidFill>
                <a:schemeClr val="bg1"/>
              </a:solidFill>
              <a:effectLst/>
              <a:uLnTx/>
              <a:uFillTx/>
              <a:latin typeface="Al Tarikh" charset="-78"/>
              <a:ea typeface="Al Tarikh" charset="-78"/>
              <a:cs typeface="Al Tarikh" charset="-78"/>
            </a:endParaRPr>
          </a:p>
        </p:txBody>
      </p:sp>
      <p:grpSp>
        <p:nvGrpSpPr>
          <p:cNvPr id="8" name="Group 7"/>
          <p:cNvGrpSpPr/>
          <p:nvPr/>
        </p:nvGrpSpPr>
        <p:grpSpPr>
          <a:xfrm>
            <a:off x="5156371" y="6140754"/>
            <a:ext cx="1879258" cy="147484"/>
            <a:chOff x="3687097" y="6135329"/>
            <a:chExt cx="1879258" cy="147484"/>
          </a:xfrm>
          <a:solidFill>
            <a:schemeClr val="accent6">
              <a:lumMod val="20000"/>
              <a:lumOff val="80000"/>
            </a:schemeClr>
          </a:solidFill>
        </p:grpSpPr>
        <p:sp>
          <p:nvSpPr>
            <p:cNvPr id="9" name="Oval 8"/>
            <p:cNvSpPr/>
            <p:nvPr/>
          </p:nvSpPr>
          <p:spPr>
            <a:xfrm>
              <a:off x="368709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393503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4182965"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443089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467506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4923003"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517093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541887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p:cNvGrpSpPr/>
          <p:nvPr/>
        </p:nvGrpSpPr>
        <p:grpSpPr>
          <a:xfrm>
            <a:off x="5156371" y="663678"/>
            <a:ext cx="1879258" cy="147484"/>
            <a:chOff x="3687097" y="6135329"/>
            <a:chExt cx="1879258" cy="147484"/>
          </a:xfrm>
          <a:solidFill>
            <a:schemeClr val="bg1"/>
          </a:solidFill>
        </p:grpSpPr>
        <p:sp>
          <p:nvSpPr>
            <p:cNvPr id="18" name="Oval 17"/>
            <p:cNvSpPr/>
            <p:nvPr/>
          </p:nvSpPr>
          <p:spPr>
            <a:xfrm>
              <a:off x="368709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393503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4182965"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443089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4675069"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4923003"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5170937"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5418871" y="6135329"/>
              <a:ext cx="147484" cy="147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Rectangle 39"/>
          <p:cNvSpPr/>
          <p:nvPr/>
        </p:nvSpPr>
        <p:spPr>
          <a:xfrm>
            <a:off x="3525520" y="3097474"/>
            <a:ext cx="4734560" cy="465672"/>
          </a:xfrm>
          <a:prstGeom prst="rect">
            <a:avLst/>
          </a:prstGeom>
          <a:solidFill>
            <a:srgbClr val="018E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48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تحليل الوظائف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ANALYSIS</a:t>
            </a:r>
            <a:endParaRPr kumimoji="0" lang="en-US" sz="3200" b="0" i="0" u="none" strike="noStrike" kern="1200" cap="none" spc="0" normalizeH="0" baseline="0" noProof="0" dirty="0">
              <a:ln>
                <a:noFill/>
              </a:ln>
              <a:effectLst/>
              <a:uLnTx/>
              <a:uFillTx/>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05</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graphicFrame>
        <p:nvGraphicFramePr>
          <p:cNvPr id="12" name="Content Placeholder 5">
            <a:extLst>
              <a:ext uri="{FF2B5EF4-FFF2-40B4-BE49-F238E27FC236}">
                <a16:creationId xmlns:a16="http://schemas.microsoft.com/office/drawing/2014/main" id="{1DFD26C6-5C1D-43ED-BE74-812FFB8FC0AC}"/>
              </a:ext>
            </a:extLst>
          </p:cNvPr>
          <p:cNvGraphicFramePr>
            <a:graphicFrameLocks noGrp="1"/>
          </p:cNvGraphicFramePr>
          <p:nvPr>
            <p:ph idx="1"/>
            <p:extLst>
              <p:ext uri="{D42A27DB-BD31-4B8C-83A1-F6EECF244321}">
                <p14:modId xmlns:p14="http://schemas.microsoft.com/office/powerpoint/2010/main" val="1386148821"/>
              </p:ext>
            </p:extLst>
          </p:nvPr>
        </p:nvGraphicFramePr>
        <p:xfrm>
          <a:off x="1295400" y="1315241"/>
          <a:ext cx="10058400" cy="4949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50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21548" y="1956610"/>
            <a:ext cx="11522110" cy="5032147"/>
          </a:xfrm>
          <a:prstGeom prst="rect">
            <a:avLst/>
          </a:prstGeom>
        </p:spPr>
        <p:txBody>
          <a:bodyPr wrap="square">
            <a:spAutoFit/>
          </a:bodyPr>
          <a:lstStyle/>
          <a:p>
            <a:pPr marL="1371600" lvl="2" indent="-457200" algn="just" rtl="1" fontAlgn="base">
              <a:lnSpc>
                <a:spcPct val="150000"/>
              </a:lnSpc>
              <a:buClr>
                <a:schemeClr val="accent4">
                  <a:lumMod val="75000"/>
                </a:schemeClr>
              </a:buClr>
              <a:buFont typeface="Wingdings" charset="2"/>
              <a:buChar char="q"/>
            </a:pPr>
            <a:r>
              <a:rPr lang="ar-EG" sz="2800" b="1" dirty="0">
                <a:solidFill>
                  <a:schemeClr val="accent4">
                    <a:lumMod val="75000"/>
                  </a:schemeClr>
                </a:solidFill>
                <a:latin typeface="Al Tarikh" charset="-78"/>
                <a:ea typeface="Al Tarikh" charset="-78"/>
                <a:cs typeface="Akhbar MT" pitchFamily="2" charset="-78"/>
              </a:rPr>
              <a:t>أنشطة العمل </a:t>
            </a:r>
            <a:r>
              <a:rPr lang="en-US" sz="2800" b="1" dirty="0">
                <a:solidFill>
                  <a:schemeClr val="accent4">
                    <a:lumMod val="75000"/>
                  </a:schemeClr>
                </a:solidFill>
                <a:latin typeface="Al Tarikh" charset="-78"/>
                <a:ea typeface="Al Tarikh" charset="-78"/>
                <a:cs typeface="Akhbar MT" pitchFamily="2" charset="-78"/>
              </a:rPr>
              <a:t>Work Activities</a:t>
            </a:r>
            <a:r>
              <a:rPr lang="ar-EG" sz="2800" b="1" dirty="0">
                <a:solidFill>
                  <a:schemeClr val="accent4">
                    <a:lumMod val="75000"/>
                  </a:schemeClr>
                </a:solidFill>
                <a:latin typeface="Al Tarikh" charset="-78"/>
                <a:ea typeface="Al Tarikh" charset="-78"/>
                <a:cs typeface="Akhbar MT" pitchFamily="2" charset="-78"/>
              </a:rPr>
              <a:t>:</a:t>
            </a:r>
          </a:p>
          <a:p>
            <a:pPr lvl="2" algn="just" rtl="1" fontAlgn="base">
              <a:lnSpc>
                <a:spcPct val="150000"/>
              </a:lnSpc>
              <a:buClr>
                <a:schemeClr val="accent6">
                  <a:lumMod val="50000"/>
                </a:schemeClr>
              </a:buClr>
            </a:pPr>
            <a:r>
              <a:rPr lang="ar-EG" sz="2800" b="1" dirty="0">
                <a:solidFill>
                  <a:srgbClr val="000000"/>
                </a:solidFill>
                <a:latin typeface="Al Tarikh" charset="-78"/>
                <a:ea typeface="Al Tarikh" charset="-78"/>
                <a:cs typeface="Akhbar MT" pitchFamily="2" charset="-78"/>
              </a:rPr>
              <a:t>فعادة ما يتم تجميع معلومات عن الأنشطة الفعلية للعمل الذى يؤدى مثل: النظافة, البيع, التعليم, والزخرفة.</a:t>
            </a:r>
          </a:p>
          <a:p>
            <a:pPr lvl="2" algn="just" rtl="1" fontAlgn="base">
              <a:lnSpc>
                <a:spcPct val="150000"/>
              </a:lnSpc>
              <a:buClr>
                <a:schemeClr val="accent6">
                  <a:lumMod val="50000"/>
                </a:schemeClr>
              </a:buClr>
            </a:pPr>
            <a:r>
              <a:rPr lang="ar-EG" sz="2800" b="1" dirty="0">
                <a:solidFill>
                  <a:srgbClr val="000000"/>
                </a:solidFill>
                <a:latin typeface="Al Tarikh" charset="-78"/>
                <a:ea typeface="Al Tarikh" charset="-78"/>
                <a:cs typeface="Akhbar MT" pitchFamily="2" charset="-78"/>
              </a:rPr>
              <a:t>وهذه القائمة قد تشير أيضاً إلى: كيف, لماذا, ومتى يقوم العامل بكل نشاط على حدة.</a:t>
            </a:r>
          </a:p>
          <a:p>
            <a:pPr marL="1200150" lvl="2" indent="-285750" algn="justLow" rtl="1" fontAlgn="base">
              <a:lnSpc>
                <a:spcPct val="150000"/>
              </a:lnSpc>
              <a:buClr>
                <a:schemeClr val="accent4">
                  <a:lumMod val="75000"/>
                </a:schemeClr>
              </a:buClr>
              <a:buFont typeface="Wingdings" panose="05000000000000000000" pitchFamily="2" charset="2"/>
              <a:buChar char="q"/>
            </a:pPr>
            <a:r>
              <a:rPr lang="ar-EG" sz="2800" b="1" dirty="0">
                <a:solidFill>
                  <a:schemeClr val="accent4">
                    <a:lumMod val="75000"/>
                  </a:schemeClr>
                </a:solidFill>
                <a:latin typeface="Al Tarikh" charset="-78"/>
                <a:ea typeface="Al Tarikh" charset="-78"/>
                <a:cs typeface="Akhbar MT" pitchFamily="2" charset="-78"/>
              </a:rPr>
              <a:t>سوكيات الأفراد </a:t>
            </a:r>
            <a:r>
              <a:rPr lang="en-US" sz="2800" b="1" dirty="0">
                <a:solidFill>
                  <a:schemeClr val="accent4">
                    <a:lumMod val="75000"/>
                  </a:schemeClr>
                </a:solidFill>
                <a:latin typeface="Al Tarikh" charset="-78"/>
                <a:ea typeface="Al Tarikh" charset="-78"/>
                <a:cs typeface="Akhbar MT" pitchFamily="2" charset="-78"/>
              </a:rPr>
              <a:t>Human Behaviors</a:t>
            </a:r>
            <a:r>
              <a:rPr lang="ar-EG" sz="2800" b="1" dirty="0">
                <a:solidFill>
                  <a:schemeClr val="accent4">
                    <a:lumMod val="75000"/>
                  </a:schemeClr>
                </a:solidFill>
                <a:latin typeface="Al Tarikh" charset="-78"/>
                <a:ea typeface="Al Tarikh" charset="-78"/>
                <a:cs typeface="Akhbar MT" pitchFamily="2" charset="-78"/>
              </a:rPr>
              <a:t>:</a:t>
            </a:r>
          </a:p>
          <a:p>
            <a:pPr lvl="2" algn="justLow" rtl="1" fontAlgn="base">
              <a:lnSpc>
                <a:spcPct val="150000"/>
              </a:lnSpc>
              <a:buClr>
                <a:schemeClr val="accent6">
                  <a:lumMod val="50000"/>
                </a:schemeClr>
              </a:buClr>
            </a:pPr>
            <a:r>
              <a:rPr lang="ar-EG" sz="2800" b="1" dirty="0">
                <a:solidFill>
                  <a:srgbClr val="000000"/>
                </a:solidFill>
                <a:latin typeface="Al Tarikh" charset="-78"/>
                <a:ea typeface="Al Tarikh" charset="-78"/>
                <a:cs typeface="Akhbar MT" pitchFamily="2" charset="-78"/>
              </a:rPr>
              <a:t>فقد يتم أيضاً تجميع بعض المعلومات عن السلوكيات المختلفة للعاملين مثل: المشاعر, أساليب الاتصال, المبادأة, والكتابة.مع الأخذ فى الاعتبار هنا ضرورة جمع بعض المعلومات عن إمكانية رفع أوزان ثقيلة أو المشي لمسافات طويلة إذا كانت طبيعة الوظيفة تتطلب ذلك.</a:t>
            </a:r>
          </a:p>
          <a:p>
            <a:pPr lvl="2" algn="just" fontAlgn="base">
              <a:lnSpc>
                <a:spcPct val="150000"/>
              </a:lnSpc>
              <a:buClr>
                <a:schemeClr val="accent6">
                  <a:lumMod val="50000"/>
                </a:schemeClr>
              </a:buClr>
            </a:pPr>
            <a:endParaRPr lang="ar-EG" b="1" dirty="0">
              <a:solidFill>
                <a:prstClr val="black"/>
              </a:solidFill>
              <a:cs typeface="Akhbar MT" pitchFamily="2" charset="-78"/>
            </a:endParaRPr>
          </a:p>
        </p:txBody>
      </p:sp>
      <p:sp>
        <p:nvSpPr>
          <p:cNvPr id="14" name="Title 1"/>
          <p:cNvSpPr txBox="1">
            <a:spLocks/>
          </p:cNvSpPr>
          <p:nvPr/>
        </p:nvSpPr>
        <p:spPr>
          <a:xfrm>
            <a:off x="3815645" y="273803"/>
            <a:ext cx="5066434"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تحليل الوظائف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ANALYSIS</a:t>
            </a:r>
            <a:endParaRPr lang="en-US" sz="32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lang="ar-SA" sz="2400" dirty="0">
                  <a:solidFill>
                    <a:prstClr val="white"/>
                  </a:solidFill>
                  <a:latin typeface="Calibri Light" panose="020F0302020204030204"/>
                  <a:cs typeface="Arial" panose="020B0604020202020204" pitchFamily="34" charset="0"/>
                </a:rPr>
                <a:t>06</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3918548" y="1625301"/>
            <a:ext cx="4860626" cy="523220"/>
          </a:xfrm>
          <a:prstGeom prst="rect">
            <a:avLst/>
          </a:prstGeom>
        </p:spPr>
        <p:txBody>
          <a:bodyPr wrap="none">
            <a:spAutoFit/>
          </a:bodyPr>
          <a:lstStyle/>
          <a:p>
            <a:pPr lvl="0" rtl="1"/>
            <a:r>
              <a:rPr lang="ar-SA" sz="2800" b="1" dirty="0">
                <a:solidFill>
                  <a:schemeClr val="accent6">
                    <a:lumMod val="75000"/>
                  </a:schemeClr>
                </a:solidFill>
                <a:latin typeface="Al Tarikh" charset="-78"/>
                <a:ea typeface="Al Tarikh" charset="-78"/>
                <a:cs typeface="Al Tarikh" charset="-78"/>
              </a:rPr>
              <a:t>المعلومات </a:t>
            </a:r>
            <a:r>
              <a:rPr lang="ar-SA" sz="2800" b="1" dirty="0" err="1">
                <a:solidFill>
                  <a:schemeClr val="accent6">
                    <a:lumMod val="75000"/>
                  </a:schemeClr>
                </a:solidFill>
                <a:latin typeface="Al Tarikh" charset="-78"/>
                <a:ea typeface="Al Tarikh" charset="-78"/>
                <a:cs typeface="Al Tarikh" charset="-78"/>
              </a:rPr>
              <a:t>التى</a:t>
            </a:r>
            <a:r>
              <a:rPr lang="ar-SA" sz="2800" b="1" dirty="0">
                <a:solidFill>
                  <a:schemeClr val="accent6">
                    <a:lumMod val="75000"/>
                  </a:schemeClr>
                </a:solidFill>
                <a:latin typeface="Al Tarikh" charset="-78"/>
                <a:ea typeface="Al Tarikh" charset="-78"/>
                <a:cs typeface="Al Tarikh" charset="-78"/>
              </a:rPr>
              <a:t> يتم تجميعها بهدف إعداد التحليل:</a:t>
            </a:r>
            <a:endParaRPr lang="en-GB" sz="2800" b="1" dirty="0">
              <a:solidFill>
                <a:schemeClr val="accent6">
                  <a:lumMod val="75000"/>
                </a:schemeClr>
              </a:solidFill>
              <a:latin typeface="Al Tarikh" charset="-78"/>
              <a:ea typeface="Al Tarikh" charset="-78"/>
              <a:cs typeface="Al Tarikh" charset="-78"/>
            </a:endParaRPr>
          </a:p>
        </p:txBody>
      </p:sp>
    </p:spTree>
    <p:extLst>
      <p:ext uri="{BB962C8B-B14F-4D97-AF65-F5344CB8AC3E}">
        <p14:creationId xmlns:p14="http://schemas.microsoft.com/office/powerpoint/2010/main" val="213466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78377" y="1618778"/>
            <a:ext cx="11900508" cy="5532284"/>
          </a:xfrm>
          <a:prstGeom prst="rect">
            <a:avLst/>
          </a:prstGeom>
        </p:spPr>
        <p:txBody>
          <a:bodyPr wrap="square">
            <a:spAutoFit/>
          </a:bodyPr>
          <a:lstStyle/>
          <a:p>
            <a:pPr marL="1200150" lvl="2" indent="-285750" algn="just" rtl="1" fontAlgn="base">
              <a:lnSpc>
                <a:spcPct val="200000"/>
              </a:lnSpc>
              <a:buClr>
                <a:schemeClr val="accent4">
                  <a:lumMod val="75000"/>
                </a:schemeClr>
              </a:buClr>
              <a:buFont typeface="Wingdings" panose="05000000000000000000" pitchFamily="2" charset="2"/>
              <a:buChar char="q"/>
            </a:pPr>
            <a:r>
              <a:rPr lang="ar-EG" sz="2800" b="1" dirty="0">
                <a:solidFill>
                  <a:schemeClr val="accent4">
                    <a:lumMod val="75000"/>
                  </a:schemeClr>
                </a:solidFill>
                <a:latin typeface="Al Tarikh" charset="-78"/>
                <a:ea typeface="Al Tarikh" charset="-78"/>
                <a:cs typeface="Akhbar MT" pitchFamily="2" charset="-78"/>
              </a:rPr>
              <a:t>البيئة التى تُمارس فى ضوئها الوظيفة</a:t>
            </a:r>
            <a:r>
              <a:rPr lang="en-US" sz="2800" b="1" dirty="0">
                <a:solidFill>
                  <a:schemeClr val="accent4">
                    <a:lumMod val="75000"/>
                  </a:schemeClr>
                </a:solidFill>
                <a:latin typeface="Al Tarikh" charset="-78"/>
                <a:ea typeface="Al Tarikh" charset="-78"/>
                <a:cs typeface="Akhbar MT" pitchFamily="2" charset="-78"/>
              </a:rPr>
              <a:t> </a:t>
            </a:r>
            <a:r>
              <a:rPr lang="en-US" sz="2400" b="1" dirty="0">
                <a:solidFill>
                  <a:schemeClr val="accent4">
                    <a:lumMod val="75000"/>
                  </a:schemeClr>
                </a:solidFill>
                <a:latin typeface="Al Tarikh" charset="-78"/>
                <a:ea typeface="Al Tarikh" charset="-78"/>
                <a:cs typeface="Akhbar MT" pitchFamily="2" charset="-78"/>
              </a:rPr>
              <a:t>Job Context</a:t>
            </a:r>
            <a:r>
              <a:rPr lang="ar-EG" sz="2800" b="1" dirty="0">
                <a:solidFill>
                  <a:schemeClr val="accent4">
                    <a:lumMod val="75000"/>
                  </a:schemeClr>
                </a:solidFill>
                <a:latin typeface="Al Tarikh" charset="-78"/>
                <a:ea typeface="Al Tarikh" charset="-78"/>
                <a:cs typeface="Akhbar MT" pitchFamily="2" charset="-78"/>
              </a:rPr>
              <a:t>:</a:t>
            </a:r>
          </a:p>
          <a:p>
            <a:pPr lvl="2" algn="just" rtl="1" fontAlgn="base">
              <a:lnSpc>
                <a:spcPct val="250000"/>
              </a:lnSpc>
              <a:buClr>
                <a:schemeClr val="accent6">
                  <a:lumMod val="50000"/>
                </a:schemeClr>
              </a:buClr>
            </a:pPr>
            <a:r>
              <a:rPr lang="ar-EG" sz="2800" b="1" dirty="0">
                <a:solidFill>
                  <a:prstClr val="black"/>
                </a:solidFill>
                <a:latin typeface="Al Tarikh" charset="-78"/>
                <a:ea typeface="Al Tarikh" charset="-78"/>
                <a:cs typeface="Akhbar MT" pitchFamily="2" charset="-78"/>
              </a:rPr>
              <a:t>والتى تشمل مجموعة المعلومات المتعلقة </a:t>
            </a:r>
            <a:r>
              <a:rPr lang="ar-EG" sz="2800" b="1" u="sng" dirty="0">
                <a:solidFill>
                  <a:srgbClr val="FF0000"/>
                </a:solidFill>
                <a:latin typeface="Al Tarikh" charset="-78"/>
                <a:ea typeface="Al Tarikh" charset="-78"/>
                <a:cs typeface="Akhbar MT" pitchFamily="2" charset="-78"/>
              </a:rPr>
              <a:t>بالظروف المادية التى تمارس فيها الوظيفة, جداول العمل, وكذا الظروف الاجتماعية والتنظيمية </a:t>
            </a:r>
            <a:r>
              <a:rPr lang="ar-EG" sz="2800" b="1" dirty="0">
                <a:solidFill>
                  <a:prstClr val="black"/>
                </a:solidFill>
                <a:latin typeface="Al Tarikh" charset="-78"/>
                <a:ea typeface="Al Tarikh" charset="-78"/>
                <a:cs typeface="Akhbar MT" pitchFamily="2" charset="-78"/>
              </a:rPr>
              <a:t>المحيطة </a:t>
            </a:r>
            <a:r>
              <a:rPr lang="ar-SA" sz="2800" b="1" dirty="0">
                <a:solidFill>
                  <a:prstClr val="black"/>
                </a:solidFill>
                <a:latin typeface="Al Tarikh" charset="-78"/>
                <a:ea typeface="Al Tarikh" charset="-78"/>
                <a:cs typeface="Akhbar MT" pitchFamily="2" charset="-78"/>
              </a:rPr>
              <a:t>بها.</a:t>
            </a:r>
            <a:r>
              <a:rPr lang="ar-EG" sz="2800" b="1" dirty="0">
                <a:solidFill>
                  <a:prstClr val="black"/>
                </a:solidFill>
                <a:latin typeface="Al Tarikh" charset="-78"/>
                <a:ea typeface="Al Tarikh" charset="-78"/>
                <a:cs typeface="Akhbar MT" pitchFamily="2" charset="-78"/>
              </a:rPr>
              <a:t> هذا ويجب أن يتم أيضاً جمع معلومات </a:t>
            </a:r>
            <a:r>
              <a:rPr lang="ar-EG" sz="2800" b="1" u="sng" dirty="0">
                <a:solidFill>
                  <a:srgbClr val="FF0000"/>
                </a:solidFill>
                <a:latin typeface="Al Tarikh" charset="-78"/>
                <a:ea typeface="Al Tarikh" charset="-78"/>
                <a:cs typeface="Akhbar MT" pitchFamily="2" charset="-78"/>
              </a:rPr>
              <a:t>عن أعداد الأفراد </a:t>
            </a:r>
            <a:r>
              <a:rPr lang="ar-EG" sz="2800" b="1" dirty="0">
                <a:solidFill>
                  <a:prstClr val="black"/>
                </a:solidFill>
                <a:latin typeface="Al Tarikh" charset="-78"/>
                <a:ea typeface="Al Tarikh" charset="-78"/>
                <a:cs typeface="Akhbar MT" pitchFamily="2" charset="-78"/>
              </a:rPr>
              <a:t>الذين سوف يتعامل معهم الموظف, بالإضافة إلى </a:t>
            </a:r>
            <a:r>
              <a:rPr lang="ar-EG" sz="2800" b="1" u="sng" dirty="0">
                <a:solidFill>
                  <a:srgbClr val="FF0000"/>
                </a:solidFill>
                <a:latin typeface="Al Tarikh" charset="-78"/>
                <a:ea typeface="Al Tarikh" charset="-78"/>
                <a:cs typeface="Akhbar MT" pitchFamily="2" charset="-78"/>
              </a:rPr>
              <a:t>نوعية الحوافز </a:t>
            </a:r>
            <a:r>
              <a:rPr lang="ar-EG" sz="2800" b="1" dirty="0">
                <a:solidFill>
                  <a:prstClr val="black"/>
                </a:solidFill>
                <a:latin typeface="Al Tarikh" charset="-78"/>
                <a:ea typeface="Al Tarikh" charset="-78"/>
                <a:cs typeface="Akhbar MT" pitchFamily="2" charset="-78"/>
              </a:rPr>
              <a:t>التى يمكن استخدامها فى زيادة دافعية الفرد على أداء الوظيفة</a:t>
            </a:r>
            <a:r>
              <a:rPr lang="ar-SA" sz="2800" b="1" dirty="0">
                <a:solidFill>
                  <a:prstClr val="black"/>
                </a:solidFill>
                <a:latin typeface="Al Tarikh" charset="-78"/>
                <a:ea typeface="Al Tarikh" charset="-78"/>
                <a:cs typeface="Akhbar MT" pitchFamily="2" charset="-78"/>
              </a:rPr>
              <a:t>.</a:t>
            </a:r>
            <a:endParaRPr lang="ar-EG" sz="2800" b="1" dirty="0">
              <a:solidFill>
                <a:prstClr val="black"/>
              </a:solidFill>
              <a:latin typeface="Al Tarikh" charset="-78"/>
              <a:ea typeface="Al Tarikh" charset="-78"/>
              <a:cs typeface="Akhbar MT" pitchFamily="2" charset="-78"/>
            </a:endParaRPr>
          </a:p>
          <a:p>
            <a:pPr lvl="2" algn="just" rtl="1" fontAlgn="base">
              <a:lnSpc>
                <a:spcPct val="200000"/>
              </a:lnSpc>
              <a:buClr>
                <a:schemeClr val="accent6">
                  <a:lumMod val="50000"/>
                </a:schemeClr>
              </a:buClr>
            </a:pPr>
            <a:endParaRPr lang="ar-EG" sz="2800" b="1" dirty="0">
              <a:solidFill>
                <a:prstClr val="black"/>
              </a:solidFill>
              <a:latin typeface="Al Tarikh" charset="-78"/>
              <a:ea typeface="Al Tarikh" charset="-78"/>
              <a:cs typeface="Akhbar MT" pitchFamily="2" charset="-78"/>
            </a:endParaRPr>
          </a:p>
          <a:p>
            <a:pPr lvl="2" algn="just" fontAlgn="base">
              <a:lnSpc>
                <a:spcPct val="200000"/>
              </a:lnSpc>
              <a:buClr>
                <a:schemeClr val="accent6">
                  <a:lumMod val="50000"/>
                </a:schemeClr>
              </a:buClr>
            </a:pPr>
            <a:endParaRPr lang="ar-EG" b="1" dirty="0">
              <a:solidFill>
                <a:prstClr val="black"/>
              </a:solidFill>
              <a:cs typeface="Akhbar MT" pitchFamily="2" charset="-78"/>
            </a:endParaRPr>
          </a:p>
        </p:txBody>
      </p:sp>
      <p:sp>
        <p:nvSpPr>
          <p:cNvPr id="14" name="Title 1"/>
          <p:cNvSpPr txBox="1">
            <a:spLocks/>
          </p:cNvSpPr>
          <p:nvPr/>
        </p:nvSpPr>
        <p:spPr>
          <a:xfrm>
            <a:off x="3990962" y="332556"/>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تحليل الوظائف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ANALYSIS</a:t>
            </a:r>
            <a:endParaRPr lang="en-US" sz="32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08</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031495" y="1505398"/>
            <a:ext cx="4860626" cy="523220"/>
          </a:xfrm>
          <a:prstGeom prst="rect">
            <a:avLst/>
          </a:prstGeom>
        </p:spPr>
        <p:txBody>
          <a:bodyPr wrap="none">
            <a:spAutoFit/>
          </a:bodyPr>
          <a:lstStyle/>
          <a:p>
            <a:pPr lvl="0" rtl="1"/>
            <a:r>
              <a:rPr lang="ar-SA" sz="2800" b="1" dirty="0">
                <a:solidFill>
                  <a:schemeClr val="accent6">
                    <a:lumMod val="75000"/>
                  </a:schemeClr>
                </a:solidFill>
                <a:latin typeface="Al Tarikh" charset="-78"/>
                <a:ea typeface="Al Tarikh" charset="-78"/>
                <a:cs typeface="Al Tarikh" charset="-78"/>
              </a:rPr>
              <a:t>المعلومات </a:t>
            </a:r>
            <a:r>
              <a:rPr lang="ar-SA" sz="2800" b="1" dirty="0" err="1">
                <a:solidFill>
                  <a:schemeClr val="accent6">
                    <a:lumMod val="75000"/>
                  </a:schemeClr>
                </a:solidFill>
                <a:latin typeface="Al Tarikh" charset="-78"/>
                <a:ea typeface="Al Tarikh" charset="-78"/>
                <a:cs typeface="Al Tarikh" charset="-78"/>
              </a:rPr>
              <a:t>التى</a:t>
            </a:r>
            <a:r>
              <a:rPr lang="ar-SA" sz="2800" b="1" dirty="0">
                <a:solidFill>
                  <a:schemeClr val="accent6">
                    <a:lumMod val="75000"/>
                  </a:schemeClr>
                </a:solidFill>
                <a:latin typeface="Al Tarikh" charset="-78"/>
                <a:ea typeface="Al Tarikh" charset="-78"/>
                <a:cs typeface="Al Tarikh" charset="-78"/>
              </a:rPr>
              <a:t> يتم تجميعها بهدف إعداد التحليل:</a:t>
            </a:r>
            <a:endParaRPr lang="en-GB" sz="2800" b="1" dirty="0">
              <a:solidFill>
                <a:schemeClr val="accent6">
                  <a:lumMod val="75000"/>
                </a:schemeClr>
              </a:solidFill>
              <a:latin typeface="Al Tarikh" charset="-78"/>
              <a:ea typeface="Al Tarikh" charset="-78"/>
              <a:cs typeface="Al Tarikh" charset="-78"/>
            </a:endParaRPr>
          </a:p>
        </p:txBody>
      </p:sp>
    </p:spTree>
    <p:extLst>
      <p:ext uri="{BB962C8B-B14F-4D97-AF65-F5344CB8AC3E}">
        <p14:creationId xmlns:p14="http://schemas.microsoft.com/office/powerpoint/2010/main" val="593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38"/>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88954"/>
            <a:ext cx="4699819" cy="255952"/>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728139" y="1978694"/>
            <a:ext cx="11183145" cy="5165517"/>
          </a:xfrm>
          <a:prstGeom prst="rect">
            <a:avLst/>
          </a:prstGeom>
        </p:spPr>
        <p:txBody>
          <a:bodyPr wrap="square">
            <a:spAutoFit/>
          </a:bodyPr>
          <a:lstStyle/>
          <a:p>
            <a:pPr marL="1200150" lvl="2" indent="-285750" algn="r" rtl="1" fontAlgn="base">
              <a:lnSpc>
                <a:spcPct val="150000"/>
              </a:lnSpc>
              <a:buClr>
                <a:schemeClr val="accent4">
                  <a:lumMod val="75000"/>
                </a:schemeClr>
              </a:buClr>
              <a:buFont typeface="Wingdings" panose="05000000000000000000" pitchFamily="2" charset="2"/>
              <a:buChar char="q"/>
            </a:pPr>
            <a:r>
              <a:rPr lang="ar-EG" sz="2800" b="1" dirty="0">
                <a:solidFill>
                  <a:schemeClr val="accent4">
                    <a:lumMod val="75000"/>
                  </a:schemeClr>
                </a:solidFill>
                <a:latin typeface="Al Tarikh" charset="-78"/>
                <a:ea typeface="Al Tarikh" charset="-78"/>
                <a:cs typeface="Akhbar MT" pitchFamily="2" charset="-78"/>
              </a:rPr>
              <a:t>معايير الأداء </a:t>
            </a:r>
            <a:r>
              <a:rPr lang="en-US" sz="2800" b="1" dirty="0">
                <a:solidFill>
                  <a:schemeClr val="accent4">
                    <a:lumMod val="75000"/>
                  </a:schemeClr>
                </a:solidFill>
                <a:latin typeface="Al Tarikh" charset="-78"/>
                <a:ea typeface="Al Tarikh" charset="-78"/>
                <a:cs typeface="Akhbar MT" pitchFamily="2" charset="-78"/>
              </a:rPr>
              <a:t>Performance Standards</a:t>
            </a:r>
            <a:r>
              <a:rPr lang="ar-EG" sz="2800" b="1" dirty="0">
                <a:solidFill>
                  <a:schemeClr val="accent4">
                    <a:lumMod val="75000"/>
                  </a:schemeClr>
                </a:solidFill>
                <a:latin typeface="Al Tarikh" charset="-78"/>
                <a:ea typeface="Al Tarikh" charset="-78"/>
                <a:cs typeface="Akhbar MT" pitchFamily="2" charset="-78"/>
              </a:rPr>
              <a:t>:</a:t>
            </a:r>
          </a:p>
          <a:p>
            <a:pPr lvl="2" algn="r" rtl="1" fontAlgn="base">
              <a:lnSpc>
                <a:spcPct val="150000"/>
              </a:lnSpc>
              <a:buClr>
                <a:schemeClr val="accent6">
                  <a:lumMod val="50000"/>
                </a:schemeClr>
              </a:buClr>
            </a:pPr>
            <a:r>
              <a:rPr lang="ar-EG" sz="2800" b="1" dirty="0">
                <a:solidFill>
                  <a:prstClr val="black"/>
                </a:solidFill>
                <a:latin typeface="Al Tarikh" charset="-78"/>
                <a:ea typeface="Al Tarikh" charset="-78"/>
                <a:cs typeface="Akhbar MT" pitchFamily="2" charset="-78"/>
              </a:rPr>
              <a:t>حيث يتم أيضاً تجميع معلومات عن معايير الأداء, سواء كانت فى </a:t>
            </a:r>
            <a:r>
              <a:rPr lang="ar-EG" sz="2800" b="1" u="sng" dirty="0">
                <a:solidFill>
                  <a:srgbClr val="FF0000"/>
                </a:solidFill>
                <a:latin typeface="Al Tarikh" charset="-78"/>
                <a:ea typeface="Al Tarikh" charset="-78"/>
                <a:cs typeface="Akhbar MT" pitchFamily="2" charset="-78"/>
              </a:rPr>
              <a:t>شكل كمي أو فى شكل نوعي </a:t>
            </a:r>
            <a:r>
              <a:rPr lang="ar-EG" sz="2800" b="1" dirty="0">
                <a:solidFill>
                  <a:prstClr val="black"/>
                </a:solidFill>
                <a:latin typeface="Al Tarikh" charset="-78"/>
                <a:ea typeface="Al Tarikh" charset="-78"/>
                <a:cs typeface="Akhbar MT" pitchFamily="2" charset="-78"/>
              </a:rPr>
              <a:t>لكل نشاط لتكون بمثابة الأساس الذى على ضوئه يتم تقييم أداء الفرد مستقبلاً.</a:t>
            </a:r>
          </a:p>
          <a:p>
            <a:pPr marL="1200150" lvl="2" indent="-285750" algn="r" rtl="1" fontAlgn="base">
              <a:lnSpc>
                <a:spcPct val="150000"/>
              </a:lnSpc>
              <a:buClr>
                <a:schemeClr val="accent4">
                  <a:lumMod val="75000"/>
                </a:schemeClr>
              </a:buClr>
              <a:buFont typeface="Wingdings" panose="05000000000000000000" pitchFamily="2" charset="2"/>
              <a:buChar char="q"/>
            </a:pPr>
            <a:r>
              <a:rPr lang="ar-EG" sz="2800" b="1" dirty="0">
                <a:solidFill>
                  <a:schemeClr val="accent4">
                    <a:lumMod val="75000"/>
                  </a:schemeClr>
                </a:solidFill>
                <a:latin typeface="Al Tarikh" charset="-78"/>
                <a:ea typeface="Al Tarikh" charset="-78"/>
                <a:cs typeface="Akhbar MT" pitchFamily="2" charset="-78"/>
              </a:rPr>
              <a:t>المتطلبات البشرية </a:t>
            </a:r>
            <a:r>
              <a:rPr lang="en-US" sz="2800" b="1" dirty="0">
                <a:solidFill>
                  <a:schemeClr val="accent4">
                    <a:lumMod val="75000"/>
                  </a:schemeClr>
                </a:solidFill>
                <a:latin typeface="Al Tarikh" charset="-78"/>
                <a:ea typeface="Al Tarikh" charset="-78"/>
                <a:cs typeface="Akhbar MT" pitchFamily="2" charset="-78"/>
              </a:rPr>
              <a:t>Human Requirement</a:t>
            </a:r>
            <a:r>
              <a:rPr lang="ar-EG" sz="2800" b="1" dirty="0">
                <a:solidFill>
                  <a:schemeClr val="accent4">
                    <a:lumMod val="75000"/>
                  </a:schemeClr>
                </a:solidFill>
                <a:latin typeface="Al Tarikh" charset="-78"/>
                <a:ea typeface="Al Tarikh" charset="-78"/>
                <a:cs typeface="Akhbar MT" pitchFamily="2" charset="-78"/>
              </a:rPr>
              <a:t>:</a:t>
            </a:r>
          </a:p>
          <a:p>
            <a:pPr lvl="2" algn="r" rtl="1" fontAlgn="base">
              <a:lnSpc>
                <a:spcPct val="150000"/>
              </a:lnSpc>
              <a:buClr>
                <a:schemeClr val="accent6">
                  <a:lumMod val="50000"/>
                </a:schemeClr>
              </a:buClr>
            </a:pPr>
            <a:r>
              <a:rPr lang="ar-EG" sz="2800" b="1" dirty="0">
                <a:solidFill>
                  <a:prstClr val="black"/>
                </a:solidFill>
                <a:latin typeface="Al Tarikh" charset="-78"/>
                <a:ea typeface="Al Tarikh" charset="-78"/>
                <a:cs typeface="Akhbar MT" pitchFamily="2" charset="-78"/>
              </a:rPr>
              <a:t>والتى تتضمن تجميع معلومات عن مستوي </a:t>
            </a:r>
            <a:r>
              <a:rPr lang="ar-EG" sz="2800" b="1" u="sng" dirty="0">
                <a:solidFill>
                  <a:srgbClr val="FF0000"/>
                </a:solidFill>
                <a:latin typeface="Al Tarikh" charset="-78"/>
                <a:ea typeface="Al Tarikh" charset="-78"/>
                <a:cs typeface="Akhbar MT" pitchFamily="2" charset="-78"/>
              </a:rPr>
              <a:t>المعارف والمهارات </a:t>
            </a:r>
            <a:r>
              <a:rPr lang="ar-EG" sz="2800" b="1" dirty="0">
                <a:solidFill>
                  <a:prstClr val="black"/>
                </a:solidFill>
                <a:latin typeface="Al Tarikh" charset="-78"/>
                <a:ea typeface="Al Tarikh" charset="-78"/>
                <a:cs typeface="Akhbar MT" pitchFamily="2" charset="-78"/>
              </a:rPr>
              <a:t>المرتبطة بأداء الوظيفة مثل: مستوي التعليم, التدريب, وعدد سنوات الخبرة.</a:t>
            </a:r>
          </a:p>
          <a:p>
            <a:pPr lvl="2" algn="just" fontAlgn="base">
              <a:lnSpc>
                <a:spcPct val="150000"/>
              </a:lnSpc>
              <a:buClr>
                <a:schemeClr val="accent6">
                  <a:lumMod val="50000"/>
                </a:schemeClr>
              </a:buClr>
            </a:pPr>
            <a:endParaRPr lang="ar-EG" b="1" dirty="0">
              <a:solidFill>
                <a:prstClr val="black"/>
              </a:solidFill>
              <a:cs typeface="Akhbar MT" pitchFamily="2" charset="-78"/>
            </a:endParaRPr>
          </a:p>
          <a:p>
            <a:pPr lvl="2" algn="just" fontAlgn="base">
              <a:lnSpc>
                <a:spcPct val="150000"/>
              </a:lnSpc>
              <a:buClr>
                <a:schemeClr val="accent6">
                  <a:lumMod val="50000"/>
                </a:schemeClr>
              </a:buClr>
            </a:pPr>
            <a:endParaRPr lang="ar-EG" b="1" dirty="0">
              <a:solidFill>
                <a:prstClr val="black"/>
              </a:solidFill>
              <a:cs typeface="Akhbar MT" pitchFamily="2" charset="-78"/>
            </a:endParaRPr>
          </a:p>
          <a:p>
            <a:pPr lvl="2" algn="just" fontAlgn="base">
              <a:lnSpc>
                <a:spcPct val="150000"/>
              </a:lnSpc>
              <a:buClr>
                <a:schemeClr val="accent6">
                  <a:lumMod val="50000"/>
                </a:schemeClr>
              </a:buClr>
            </a:pPr>
            <a:endParaRPr lang="ar-EG" b="1" dirty="0">
              <a:solidFill>
                <a:prstClr val="black"/>
              </a:solidFill>
              <a:cs typeface="Akhbar MT" pitchFamily="2" charset="-78"/>
            </a:endParaRPr>
          </a:p>
        </p:txBody>
      </p:sp>
      <p:sp>
        <p:nvSpPr>
          <p:cNvPr id="14" name="Title 1"/>
          <p:cNvSpPr txBox="1">
            <a:spLocks/>
          </p:cNvSpPr>
          <p:nvPr/>
        </p:nvSpPr>
        <p:spPr>
          <a:xfrm>
            <a:off x="3990962" y="332556"/>
            <a:ext cx="4363451"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a:latin typeface="Al Tarikh" charset="-78"/>
                <a:ea typeface="Al Tarikh" charset="-78"/>
                <a:cs typeface="Al Tarikh" charset="-78"/>
              </a:rPr>
              <a:t>تحليل الوظائف </a:t>
            </a:r>
            <a:br>
              <a:rPr lang="ar-SA" sz="3200" b="1" dirty="0">
                <a:latin typeface="Al Tarikh" charset="-78"/>
                <a:ea typeface="Al Tarikh" charset="-78"/>
                <a:cs typeface="Al Tarikh" charset="-78"/>
              </a:rPr>
            </a:br>
            <a:r>
              <a:rPr lang="en-US" sz="3200" b="1" dirty="0">
                <a:latin typeface="Al Tarikh" charset="-78"/>
                <a:ea typeface="Al Tarikh" charset="-78"/>
                <a:cs typeface="Al Tarikh" charset="-78"/>
              </a:rPr>
              <a:t>JOB  ANALYSIS</a:t>
            </a:r>
            <a:endParaRPr lang="en-US" sz="3200" dirty="0">
              <a:latin typeface="Al Tarikh" charset="-78"/>
              <a:ea typeface="Al Tarikh" charset="-78"/>
              <a:cs typeface="Al Tarikh"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09</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691862" y="1524748"/>
            <a:ext cx="4860626" cy="523220"/>
          </a:xfrm>
          <a:prstGeom prst="rect">
            <a:avLst/>
          </a:prstGeom>
        </p:spPr>
        <p:txBody>
          <a:bodyPr wrap="none">
            <a:spAutoFit/>
          </a:bodyPr>
          <a:lstStyle/>
          <a:p>
            <a:pPr lvl="0" rtl="1"/>
            <a:r>
              <a:rPr lang="ar-SA" sz="2800" b="1" dirty="0">
                <a:solidFill>
                  <a:schemeClr val="accent6">
                    <a:lumMod val="75000"/>
                  </a:schemeClr>
                </a:solidFill>
                <a:latin typeface="Al Tarikh" charset="-78"/>
                <a:ea typeface="Al Tarikh" charset="-78"/>
                <a:cs typeface="Al Tarikh" charset="-78"/>
              </a:rPr>
              <a:t>المعلومات </a:t>
            </a:r>
            <a:r>
              <a:rPr lang="ar-SA" sz="2800" b="1" dirty="0" err="1">
                <a:solidFill>
                  <a:schemeClr val="accent6">
                    <a:lumMod val="75000"/>
                  </a:schemeClr>
                </a:solidFill>
                <a:latin typeface="Al Tarikh" charset="-78"/>
                <a:ea typeface="Al Tarikh" charset="-78"/>
                <a:cs typeface="Al Tarikh" charset="-78"/>
              </a:rPr>
              <a:t>التى</a:t>
            </a:r>
            <a:r>
              <a:rPr lang="ar-SA" sz="2800" b="1" dirty="0">
                <a:solidFill>
                  <a:schemeClr val="accent6">
                    <a:lumMod val="75000"/>
                  </a:schemeClr>
                </a:solidFill>
                <a:latin typeface="Al Tarikh" charset="-78"/>
                <a:ea typeface="Al Tarikh" charset="-78"/>
                <a:cs typeface="Al Tarikh" charset="-78"/>
              </a:rPr>
              <a:t> يتم تجميعها بهدف إعداد التحليل:</a:t>
            </a:r>
            <a:endParaRPr lang="en-GB" sz="2800" b="1" dirty="0">
              <a:solidFill>
                <a:schemeClr val="accent6">
                  <a:lumMod val="75000"/>
                </a:schemeClr>
              </a:solidFill>
              <a:latin typeface="Al Tarikh" charset="-78"/>
              <a:ea typeface="Al Tarikh" charset="-78"/>
              <a:cs typeface="Al Tarikh" charset="-78"/>
            </a:endParaRPr>
          </a:p>
        </p:txBody>
      </p:sp>
    </p:spTree>
    <p:extLst>
      <p:ext uri="{BB962C8B-B14F-4D97-AF65-F5344CB8AC3E}">
        <p14:creationId xmlns:p14="http://schemas.microsoft.com/office/powerpoint/2010/main" val="124264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192192"/>
          </a:xfrm>
          <a:prstGeom prst="rect">
            <a:avLst/>
          </a:prstGeom>
          <a:solidFill>
            <a:srgbClr val="D7C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492181" y="1192192"/>
            <a:ext cx="4699819" cy="252714"/>
          </a:xfrm>
          <a:prstGeom prst="rect">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p:cNvSpPr txBox="1">
            <a:spLocks/>
          </p:cNvSpPr>
          <p:nvPr/>
        </p:nvSpPr>
        <p:spPr>
          <a:xfrm>
            <a:off x="3007571" y="404794"/>
            <a:ext cx="6358153" cy="682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SA" sz="3200" b="1" dirty="0" err="1">
                <a:latin typeface="Al Tarikh" charset="-78"/>
                <a:ea typeface="Al Tarikh" charset="-78"/>
                <a:cs typeface="Akhbar MT" pitchFamily="2" charset="-78"/>
              </a:rPr>
              <a:t>إستخدامات</a:t>
            </a:r>
            <a:r>
              <a:rPr lang="ar-SA" sz="3200" b="1" dirty="0">
                <a:latin typeface="Al Tarikh" charset="-78"/>
                <a:ea typeface="Al Tarikh" charset="-78"/>
                <a:cs typeface="Akhbar MT" pitchFamily="2" charset="-78"/>
              </a:rPr>
              <a:t> معلومات تحليل الوظائف</a:t>
            </a:r>
            <a:endParaRPr kumimoji="0" lang="en-US" sz="3200" b="0" i="0" u="none" strike="noStrike" kern="1200" cap="none" spc="0" normalizeH="0" baseline="0" noProof="0" dirty="0">
              <a:ln>
                <a:noFill/>
              </a:ln>
              <a:effectLst/>
              <a:uLnTx/>
              <a:uFillTx/>
              <a:latin typeface="Al Tarikh" charset="-78"/>
              <a:ea typeface="Al Tarikh" charset="-78"/>
              <a:cs typeface="Akhbar MT" pitchFamily="2" charset="-78"/>
            </a:endParaRPr>
          </a:p>
        </p:txBody>
      </p:sp>
      <p:grpSp>
        <p:nvGrpSpPr>
          <p:cNvPr id="18" name="Group 17"/>
          <p:cNvGrpSpPr/>
          <p:nvPr/>
        </p:nvGrpSpPr>
        <p:grpSpPr>
          <a:xfrm>
            <a:off x="0" y="6069368"/>
            <a:ext cx="12192000" cy="569956"/>
            <a:chOff x="0" y="6069368"/>
            <a:chExt cx="12192000" cy="569956"/>
          </a:xfrm>
        </p:grpSpPr>
        <p:sp>
          <p:nvSpPr>
            <p:cNvPr id="11" name="Oval 10"/>
            <p:cNvSpPr/>
            <p:nvPr/>
          </p:nvSpPr>
          <p:spPr>
            <a:xfrm>
              <a:off x="864940" y="6069368"/>
              <a:ext cx="528320" cy="528320"/>
            </a:xfrm>
            <a:prstGeom prst="ellipse">
              <a:avLst/>
            </a:prstGeom>
            <a:solidFill>
              <a:srgbClr val="018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p:cNvCxnSpPr/>
            <p:nvPr/>
          </p:nvCxnSpPr>
          <p:spPr>
            <a:xfrm>
              <a:off x="1615106" y="6369762"/>
              <a:ext cx="10576894"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868369" y="6069368"/>
              <a:ext cx="524891" cy="569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ar-SA" sz="2400" b="0" i="0" u="none" strike="noStrike" kern="1200" cap="none" spc="0" normalizeH="0" baseline="0" noProof="0" dirty="0">
                  <a:ln>
                    <a:noFill/>
                  </a:ln>
                  <a:solidFill>
                    <a:prstClr val="white"/>
                  </a:solidFill>
                  <a:effectLst/>
                  <a:uLnTx/>
                  <a:uFillTx/>
                  <a:latin typeface="Calibri Light" panose="020F0302020204030204"/>
                  <a:ea typeface="+mj-ea"/>
                  <a:cs typeface="Arial" panose="020B0604020202020204" pitchFamily="34" charset="0"/>
                </a:rPr>
                <a:t>10</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16" name="Straight Connector 15"/>
            <p:cNvCxnSpPr/>
            <p:nvPr/>
          </p:nvCxnSpPr>
          <p:spPr>
            <a:xfrm>
              <a:off x="0" y="6370320"/>
              <a:ext cx="643095" cy="0"/>
            </a:xfrm>
            <a:prstGeom prst="line">
              <a:avLst/>
            </a:prstGeom>
            <a:ln>
              <a:solidFill>
                <a:srgbClr val="D7C5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Content Placeholder 6">
            <a:extLst>
              <a:ext uri="{FF2B5EF4-FFF2-40B4-BE49-F238E27FC236}">
                <a16:creationId xmlns:a16="http://schemas.microsoft.com/office/drawing/2014/main" id="{880F9B3F-749A-4D3D-96B8-2E901F832C53}"/>
              </a:ext>
            </a:extLst>
          </p:cNvPr>
          <p:cNvGraphicFramePr>
            <a:graphicFrameLocks noGrp="1"/>
          </p:cNvGraphicFramePr>
          <p:nvPr>
            <p:ph idx="1"/>
            <p:extLst>
              <p:ext uri="{D42A27DB-BD31-4B8C-83A1-F6EECF244321}">
                <p14:modId xmlns:p14="http://schemas.microsoft.com/office/powerpoint/2010/main" val="4128435786"/>
              </p:ext>
            </p:extLst>
          </p:nvPr>
        </p:nvGraphicFramePr>
        <p:xfrm>
          <a:off x="1393260" y="1549779"/>
          <a:ext cx="9457620" cy="4819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02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96283F2-7431-7F43-AEC3-90C093297277}" vid="{D3D2870D-E4AE-984D-AD06-E0784AA39BF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16534</TotalTime>
  <Words>2228</Words>
  <Application>Microsoft Office PowerPoint</Application>
  <PresentationFormat>شاشة عريضة</PresentationFormat>
  <Paragraphs>225</Paragraphs>
  <Slides>40</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1</vt:i4>
      </vt:variant>
      <vt:variant>
        <vt:lpstr>خوادم OLE مضمنة</vt:lpstr>
      </vt:variant>
      <vt:variant>
        <vt:i4>1</vt:i4>
      </vt:variant>
      <vt:variant>
        <vt:lpstr>عناوين الشرائح</vt:lpstr>
      </vt:variant>
      <vt:variant>
        <vt:i4>40</vt:i4>
      </vt:variant>
    </vt:vector>
  </HeadingPairs>
  <TitlesOfParts>
    <vt:vector size="50" baseType="lpstr">
      <vt:lpstr>Al Tarikh</vt:lpstr>
      <vt:lpstr>Aldhabi</vt:lpstr>
      <vt:lpstr>Arial</vt:lpstr>
      <vt:lpstr>Calibri</vt:lpstr>
      <vt:lpstr>Calibri Light</vt:lpstr>
      <vt:lpstr>Courier New</vt:lpstr>
      <vt:lpstr>JF Flat</vt:lpstr>
      <vt:lpstr>Wingdings</vt:lpstr>
      <vt:lpstr>Office Theme</vt:lpstr>
      <vt:lpstr>Image</vt:lpstr>
      <vt:lpstr>    برنامج ماجستير إدارةالأعمال التنفيذي  مقرر: إدارةالموارد البشرية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Obaid Alshammari</dc:creator>
  <cp:lastModifiedBy>ابداع وتميز</cp:lastModifiedBy>
  <cp:revision>412</cp:revision>
  <dcterms:created xsi:type="dcterms:W3CDTF">2018-12-13T09:44:40Z</dcterms:created>
  <dcterms:modified xsi:type="dcterms:W3CDTF">2023-01-30T18:46:54Z</dcterms:modified>
</cp:coreProperties>
</file>